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5.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6.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7.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8.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9.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rts/chart1.xml" ContentType="application/vnd.openxmlformats-officedocument.drawingml.chart+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 id="2147483675" r:id="rId3"/>
    <p:sldMasterId id="2147483687" r:id="rId4"/>
    <p:sldMasterId id="2147483699" r:id="rId5"/>
    <p:sldMasterId id="2147483711" r:id="rId6"/>
    <p:sldMasterId id="2147483723" r:id="rId7"/>
    <p:sldMasterId id="2147483736" r:id="rId8"/>
    <p:sldMasterId id="2147483749" r:id="rId9"/>
    <p:sldMasterId id="2147483762" r:id="rId10"/>
  </p:sldMasterIdLst>
  <p:notesMasterIdLst>
    <p:notesMasterId r:id="rId100"/>
  </p:notesMasterIdLst>
  <p:handoutMasterIdLst>
    <p:handoutMasterId r:id="rId101"/>
  </p:handoutMasterIdLst>
  <p:sldIdLst>
    <p:sldId id="269" r:id="rId11"/>
    <p:sldId id="326" r:id="rId12"/>
    <p:sldId id="327" r:id="rId13"/>
    <p:sldId id="328" r:id="rId14"/>
    <p:sldId id="329" r:id="rId15"/>
    <p:sldId id="330" r:id="rId16"/>
    <p:sldId id="331" r:id="rId17"/>
    <p:sldId id="332" r:id="rId18"/>
    <p:sldId id="340" r:id="rId19"/>
    <p:sldId id="333" r:id="rId20"/>
    <p:sldId id="335" r:id="rId21"/>
    <p:sldId id="336" r:id="rId22"/>
    <p:sldId id="337" r:id="rId23"/>
    <p:sldId id="338" r:id="rId24"/>
    <p:sldId id="339" r:id="rId25"/>
    <p:sldId id="300" r:id="rId26"/>
    <p:sldId id="322" r:id="rId27"/>
    <p:sldId id="302" r:id="rId28"/>
    <p:sldId id="303" r:id="rId29"/>
    <p:sldId id="323" r:id="rId30"/>
    <p:sldId id="305" r:id="rId31"/>
    <p:sldId id="307" r:id="rId32"/>
    <p:sldId id="324" r:id="rId33"/>
    <p:sldId id="257" r:id="rId34"/>
    <p:sldId id="268" r:id="rId35"/>
    <p:sldId id="308" r:id="rId36"/>
    <p:sldId id="309" r:id="rId37"/>
    <p:sldId id="310" r:id="rId38"/>
    <p:sldId id="311" r:id="rId39"/>
    <p:sldId id="312" r:id="rId40"/>
    <p:sldId id="341" r:id="rId41"/>
    <p:sldId id="313" r:id="rId42"/>
    <p:sldId id="342" r:id="rId43"/>
    <p:sldId id="314" r:id="rId44"/>
    <p:sldId id="266" r:id="rId45"/>
    <p:sldId id="260" r:id="rId46"/>
    <p:sldId id="262" r:id="rId47"/>
    <p:sldId id="264" r:id="rId48"/>
    <p:sldId id="343" r:id="rId49"/>
    <p:sldId id="265" r:id="rId50"/>
    <p:sldId id="344" r:id="rId51"/>
    <p:sldId id="345" r:id="rId52"/>
    <p:sldId id="346" r:id="rId53"/>
    <p:sldId id="347" r:id="rId54"/>
    <p:sldId id="348" r:id="rId55"/>
    <p:sldId id="349" r:id="rId56"/>
    <p:sldId id="350" r:id="rId57"/>
    <p:sldId id="351" r:id="rId58"/>
    <p:sldId id="352" r:id="rId59"/>
    <p:sldId id="315" r:id="rId60"/>
    <p:sldId id="325" r:id="rId61"/>
    <p:sldId id="271" r:id="rId62"/>
    <p:sldId id="272" r:id="rId63"/>
    <p:sldId id="273" r:id="rId64"/>
    <p:sldId id="353" r:id="rId65"/>
    <p:sldId id="354" r:id="rId66"/>
    <p:sldId id="355" r:id="rId67"/>
    <p:sldId id="274" r:id="rId68"/>
    <p:sldId id="275" r:id="rId69"/>
    <p:sldId id="276" r:id="rId70"/>
    <p:sldId id="277" r:id="rId71"/>
    <p:sldId id="278" r:id="rId72"/>
    <p:sldId id="279" r:id="rId73"/>
    <p:sldId id="280" r:id="rId74"/>
    <p:sldId id="281" r:id="rId75"/>
    <p:sldId id="282" r:id="rId76"/>
    <p:sldId id="283" r:id="rId77"/>
    <p:sldId id="316" r:id="rId78"/>
    <p:sldId id="321" r:id="rId79"/>
    <p:sldId id="319" r:id="rId80"/>
    <p:sldId id="318" r:id="rId81"/>
    <p:sldId id="320" r:id="rId82"/>
    <p:sldId id="284" r:id="rId83"/>
    <p:sldId id="285" r:id="rId84"/>
    <p:sldId id="286" r:id="rId85"/>
    <p:sldId id="287" r:id="rId86"/>
    <p:sldId id="288" r:id="rId87"/>
    <p:sldId id="289" r:id="rId88"/>
    <p:sldId id="290" r:id="rId89"/>
    <p:sldId id="291" r:id="rId90"/>
    <p:sldId id="292" r:id="rId91"/>
    <p:sldId id="293" r:id="rId92"/>
    <p:sldId id="294" r:id="rId93"/>
    <p:sldId id="295" r:id="rId94"/>
    <p:sldId id="296" r:id="rId95"/>
    <p:sldId id="297" r:id="rId96"/>
    <p:sldId id="298" r:id="rId97"/>
    <p:sldId id="334" r:id="rId98"/>
    <p:sldId id="299" r:id="rId99"/>
  </p:sldIdLst>
  <p:sldSz cx="9144000" cy="6858000" type="screen4x3"/>
  <p:notesSz cx="6797675" cy="9928225"/>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3" d="100"/>
          <a:sy n="93" d="100"/>
        </p:scale>
        <p:origin x="1674" y="82"/>
      </p:cViewPr>
      <p:guideLst>
        <p:guide orient="horz" pos="2160"/>
        <p:guide pos="2880"/>
      </p:guideLst>
    </p:cSldViewPr>
  </p:slideViewPr>
  <p:notesTextViewPr>
    <p:cViewPr>
      <p:scale>
        <a:sx n="100" d="100"/>
        <a:sy n="100" d="100"/>
      </p:scale>
      <p:origin x="0" y="0"/>
    </p:cViewPr>
  </p:notesTextViewPr>
  <p:notesViewPr>
    <p:cSldViewPr>
      <p:cViewPr varScale="1">
        <p:scale>
          <a:sx n="56" d="100"/>
          <a:sy n="56" d="100"/>
        </p:scale>
        <p:origin x="-3288" y="-101"/>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16" Type="http://schemas.openxmlformats.org/officeDocument/2006/relationships/slide" Target="slides/slide6.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102" Type="http://schemas.openxmlformats.org/officeDocument/2006/relationships/presProps" Target="presProps.xml"/><Relationship Id="rId5" Type="http://schemas.openxmlformats.org/officeDocument/2006/relationships/slideMaster" Target="slideMasters/slideMaster5.xml"/><Relationship Id="rId90" Type="http://schemas.openxmlformats.org/officeDocument/2006/relationships/slide" Target="slides/slide80.xml"/><Relationship Id="rId95" Type="http://schemas.openxmlformats.org/officeDocument/2006/relationships/slide" Target="slides/slide85.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80" Type="http://schemas.openxmlformats.org/officeDocument/2006/relationships/slide" Target="slides/slide70.xml"/><Relationship Id="rId85" Type="http://schemas.openxmlformats.org/officeDocument/2006/relationships/slide" Target="slides/slide75.xml"/><Relationship Id="rId12" Type="http://schemas.openxmlformats.org/officeDocument/2006/relationships/slide" Target="slides/slide2.xml"/><Relationship Id="rId17" Type="http://schemas.openxmlformats.org/officeDocument/2006/relationships/slide" Target="slides/slide7.xml"/><Relationship Id="rId33" Type="http://schemas.openxmlformats.org/officeDocument/2006/relationships/slide" Target="slides/slide23.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viewProps" Target="viewProps.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slide" Target="slides/slide78.xml"/><Relationship Id="rId91" Type="http://schemas.openxmlformats.org/officeDocument/2006/relationships/slide" Target="slides/slide81.xml"/><Relationship Id="rId96" Type="http://schemas.openxmlformats.org/officeDocument/2006/relationships/slide" Target="slides/slide86.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slideMaster" Target="slideMasters/slideMaster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3" Type="http://schemas.openxmlformats.org/officeDocument/2006/relationships/slideMaster" Target="slideMasters/slideMaster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Statistics of DSP 2006 Spring</a:t>
            </a:r>
            <a:endParaRPr lang="zh-TW"/>
          </a:p>
        </c:rich>
      </c:tx>
      <c:overlay val="0"/>
    </c:title>
    <c:autoTitleDeleted val="0"/>
    <c:view3D>
      <c:rotX val="30"/>
      <c:rotY val="0"/>
      <c:rAngAx val="0"/>
    </c:view3D>
    <c:floor>
      <c:thickness val="0"/>
    </c:floor>
    <c:sideWall>
      <c:thickness val="0"/>
    </c:sideWall>
    <c:backWall>
      <c:thickness val="0"/>
    </c:backWall>
    <c:plotArea>
      <c:layout/>
      <c:pie3DChart>
        <c:varyColors val="1"/>
        <c:ser>
          <c:idx val="0"/>
          <c:order val="0"/>
          <c:dPt>
            <c:idx val="0"/>
            <c:bubble3D val="0"/>
            <c:spPr>
              <a:solidFill>
                <a:srgbClr val="0070C0"/>
              </a:solidFill>
            </c:spPr>
            <c:extLst>
              <c:ext xmlns:c16="http://schemas.microsoft.com/office/drawing/2014/chart" uri="{C3380CC4-5D6E-409C-BE32-E72D297353CC}">
                <c16:uniqueId val="{00000001-631B-47AB-AFDB-E413F13EB3AC}"/>
              </c:ext>
            </c:extLst>
          </c:dPt>
          <c:dPt>
            <c:idx val="1"/>
            <c:bubble3D val="0"/>
            <c:spPr>
              <a:solidFill>
                <a:srgbClr val="00B050"/>
              </a:solidFill>
            </c:spPr>
            <c:extLst>
              <c:ext xmlns:c16="http://schemas.microsoft.com/office/drawing/2014/chart" uri="{C3380CC4-5D6E-409C-BE32-E72D297353CC}">
                <c16:uniqueId val="{00000003-631B-47AB-AFDB-E413F13EB3AC}"/>
              </c:ext>
            </c:extLst>
          </c:dPt>
          <c:dLbls>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Sheet1!$A$2:$A$3</c:f>
              <c:strCache>
                <c:ptCount val="2"/>
                <c:pt idx="0">
                  <c:v>Mandarin</c:v>
                </c:pt>
                <c:pt idx="1">
                  <c:v>English</c:v>
                </c:pt>
              </c:strCache>
            </c:strRef>
          </c:cat>
          <c:val>
            <c:numRef>
              <c:f>Sheet1!$B$2:$B$3</c:f>
              <c:numCache>
                <c:formatCode>General</c:formatCode>
                <c:ptCount val="2"/>
                <c:pt idx="0">
                  <c:v>84.6</c:v>
                </c:pt>
                <c:pt idx="1">
                  <c:v>15.4</c:v>
                </c:pt>
              </c:numCache>
            </c:numRef>
          </c:val>
          <c:extLst>
            <c:ext xmlns:c16="http://schemas.microsoft.com/office/drawing/2014/chart" uri="{C3380CC4-5D6E-409C-BE32-E72D297353CC}">
              <c16:uniqueId val="{00000004-631B-47AB-AFDB-E413F13EB3AC}"/>
            </c:ext>
          </c:extLst>
        </c:ser>
        <c:dLbls>
          <c:showLegendKey val="0"/>
          <c:showVal val="0"/>
          <c:showCatName val="0"/>
          <c:showSerName val="0"/>
          <c:showPercent val="1"/>
          <c:showBubbleSize val="0"/>
          <c:showLeaderLines val="1"/>
        </c:dLbls>
      </c:pie3DChart>
    </c:plotArea>
    <c:legend>
      <c:legendPos val="t"/>
      <c:overlay val="0"/>
    </c:legend>
    <c:plotVisOnly val="1"/>
    <c:dispBlanksAs val="gap"/>
    <c:showDLblsOverMax val="0"/>
  </c:chart>
  <c:txPr>
    <a:bodyPr/>
    <a:lstStyle/>
    <a:p>
      <a:pPr>
        <a:defRPr sz="1400"/>
      </a:pPr>
      <a:endParaRPr lang="zh-TW"/>
    </a:p>
  </c:txPr>
  <c:externalData r:id="rId1">
    <c:autoUpdate val="0"/>
  </c:externalData>
</c:chartSpace>
</file>

<file path=ppt/drawings/_rels/vmlDrawing1.v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image" Target="../media/image2.wmf"/><Relationship Id="rId5" Type="http://schemas.openxmlformats.org/officeDocument/2006/relationships/image" Target="../media/image6.wmf"/><Relationship Id="rId4"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image" Target="../media/image124.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 Id="rId4" Type="http://schemas.openxmlformats.org/officeDocument/2006/relationships/image" Target="../media/image1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image" Target="../media/image9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1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6400" cy="496412"/>
          </a:xfrm>
          <a:prstGeom prst="rect">
            <a:avLst/>
          </a:prstGeom>
        </p:spPr>
        <p:txBody>
          <a:bodyPr vert="horz" lIns="91440" tIns="45720" rIns="91440" bIns="45720" rtlCol="0"/>
          <a:lstStyle>
            <a:lvl1pPr algn="l">
              <a:defRPr sz="1200"/>
            </a:lvl1pPr>
          </a:lstStyle>
          <a:p>
            <a:r>
              <a:rPr lang="en-US" altLang="zh-TW" dirty="0" smtClean="0">
                <a:solidFill>
                  <a:schemeClr val="bg1">
                    <a:lumMod val="65000"/>
                  </a:schemeClr>
                </a:solidFill>
              </a:rPr>
              <a:t>9.0</a:t>
            </a:r>
            <a:endParaRPr lang="zh-TW" altLang="en-US" dirty="0">
              <a:solidFill>
                <a:schemeClr val="bg1">
                  <a:lumMod val="65000"/>
                </a:schemeClr>
              </a:solidFill>
            </a:endParaRPr>
          </a:p>
        </p:txBody>
      </p:sp>
      <p:sp>
        <p:nvSpPr>
          <p:cNvPr id="3" name="日期版面配置區 2"/>
          <p:cNvSpPr>
            <a:spLocks noGrp="1"/>
          </p:cNvSpPr>
          <p:nvPr>
            <p:ph type="dt" sz="quarter" idx="1"/>
          </p:nvPr>
        </p:nvSpPr>
        <p:spPr>
          <a:xfrm>
            <a:off x="3830885" y="0"/>
            <a:ext cx="2946400" cy="496412"/>
          </a:xfrm>
          <a:prstGeom prst="rect">
            <a:avLst/>
          </a:prstGeom>
        </p:spPr>
        <p:txBody>
          <a:bodyPr vert="horz" lIns="91440" tIns="45720" rIns="91440" bIns="45720" rtlCol="0"/>
          <a:lstStyle>
            <a:lvl1pPr algn="r">
              <a:defRPr sz="1200"/>
            </a:lvl1pPr>
          </a:lstStyle>
          <a:p>
            <a:fld id="{622F96A5-4F99-48D7-96D8-00F32CD85522}" type="datetimeFigureOut">
              <a:rPr lang="zh-TW" altLang="en-US" smtClean="0">
                <a:solidFill>
                  <a:schemeClr val="bg1">
                    <a:lumMod val="65000"/>
                  </a:schemeClr>
                </a:solidFill>
              </a:rPr>
              <a:t>2018/05/04</a:t>
            </a:fld>
            <a:endParaRPr lang="zh-TW" altLang="en-US" dirty="0">
              <a:solidFill>
                <a:schemeClr val="bg1">
                  <a:lumMod val="65000"/>
                </a:schemeClr>
              </a:solidFill>
            </a:endParaRPr>
          </a:p>
        </p:txBody>
      </p:sp>
      <p:sp>
        <p:nvSpPr>
          <p:cNvPr id="5" name="投影片編號版面配置區 4"/>
          <p:cNvSpPr>
            <a:spLocks noGrp="1"/>
          </p:cNvSpPr>
          <p:nvPr>
            <p:ph type="sldNum" sz="quarter" idx="3"/>
          </p:nvPr>
        </p:nvSpPr>
        <p:spPr>
          <a:xfrm>
            <a:off x="3830885" y="9430218"/>
            <a:ext cx="2946400" cy="496412"/>
          </a:xfrm>
          <a:prstGeom prst="rect">
            <a:avLst/>
          </a:prstGeom>
        </p:spPr>
        <p:txBody>
          <a:bodyPr vert="horz" lIns="91440" tIns="45720" rIns="91440" bIns="45720" rtlCol="0" anchor="b"/>
          <a:lstStyle>
            <a:lvl1pPr algn="r">
              <a:defRPr sz="1200"/>
            </a:lvl1pPr>
          </a:lstStyle>
          <a:p>
            <a:fld id="{F0C04B63-94F3-4FA6-A75A-393D25F18B6D}" type="slidenum">
              <a:rPr lang="zh-TW" altLang="en-US" smtClean="0"/>
              <a:t>‹#›</a:t>
            </a:fld>
            <a:endParaRPr lang="zh-TW" altLang="en-US"/>
          </a:p>
        </p:txBody>
      </p:sp>
    </p:spTree>
    <p:extLst>
      <p:ext uri="{BB962C8B-B14F-4D97-AF65-F5344CB8AC3E}">
        <p14:creationId xmlns:p14="http://schemas.microsoft.com/office/powerpoint/2010/main" val="102272617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6400" cy="496412"/>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49688" y="0"/>
            <a:ext cx="2946400" cy="496412"/>
          </a:xfrm>
          <a:prstGeom prst="rect">
            <a:avLst/>
          </a:prstGeom>
        </p:spPr>
        <p:txBody>
          <a:bodyPr vert="horz" lIns="91440" tIns="45720" rIns="91440" bIns="45720" rtlCol="0"/>
          <a:lstStyle>
            <a:lvl1pPr algn="r">
              <a:defRPr sz="1200"/>
            </a:lvl1pPr>
          </a:lstStyle>
          <a:p>
            <a:fld id="{E264B9AF-8C5E-45AD-9A78-2D0D576E9043}" type="datetimeFigureOut">
              <a:rPr lang="zh-TW" altLang="en-US" smtClean="0"/>
              <a:t>2018/05/04</a:t>
            </a:fld>
            <a:endParaRPr lang="zh-TW" altLang="en-US"/>
          </a:p>
        </p:txBody>
      </p:sp>
      <p:sp>
        <p:nvSpPr>
          <p:cNvPr id="4" name="投影片圖像版面配置區 3"/>
          <p:cNvSpPr>
            <a:spLocks noGrp="1" noRot="1" noChangeAspect="1"/>
          </p:cNvSpPr>
          <p:nvPr>
            <p:ph type="sldImg" idx="2"/>
          </p:nvPr>
        </p:nvSpPr>
        <p:spPr>
          <a:xfrm>
            <a:off x="919163" y="746125"/>
            <a:ext cx="4959350" cy="3721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79450" y="4716705"/>
            <a:ext cx="5438775" cy="4467701"/>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9430218"/>
            <a:ext cx="2946400" cy="496412"/>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49688" y="9430218"/>
            <a:ext cx="2946400" cy="496412"/>
          </a:xfrm>
          <a:prstGeom prst="rect">
            <a:avLst/>
          </a:prstGeom>
        </p:spPr>
        <p:txBody>
          <a:bodyPr vert="horz" lIns="91440" tIns="45720" rIns="91440" bIns="45720" rtlCol="0" anchor="b"/>
          <a:lstStyle>
            <a:lvl1pPr algn="r">
              <a:defRPr sz="1200"/>
            </a:lvl1pPr>
          </a:lstStyle>
          <a:p>
            <a:fld id="{9C425B7B-85CA-4E5F-86F4-2B8EF28BEB0F}" type="slidenum">
              <a:rPr lang="zh-TW" altLang="en-US" smtClean="0"/>
              <a:t>‹#›</a:t>
            </a:fld>
            <a:endParaRPr lang="zh-TW" altLang="en-US"/>
          </a:p>
        </p:txBody>
      </p:sp>
    </p:spTree>
    <p:extLst>
      <p:ext uri="{BB962C8B-B14F-4D97-AF65-F5344CB8AC3E}">
        <p14:creationId xmlns:p14="http://schemas.microsoft.com/office/powerpoint/2010/main" val="1529659657"/>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2886345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頁首版面配置區 3"/>
          <p:cNvSpPr>
            <a:spLocks noGrp="1"/>
          </p:cNvSpPr>
          <p:nvPr>
            <p:ph type="hdr" sz="quarter" idx="10"/>
          </p:nvPr>
        </p:nvSpPr>
        <p:spPr/>
        <p:txBody>
          <a:bodyPr/>
          <a:lstStyle/>
          <a:p>
            <a:endParaRPr lang="zh-TW" altLang="en-US"/>
          </a:p>
        </p:txBody>
      </p:sp>
      <p:sp>
        <p:nvSpPr>
          <p:cNvPr id="5" name="投影片編號版面配置區 4"/>
          <p:cNvSpPr>
            <a:spLocks noGrp="1"/>
          </p:cNvSpPr>
          <p:nvPr>
            <p:ph type="sldNum" sz="quarter" idx="11"/>
          </p:nvPr>
        </p:nvSpPr>
        <p:spPr/>
        <p:txBody>
          <a:bodyPr/>
          <a:lstStyle/>
          <a:p>
            <a:fld id="{9C425B7B-85CA-4E5F-86F4-2B8EF28BEB0F}" type="slidenum">
              <a:rPr lang="zh-TW" altLang="en-US" smtClean="0"/>
              <a:t>28</a:t>
            </a:fld>
            <a:endParaRPr lang="zh-TW" altLang="en-US"/>
          </a:p>
        </p:txBody>
      </p:sp>
    </p:spTree>
    <p:extLst>
      <p:ext uri="{BB962C8B-B14F-4D97-AF65-F5344CB8AC3E}">
        <p14:creationId xmlns:p14="http://schemas.microsoft.com/office/powerpoint/2010/main" val="3802736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頁首版面配置區 3"/>
          <p:cNvSpPr>
            <a:spLocks noGrp="1"/>
          </p:cNvSpPr>
          <p:nvPr>
            <p:ph type="hdr" sz="quarter" idx="10"/>
          </p:nvPr>
        </p:nvSpPr>
        <p:spPr/>
        <p:txBody>
          <a:bodyPr/>
          <a:lstStyle/>
          <a:p>
            <a:endParaRPr lang="zh-TW" altLang="en-US"/>
          </a:p>
        </p:txBody>
      </p:sp>
      <p:sp>
        <p:nvSpPr>
          <p:cNvPr id="5" name="投影片編號版面配置區 4"/>
          <p:cNvSpPr>
            <a:spLocks noGrp="1"/>
          </p:cNvSpPr>
          <p:nvPr>
            <p:ph type="sldNum" sz="quarter" idx="11"/>
          </p:nvPr>
        </p:nvSpPr>
        <p:spPr/>
        <p:txBody>
          <a:bodyPr/>
          <a:lstStyle/>
          <a:p>
            <a:fld id="{9C425B7B-85CA-4E5F-86F4-2B8EF28BEB0F}" type="slidenum">
              <a:rPr lang="zh-TW" altLang="en-US" smtClean="0"/>
              <a:t>29</a:t>
            </a:fld>
            <a:endParaRPr lang="zh-TW" altLang="en-US"/>
          </a:p>
        </p:txBody>
      </p:sp>
    </p:spTree>
    <p:extLst>
      <p:ext uri="{BB962C8B-B14F-4D97-AF65-F5344CB8AC3E}">
        <p14:creationId xmlns:p14="http://schemas.microsoft.com/office/powerpoint/2010/main" val="659131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頁首版面配置區 3"/>
          <p:cNvSpPr>
            <a:spLocks noGrp="1"/>
          </p:cNvSpPr>
          <p:nvPr>
            <p:ph type="hdr" sz="quarter" idx="10"/>
          </p:nvPr>
        </p:nvSpPr>
        <p:spPr/>
        <p:txBody>
          <a:bodyPr/>
          <a:lstStyle/>
          <a:p>
            <a:endParaRPr lang="zh-TW" altLang="en-US"/>
          </a:p>
        </p:txBody>
      </p:sp>
      <p:sp>
        <p:nvSpPr>
          <p:cNvPr id="5" name="投影片編號版面配置區 4"/>
          <p:cNvSpPr>
            <a:spLocks noGrp="1"/>
          </p:cNvSpPr>
          <p:nvPr>
            <p:ph type="sldNum" sz="quarter" idx="11"/>
          </p:nvPr>
        </p:nvSpPr>
        <p:spPr/>
        <p:txBody>
          <a:bodyPr/>
          <a:lstStyle/>
          <a:p>
            <a:fld id="{9C425B7B-85CA-4E5F-86F4-2B8EF28BEB0F}" type="slidenum">
              <a:rPr lang="zh-TW" altLang="en-US" smtClean="0"/>
              <a:t>30</a:t>
            </a:fld>
            <a:endParaRPr lang="zh-TW" altLang="en-US"/>
          </a:p>
        </p:txBody>
      </p:sp>
    </p:spTree>
    <p:extLst>
      <p:ext uri="{BB962C8B-B14F-4D97-AF65-F5344CB8AC3E}">
        <p14:creationId xmlns:p14="http://schemas.microsoft.com/office/powerpoint/2010/main" val="7080205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頁首版面配置區 3"/>
          <p:cNvSpPr>
            <a:spLocks noGrp="1"/>
          </p:cNvSpPr>
          <p:nvPr>
            <p:ph type="hdr" sz="quarter" idx="10"/>
          </p:nvPr>
        </p:nvSpPr>
        <p:spPr/>
        <p:txBody>
          <a:bodyPr/>
          <a:lstStyle/>
          <a:p>
            <a:endParaRPr lang="zh-TW" altLang="en-US"/>
          </a:p>
        </p:txBody>
      </p:sp>
      <p:sp>
        <p:nvSpPr>
          <p:cNvPr id="5" name="投影片編號版面配置區 4"/>
          <p:cNvSpPr>
            <a:spLocks noGrp="1"/>
          </p:cNvSpPr>
          <p:nvPr>
            <p:ph type="sldNum" sz="quarter" idx="11"/>
          </p:nvPr>
        </p:nvSpPr>
        <p:spPr/>
        <p:txBody>
          <a:bodyPr/>
          <a:lstStyle/>
          <a:p>
            <a:fld id="{9C425B7B-85CA-4E5F-86F4-2B8EF28BEB0F}" type="slidenum">
              <a:rPr lang="zh-TW" altLang="en-US" smtClean="0"/>
              <a:t>31</a:t>
            </a:fld>
            <a:endParaRPr lang="zh-TW" altLang="en-US"/>
          </a:p>
        </p:txBody>
      </p:sp>
    </p:spTree>
    <p:extLst>
      <p:ext uri="{BB962C8B-B14F-4D97-AF65-F5344CB8AC3E}">
        <p14:creationId xmlns:p14="http://schemas.microsoft.com/office/powerpoint/2010/main" val="6591313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頁首版面配置區 3"/>
          <p:cNvSpPr>
            <a:spLocks noGrp="1"/>
          </p:cNvSpPr>
          <p:nvPr>
            <p:ph type="hdr" sz="quarter" idx="10"/>
          </p:nvPr>
        </p:nvSpPr>
        <p:spPr/>
        <p:txBody>
          <a:bodyPr/>
          <a:lstStyle/>
          <a:p>
            <a:endParaRPr lang="zh-TW" altLang="en-US"/>
          </a:p>
        </p:txBody>
      </p:sp>
      <p:sp>
        <p:nvSpPr>
          <p:cNvPr id="5" name="投影片編號版面配置區 4"/>
          <p:cNvSpPr>
            <a:spLocks noGrp="1"/>
          </p:cNvSpPr>
          <p:nvPr>
            <p:ph type="sldNum" sz="quarter" idx="11"/>
          </p:nvPr>
        </p:nvSpPr>
        <p:spPr/>
        <p:txBody>
          <a:bodyPr/>
          <a:lstStyle/>
          <a:p>
            <a:fld id="{9C425B7B-85CA-4E5F-86F4-2B8EF28BEB0F}" type="slidenum">
              <a:rPr lang="zh-TW" altLang="en-US" smtClean="0"/>
              <a:t>32</a:t>
            </a:fld>
            <a:endParaRPr lang="zh-TW" altLang="en-US"/>
          </a:p>
        </p:txBody>
      </p:sp>
    </p:spTree>
    <p:extLst>
      <p:ext uri="{BB962C8B-B14F-4D97-AF65-F5344CB8AC3E}">
        <p14:creationId xmlns:p14="http://schemas.microsoft.com/office/powerpoint/2010/main" val="992614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頁首版面配置區 3"/>
          <p:cNvSpPr>
            <a:spLocks noGrp="1"/>
          </p:cNvSpPr>
          <p:nvPr>
            <p:ph type="hdr" sz="quarter" idx="10"/>
          </p:nvPr>
        </p:nvSpPr>
        <p:spPr/>
        <p:txBody>
          <a:bodyPr/>
          <a:lstStyle/>
          <a:p>
            <a:endParaRPr lang="zh-TW" altLang="en-US"/>
          </a:p>
        </p:txBody>
      </p:sp>
      <p:sp>
        <p:nvSpPr>
          <p:cNvPr id="5" name="投影片編號版面配置區 4"/>
          <p:cNvSpPr>
            <a:spLocks noGrp="1"/>
          </p:cNvSpPr>
          <p:nvPr>
            <p:ph type="sldNum" sz="quarter" idx="11"/>
          </p:nvPr>
        </p:nvSpPr>
        <p:spPr/>
        <p:txBody>
          <a:bodyPr/>
          <a:lstStyle/>
          <a:p>
            <a:fld id="{9C425B7B-85CA-4E5F-86F4-2B8EF28BEB0F}" type="slidenum">
              <a:rPr lang="zh-TW" altLang="en-US" smtClean="0"/>
              <a:t>33</a:t>
            </a:fld>
            <a:endParaRPr lang="zh-TW" altLang="en-US"/>
          </a:p>
        </p:txBody>
      </p:sp>
    </p:spTree>
    <p:extLst>
      <p:ext uri="{BB962C8B-B14F-4D97-AF65-F5344CB8AC3E}">
        <p14:creationId xmlns:p14="http://schemas.microsoft.com/office/powerpoint/2010/main" val="9926146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頁首版面配置區 3"/>
          <p:cNvSpPr>
            <a:spLocks noGrp="1"/>
          </p:cNvSpPr>
          <p:nvPr>
            <p:ph type="hdr" sz="quarter" idx="10"/>
          </p:nvPr>
        </p:nvSpPr>
        <p:spPr/>
        <p:txBody>
          <a:bodyPr/>
          <a:lstStyle/>
          <a:p>
            <a:endParaRPr lang="zh-TW" altLang="en-US"/>
          </a:p>
        </p:txBody>
      </p:sp>
      <p:sp>
        <p:nvSpPr>
          <p:cNvPr id="5" name="投影片編號版面配置區 4"/>
          <p:cNvSpPr>
            <a:spLocks noGrp="1"/>
          </p:cNvSpPr>
          <p:nvPr>
            <p:ph type="sldNum" sz="quarter" idx="11"/>
          </p:nvPr>
        </p:nvSpPr>
        <p:spPr/>
        <p:txBody>
          <a:bodyPr/>
          <a:lstStyle/>
          <a:p>
            <a:fld id="{9C425B7B-85CA-4E5F-86F4-2B8EF28BEB0F}" type="slidenum">
              <a:rPr lang="zh-TW" altLang="en-US" smtClean="0"/>
              <a:t>34</a:t>
            </a:fld>
            <a:endParaRPr lang="zh-TW" altLang="en-US"/>
          </a:p>
        </p:txBody>
      </p:sp>
    </p:spTree>
    <p:extLst>
      <p:ext uri="{BB962C8B-B14F-4D97-AF65-F5344CB8AC3E}">
        <p14:creationId xmlns:p14="http://schemas.microsoft.com/office/powerpoint/2010/main" val="40215560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頁首版面配置區 3"/>
          <p:cNvSpPr>
            <a:spLocks noGrp="1"/>
          </p:cNvSpPr>
          <p:nvPr>
            <p:ph type="hdr" sz="quarter" idx="10"/>
          </p:nvPr>
        </p:nvSpPr>
        <p:spPr/>
        <p:txBody>
          <a:bodyPr/>
          <a:lstStyle/>
          <a:p>
            <a:endParaRPr lang="zh-TW" altLang="en-US"/>
          </a:p>
        </p:txBody>
      </p:sp>
      <p:sp>
        <p:nvSpPr>
          <p:cNvPr id="5" name="投影片編號版面配置區 4"/>
          <p:cNvSpPr>
            <a:spLocks noGrp="1"/>
          </p:cNvSpPr>
          <p:nvPr>
            <p:ph type="sldNum" sz="quarter" idx="11"/>
          </p:nvPr>
        </p:nvSpPr>
        <p:spPr/>
        <p:txBody>
          <a:bodyPr/>
          <a:lstStyle/>
          <a:p>
            <a:fld id="{9C425B7B-85CA-4E5F-86F4-2B8EF28BEB0F}" type="slidenum">
              <a:rPr lang="zh-TW" altLang="en-US" smtClean="0"/>
              <a:t>35</a:t>
            </a:fld>
            <a:endParaRPr lang="zh-TW" altLang="en-US"/>
          </a:p>
        </p:txBody>
      </p:sp>
    </p:spTree>
    <p:extLst>
      <p:ext uri="{BB962C8B-B14F-4D97-AF65-F5344CB8AC3E}">
        <p14:creationId xmlns:p14="http://schemas.microsoft.com/office/powerpoint/2010/main" val="11925335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頁首版面配置區 3"/>
          <p:cNvSpPr>
            <a:spLocks noGrp="1"/>
          </p:cNvSpPr>
          <p:nvPr>
            <p:ph type="hdr" sz="quarter" idx="10"/>
          </p:nvPr>
        </p:nvSpPr>
        <p:spPr/>
        <p:txBody>
          <a:bodyPr/>
          <a:lstStyle/>
          <a:p>
            <a:endParaRPr lang="zh-TW" altLang="en-US"/>
          </a:p>
        </p:txBody>
      </p:sp>
      <p:sp>
        <p:nvSpPr>
          <p:cNvPr id="5" name="投影片編號版面配置區 4"/>
          <p:cNvSpPr>
            <a:spLocks noGrp="1"/>
          </p:cNvSpPr>
          <p:nvPr>
            <p:ph type="sldNum" sz="quarter" idx="11"/>
          </p:nvPr>
        </p:nvSpPr>
        <p:spPr/>
        <p:txBody>
          <a:bodyPr/>
          <a:lstStyle/>
          <a:p>
            <a:fld id="{9C425B7B-85CA-4E5F-86F4-2B8EF28BEB0F}" type="slidenum">
              <a:rPr lang="zh-TW" altLang="en-US" smtClean="0"/>
              <a:t>36</a:t>
            </a:fld>
            <a:endParaRPr lang="zh-TW" altLang="en-US"/>
          </a:p>
        </p:txBody>
      </p:sp>
    </p:spTree>
    <p:extLst>
      <p:ext uri="{BB962C8B-B14F-4D97-AF65-F5344CB8AC3E}">
        <p14:creationId xmlns:p14="http://schemas.microsoft.com/office/powerpoint/2010/main" val="23506337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頁首版面配置區 3"/>
          <p:cNvSpPr>
            <a:spLocks noGrp="1"/>
          </p:cNvSpPr>
          <p:nvPr>
            <p:ph type="hdr" sz="quarter" idx="10"/>
          </p:nvPr>
        </p:nvSpPr>
        <p:spPr/>
        <p:txBody>
          <a:bodyPr/>
          <a:lstStyle/>
          <a:p>
            <a:endParaRPr lang="zh-TW" altLang="en-US"/>
          </a:p>
        </p:txBody>
      </p:sp>
      <p:sp>
        <p:nvSpPr>
          <p:cNvPr id="5" name="投影片編號版面配置區 4"/>
          <p:cNvSpPr>
            <a:spLocks noGrp="1"/>
          </p:cNvSpPr>
          <p:nvPr>
            <p:ph type="sldNum" sz="quarter" idx="11"/>
          </p:nvPr>
        </p:nvSpPr>
        <p:spPr/>
        <p:txBody>
          <a:bodyPr/>
          <a:lstStyle/>
          <a:p>
            <a:fld id="{9C425B7B-85CA-4E5F-86F4-2B8EF28BEB0F}" type="slidenum">
              <a:rPr lang="zh-TW" altLang="en-US" smtClean="0"/>
              <a:t>37</a:t>
            </a:fld>
            <a:endParaRPr lang="zh-TW" altLang="en-US"/>
          </a:p>
        </p:txBody>
      </p:sp>
    </p:spTree>
    <p:extLst>
      <p:ext uri="{BB962C8B-B14F-4D97-AF65-F5344CB8AC3E}">
        <p14:creationId xmlns:p14="http://schemas.microsoft.com/office/powerpoint/2010/main" val="2285433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4EB223-C7EE-4D0C-B2EF-81E373BF83D5}" type="slidenum">
              <a:rPr lang="zh-TW" altLang="en-US" smtClean="0"/>
              <a:t>12</a:t>
            </a:fld>
            <a:endParaRPr lang="zh-TW" altLang="en-US"/>
          </a:p>
        </p:txBody>
      </p:sp>
    </p:spTree>
    <p:extLst>
      <p:ext uri="{BB962C8B-B14F-4D97-AF65-F5344CB8AC3E}">
        <p14:creationId xmlns:p14="http://schemas.microsoft.com/office/powerpoint/2010/main" val="8814672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9C425B7B-85CA-4E5F-86F4-2B8EF28BEB0F}" type="slidenum">
              <a:rPr lang="zh-TW" altLang="en-US" smtClean="0"/>
              <a:t>38</a:t>
            </a:fld>
            <a:endParaRPr lang="zh-TW" altLang="en-US"/>
          </a:p>
        </p:txBody>
      </p:sp>
      <p:sp>
        <p:nvSpPr>
          <p:cNvPr id="5" name="頁首版面配置區 4"/>
          <p:cNvSpPr>
            <a:spLocks noGrp="1"/>
          </p:cNvSpPr>
          <p:nvPr>
            <p:ph type="hdr" sz="quarter" idx="11"/>
          </p:nvPr>
        </p:nvSpPr>
        <p:spPr/>
        <p:txBody>
          <a:bodyPr/>
          <a:lstStyle/>
          <a:p>
            <a:endParaRPr lang="zh-TW" altLang="en-US"/>
          </a:p>
        </p:txBody>
      </p:sp>
    </p:spTree>
    <p:extLst>
      <p:ext uri="{BB962C8B-B14F-4D97-AF65-F5344CB8AC3E}">
        <p14:creationId xmlns:p14="http://schemas.microsoft.com/office/powerpoint/2010/main" val="1613390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一前一後地</a:t>
            </a:r>
            <a:endParaRPr lang="zh-TW" altLang="en-US" dirty="0"/>
          </a:p>
        </p:txBody>
      </p:sp>
      <p:sp>
        <p:nvSpPr>
          <p:cNvPr id="4" name="投影片編號版面配置區 3"/>
          <p:cNvSpPr>
            <a:spLocks noGrp="1"/>
          </p:cNvSpPr>
          <p:nvPr>
            <p:ph type="sldNum" sz="quarter" idx="10"/>
          </p:nvPr>
        </p:nvSpPr>
        <p:spPr/>
        <p:txBody>
          <a:bodyPr/>
          <a:lstStyle/>
          <a:p>
            <a:fld id="{BD22BD70-4397-4067-AAF5-075DD707A23D}" type="slidenum">
              <a:rPr lang="zh-TW" altLang="en-US" smtClean="0"/>
              <a:t>39</a:t>
            </a:fld>
            <a:endParaRPr lang="zh-TW" altLang="en-US"/>
          </a:p>
        </p:txBody>
      </p:sp>
    </p:spTree>
    <p:extLst>
      <p:ext uri="{BB962C8B-B14F-4D97-AF65-F5344CB8AC3E}">
        <p14:creationId xmlns:p14="http://schemas.microsoft.com/office/powerpoint/2010/main" val="10235129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9C425B7B-85CA-4E5F-86F4-2B8EF28BEB0F}" type="slidenum">
              <a:rPr lang="zh-TW" altLang="en-US" smtClean="0"/>
              <a:t>40</a:t>
            </a:fld>
            <a:endParaRPr lang="zh-TW" altLang="en-US"/>
          </a:p>
        </p:txBody>
      </p:sp>
      <p:sp>
        <p:nvSpPr>
          <p:cNvPr id="5" name="頁首版面配置區 4"/>
          <p:cNvSpPr>
            <a:spLocks noGrp="1"/>
          </p:cNvSpPr>
          <p:nvPr>
            <p:ph type="hdr" sz="quarter" idx="11"/>
          </p:nvPr>
        </p:nvSpPr>
        <p:spPr/>
        <p:txBody>
          <a:bodyPr/>
          <a:lstStyle/>
          <a:p>
            <a:endParaRPr lang="zh-TW" altLang="en-US"/>
          </a:p>
        </p:txBody>
      </p:sp>
    </p:spTree>
    <p:extLst>
      <p:ext uri="{BB962C8B-B14F-4D97-AF65-F5344CB8AC3E}">
        <p14:creationId xmlns:p14="http://schemas.microsoft.com/office/powerpoint/2010/main" val="16039940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solidFill>
                  <a:srgbClr val="FFFF00"/>
                </a:solidFill>
              </a:rPr>
              <a:t>Spectrogram reading?</a:t>
            </a:r>
            <a:endParaRPr lang="zh-TW" altLang="en-US" sz="1200" dirty="0" smtClean="0">
              <a:solidFill>
                <a:srgbClr val="FFFF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solidFill>
                  <a:srgbClr val="FFFF00"/>
                </a:solidFill>
              </a:rPr>
              <a:t>Spectrogram painting?</a:t>
            </a:r>
            <a:endParaRPr lang="zh-TW" altLang="en-US" sz="1200" dirty="0" smtClean="0">
              <a:solidFill>
                <a:srgbClr val="FFFF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http://www.ultimaserial.com/UltimaSound.html</a:t>
            </a:r>
          </a:p>
          <a:p>
            <a:endParaRPr lang="en-US" altLang="zh-TW" sz="1200" b="1" i="0" kern="1200" dirty="0" smtClean="0">
              <a:solidFill>
                <a:schemeClr val="tx1"/>
              </a:solidFill>
              <a:effectLst/>
              <a:latin typeface="+mn-lt"/>
              <a:ea typeface="+mn-ea"/>
              <a:cs typeface="+mn-cs"/>
            </a:endParaRPr>
          </a:p>
          <a:p>
            <a:endParaRPr lang="en-US" altLang="zh-TW" sz="1200" b="1" i="0" kern="1200" dirty="0" smtClean="0">
              <a:solidFill>
                <a:schemeClr val="tx1"/>
              </a:solidFill>
              <a:effectLst/>
              <a:latin typeface="+mn-lt"/>
              <a:ea typeface="+mn-ea"/>
              <a:cs typeface="+mn-cs"/>
            </a:endParaRPr>
          </a:p>
          <a:p>
            <a:r>
              <a:rPr lang="en-US" altLang="zh-TW" sz="1200" b="1" i="0" kern="1200" dirty="0" smtClean="0">
                <a:solidFill>
                  <a:schemeClr val="tx1"/>
                </a:solidFill>
                <a:effectLst/>
                <a:latin typeface="+mn-lt"/>
                <a:ea typeface="+mn-ea"/>
                <a:cs typeface="+mn-cs"/>
              </a:rPr>
              <a:t>Taken an image</a:t>
            </a:r>
          </a:p>
          <a:p>
            <a:endParaRPr lang="en-US" altLang="zh-TW" sz="1200" b="1" i="0" kern="1200" dirty="0" smtClean="0">
              <a:solidFill>
                <a:schemeClr val="tx1"/>
              </a:solidFill>
              <a:effectLst/>
              <a:latin typeface="+mn-lt"/>
              <a:ea typeface="+mn-ea"/>
              <a:cs typeface="+mn-cs"/>
            </a:endParaRPr>
          </a:p>
          <a:p>
            <a:r>
              <a:rPr lang="en-US" altLang="zh-TW" sz="1200" b="1" i="0" kern="1200" dirty="0" smtClean="0">
                <a:solidFill>
                  <a:schemeClr val="tx1"/>
                </a:solidFill>
                <a:effectLst/>
                <a:latin typeface="+mn-lt"/>
                <a:ea typeface="+mn-ea"/>
                <a:cs typeface="+mn-cs"/>
              </a:rPr>
              <a:t>spectral waterfalls</a:t>
            </a:r>
            <a:r>
              <a:rPr lang="en-US" altLang="zh-TW" sz="1200" b="0" i="0" kern="1200" dirty="0" smtClean="0">
                <a:solidFill>
                  <a:schemeClr val="tx1"/>
                </a:solidFill>
                <a:effectLst/>
                <a:latin typeface="+mn-lt"/>
                <a:ea typeface="+mn-ea"/>
                <a:cs typeface="+mn-cs"/>
              </a:rPr>
              <a:t>, </a:t>
            </a:r>
            <a:r>
              <a:rPr lang="en-US" altLang="zh-TW" sz="1200" b="1" i="0" kern="1200" dirty="0" smtClean="0">
                <a:solidFill>
                  <a:schemeClr val="tx1"/>
                </a:solidFill>
                <a:effectLst/>
                <a:latin typeface="+mn-lt"/>
                <a:ea typeface="+mn-ea"/>
                <a:cs typeface="+mn-cs"/>
              </a:rPr>
              <a:t>voiceprints</a:t>
            </a:r>
            <a:r>
              <a:rPr lang="en-US" altLang="zh-TW" sz="1200" b="0" i="0" kern="1200" dirty="0" smtClean="0">
                <a:solidFill>
                  <a:schemeClr val="tx1"/>
                </a:solidFill>
                <a:effectLst/>
                <a:latin typeface="+mn-lt"/>
                <a:ea typeface="+mn-ea"/>
                <a:cs typeface="+mn-cs"/>
              </a:rPr>
              <a:t>, or </a:t>
            </a:r>
            <a:r>
              <a:rPr lang="en-US" altLang="zh-TW" sz="1200" b="1" i="0" kern="1200" dirty="0" err="1" smtClean="0">
                <a:solidFill>
                  <a:schemeClr val="tx1"/>
                </a:solidFill>
                <a:effectLst/>
                <a:latin typeface="+mn-lt"/>
                <a:ea typeface="+mn-ea"/>
                <a:cs typeface="+mn-cs"/>
              </a:rPr>
              <a:t>voicegram</a:t>
            </a:r>
            <a:endParaRPr lang="zh-TW" altLang="en-US" dirty="0"/>
          </a:p>
        </p:txBody>
      </p:sp>
      <p:sp>
        <p:nvSpPr>
          <p:cNvPr id="4" name="投影片編號版面配置區 3"/>
          <p:cNvSpPr>
            <a:spLocks noGrp="1"/>
          </p:cNvSpPr>
          <p:nvPr>
            <p:ph type="sldNum" sz="quarter" idx="10"/>
          </p:nvPr>
        </p:nvSpPr>
        <p:spPr/>
        <p:txBody>
          <a:bodyPr/>
          <a:lstStyle/>
          <a:p>
            <a:fld id="{BD22BD70-4397-4067-AAF5-075DD707A23D}" type="slidenum">
              <a:rPr lang="zh-TW" altLang="en-US" smtClean="0"/>
              <a:t>41</a:t>
            </a:fld>
            <a:endParaRPr lang="zh-TW" altLang="en-US"/>
          </a:p>
        </p:txBody>
      </p:sp>
    </p:spTree>
    <p:extLst>
      <p:ext uri="{BB962C8B-B14F-4D97-AF65-F5344CB8AC3E}">
        <p14:creationId xmlns:p14="http://schemas.microsoft.com/office/powerpoint/2010/main" val="4480450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Why it works?</a:t>
            </a:r>
          </a:p>
          <a:p>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BD22BD70-4397-4067-AAF5-075DD707A23D}" type="slidenum">
              <a:rPr lang="zh-TW" altLang="en-US" smtClean="0"/>
              <a:t>44</a:t>
            </a:fld>
            <a:endParaRPr lang="zh-TW" altLang="en-US"/>
          </a:p>
        </p:txBody>
      </p:sp>
    </p:spTree>
    <p:extLst>
      <p:ext uri="{BB962C8B-B14F-4D97-AF65-F5344CB8AC3E}">
        <p14:creationId xmlns:p14="http://schemas.microsoft.com/office/powerpoint/2010/main" val="305418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Normal neuron</a:t>
            </a:r>
          </a:p>
          <a:p>
            <a:r>
              <a:rPr lang="en-US" altLang="zh-TW" dirty="0" smtClean="0"/>
              <a:t>1</a:t>
            </a:r>
            <a:r>
              <a:rPr lang="en-US" altLang="zh-TW" baseline="0" dirty="0" smtClean="0"/>
              <a:t> input, 1 output</a:t>
            </a:r>
          </a:p>
          <a:p>
            <a:endParaRPr lang="en-US" altLang="zh-TW" baseline="0" dirty="0" smtClean="0"/>
          </a:p>
          <a:p>
            <a:r>
              <a:rPr lang="en-US" altLang="zh-TW" baseline="0" dirty="0" smtClean="0"/>
              <a:t>This one</a:t>
            </a:r>
          </a:p>
          <a:p>
            <a:r>
              <a:rPr lang="en-US" altLang="zh-TW" baseline="0" dirty="0" smtClean="0"/>
              <a:t>4 input, 1 output</a:t>
            </a:r>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45</a:t>
            </a:fld>
            <a:endParaRPr lang="zh-TW" altLang="en-US"/>
          </a:p>
        </p:txBody>
      </p:sp>
    </p:spTree>
    <p:extLst>
      <p:ext uri="{BB962C8B-B14F-4D97-AF65-F5344CB8AC3E}">
        <p14:creationId xmlns:p14="http://schemas.microsoft.com/office/powerpoint/2010/main" val="36422819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46</a:t>
            </a:fld>
            <a:endParaRPr lang="zh-TW" altLang="en-US"/>
          </a:p>
        </p:txBody>
      </p:sp>
    </p:spTree>
    <p:extLst>
      <p:ext uri="{BB962C8B-B14F-4D97-AF65-F5344CB8AC3E}">
        <p14:creationId xmlns:p14="http://schemas.microsoft.com/office/powerpoint/2010/main" val="29336386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Use a same set</a:t>
            </a:r>
            <a:r>
              <a:rPr lang="en-US" altLang="zh-TW" baseline="0" dirty="0" smtClean="0"/>
              <a:t> of information</a:t>
            </a:r>
          </a:p>
          <a:p>
            <a:endParaRPr lang="en-US" altLang="zh-TW" baseline="0" dirty="0" smtClean="0"/>
          </a:p>
          <a:p>
            <a:r>
              <a:rPr lang="en-US" altLang="zh-TW" baseline="0" dirty="0" smtClean="0"/>
              <a:t>Note about the memory</a:t>
            </a:r>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47</a:t>
            </a:fld>
            <a:endParaRPr lang="zh-TW" altLang="en-US"/>
          </a:p>
        </p:txBody>
      </p:sp>
    </p:spTree>
    <p:extLst>
      <p:ext uri="{BB962C8B-B14F-4D97-AF65-F5344CB8AC3E}">
        <p14:creationId xmlns:p14="http://schemas.microsoft.com/office/powerpoint/2010/main" val="35364106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Use a same set</a:t>
            </a:r>
            <a:r>
              <a:rPr lang="en-US" altLang="zh-TW" baseline="0" dirty="0" smtClean="0"/>
              <a:t> of information</a:t>
            </a:r>
          </a:p>
          <a:p>
            <a:endParaRPr lang="en-US" altLang="zh-TW" baseline="0" dirty="0" smtClean="0"/>
          </a:p>
          <a:p>
            <a:r>
              <a:rPr lang="en-US" altLang="zh-TW" baseline="0" dirty="0" smtClean="0"/>
              <a:t>Note about the memory</a:t>
            </a:r>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48</a:t>
            </a:fld>
            <a:endParaRPr lang="zh-TW" altLang="en-US"/>
          </a:p>
        </p:txBody>
      </p:sp>
    </p:spTree>
    <p:extLst>
      <p:ext uri="{BB962C8B-B14F-4D97-AF65-F5344CB8AC3E}">
        <p14:creationId xmlns:p14="http://schemas.microsoft.com/office/powerpoint/2010/main" val="11186215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90000"/>
              </a:lnSpc>
            </a:pPr>
            <a:r>
              <a:rPr lang="en-US" altLang="zh-TW" smtClean="0"/>
              <a:t>input layer: current work + previous word's neural network state</a:t>
            </a:r>
          </a:p>
          <a:p>
            <a:pPr>
              <a:lnSpc>
                <a:spcPct val="90000"/>
              </a:lnSpc>
            </a:pPr>
            <a:r>
              <a:rPr lang="en-US" altLang="zh-TW" smtClean="0"/>
              <a:t>	cuurent word in "1-of-N" encoding</a:t>
            </a:r>
          </a:p>
          <a:p>
            <a:pPr>
              <a:lnSpc>
                <a:spcPct val="90000"/>
              </a:lnSpc>
            </a:pPr>
            <a:r>
              <a:rPr lang="en-US" altLang="zh-TW" smtClean="0"/>
              <a:t>		current word is 1</a:t>
            </a:r>
          </a:p>
          <a:p>
            <a:pPr>
              <a:lnSpc>
                <a:spcPct val="90000"/>
              </a:lnSpc>
            </a:pPr>
            <a:r>
              <a:rPr lang="en-US" altLang="zh-TW" smtClean="0"/>
              <a:t>		all other words are 0</a:t>
            </a:r>
          </a:p>
          <a:p>
            <a:pPr>
              <a:lnSpc>
                <a:spcPct val="90000"/>
              </a:lnSpc>
            </a:pPr>
            <a:r>
              <a:rPr lang="en-US" altLang="zh-TW" smtClean="0"/>
              <a:t>	recurrency: implicit modeling of temporal context</a:t>
            </a:r>
          </a:p>
          <a:p>
            <a:pPr>
              <a:lnSpc>
                <a:spcPct val="90000"/>
              </a:lnSpc>
            </a:pPr>
            <a:r>
              <a:rPr lang="en-US" altLang="zh-TW" smtClean="0"/>
              <a:t>hidden layer: neural network's "state"</a:t>
            </a:r>
          </a:p>
          <a:p>
            <a:pPr>
              <a:lnSpc>
                <a:spcPct val="90000"/>
              </a:lnSpc>
            </a:pPr>
            <a:r>
              <a:rPr lang="en-US" altLang="zh-TW" smtClean="0"/>
              <a:t>	the state is an abstract representation of sentence context</a:t>
            </a:r>
          </a:p>
          <a:p>
            <a:pPr>
              <a:lnSpc>
                <a:spcPct val="90000"/>
              </a:lnSpc>
            </a:pPr>
            <a:r>
              <a:rPr lang="en-US" altLang="zh-TW" smtClean="0"/>
              <a:t>	fulfills function of class-based n-gram LM</a:t>
            </a:r>
          </a:p>
          <a:p>
            <a:pPr>
              <a:lnSpc>
                <a:spcPct val="90000"/>
              </a:lnSpc>
            </a:pPr>
            <a:r>
              <a:rPr lang="en-US" altLang="zh-TW" smtClean="0"/>
              <a:t>		words with equivalent meanings correspond to similar/identical states</a:t>
            </a:r>
          </a:p>
          <a:p>
            <a:pPr>
              <a:lnSpc>
                <a:spcPct val="90000"/>
              </a:lnSpc>
            </a:pPr>
            <a:r>
              <a:rPr lang="en-US" altLang="zh-TW" smtClean="0"/>
              <a:t>	continuous space representation implicitly smoothes data</a:t>
            </a:r>
          </a:p>
          <a:p>
            <a:pPr>
              <a:lnSpc>
                <a:spcPct val="90000"/>
              </a:lnSpc>
            </a:pPr>
            <a:r>
              <a:rPr lang="en-US" altLang="zh-TW" smtClean="0"/>
              <a:t>		no need for Good-Turing, Kneser-Ney, etc.</a:t>
            </a:r>
          </a:p>
          <a:p>
            <a:pPr>
              <a:lnSpc>
                <a:spcPct val="90000"/>
              </a:lnSpc>
            </a:pPr>
            <a:r>
              <a:rPr lang="en-US" altLang="zh-TW" smtClean="0"/>
              <a:t>	f(z) function: sigmoid</a:t>
            </a:r>
          </a:p>
          <a:p>
            <a:pPr>
              <a:lnSpc>
                <a:spcPct val="90000"/>
              </a:lnSpc>
            </a:pPr>
            <a:r>
              <a:rPr lang="en-US" altLang="zh-TW" smtClean="0"/>
              <a:t>output layer: one probability for every word in vocabulary</a:t>
            </a:r>
          </a:p>
          <a:p>
            <a:pPr>
              <a:lnSpc>
                <a:spcPct val="90000"/>
              </a:lnSpc>
            </a:pPr>
            <a:r>
              <a:rPr lang="en-US" altLang="zh-TW" smtClean="0"/>
              <a:t>	g(z) function: softmax</a:t>
            </a:r>
          </a:p>
          <a:p>
            <a:pPr>
              <a:lnSpc>
                <a:spcPct val="90000"/>
              </a:lnSpc>
            </a:pPr>
            <a:r>
              <a:rPr lang="en-US" altLang="zh-TW" smtClean="0"/>
              <a:t>		ensures that outputs form a proper probability function</a:t>
            </a:r>
          </a:p>
          <a:p>
            <a:pPr>
              <a:lnSpc>
                <a:spcPct val="90000"/>
              </a:lnSpc>
            </a:pPr>
            <a:r>
              <a:rPr lang="en-US" altLang="zh-TW" smtClean="0"/>
              <a:t>			all outputs are greater than 0, their sum is 1</a:t>
            </a:r>
          </a:p>
          <a:p>
            <a:pPr>
              <a:lnSpc>
                <a:spcPct val="90000"/>
              </a:lnSpc>
            </a:pPr>
            <a:endParaRPr lang="en-US" altLang="zh-TW" smtClean="0"/>
          </a:p>
          <a:p>
            <a:pPr>
              <a:lnSpc>
                <a:spcPct val="90000"/>
              </a:lnSpc>
            </a:pPr>
            <a:r>
              <a:rPr lang="en-US" altLang="zh-TW" smtClean="0"/>
              <a:t>intuitive view of how to calculate probabilities</a:t>
            </a:r>
          </a:p>
          <a:p>
            <a:pPr>
              <a:lnSpc>
                <a:spcPct val="90000"/>
              </a:lnSpc>
            </a:pPr>
            <a:r>
              <a:rPr lang="en-US" altLang="zh-TW" smtClean="0"/>
              <a:t>	vector-matrix multiplication</a:t>
            </a:r>
          </a:p>
          <a:p>
            <a:pPr>
              <a:lnSpc>
                <a:spcPct val="90000"/>
              </a:lnSpc>
            </a:pPr>
            <a:r>
              <a:rPr lang="en-US" altLang="zh-TW" smtClean="0"/>
              <a:t>		(input vector) x (matrix1) = (hidden layer)</a:t>
            </a:r>
          </a:p>
          <a:p>
            <a:pPr>
              <a:lnSpc>
                <a:spcPct val="90000"/>
              </a:lnSpc>
            </a:pPr>
            <a:r>
              <a:rPr lang="en-US" altLang="zh-TW" smtClean="0"/>
              <a:t>		(hidden layer) x (matrix2) = (output layer)</a:t>
            </a:r>
          </a:p>
          <a:p>
            <a:pPr>
              <a:lnSpc>
                <a:spcPct val="90000"/>
              </a:lnSpc>
            </a:pPr>
            <a:endParaRPr lang="en-US" altLang="zh-TW" smtClean="0"/>
          </a:p>
          <a:p>
            <a:pPr>
              <a:lnSpc>
                <a:spcPct val="90000"/>
              </a:lnSpc>
            </a:pPr>
            <a:r>
              <a:rPr lang="en-US" altLang="zh-TW" smtClean="0"/>
              <a:t>backpropagation training: rough idea</a:t>
            </a:r>
          </a:p>
          <a:p>
            <a:pPr>
              <a:lnSpc>
                <a:spcPct val="90000"/>
              </a:lnSpc>
            </a:pPr>
            <a:r>
              <a:rPr lang="en-US" altLang="zh-TW" smtClean="0"/>
              <a:t>	calculate error of output layer</a:t>
            </a:r>
          </a:p>
          <a:p>
            <a:pPr>
              <a:lnSpc>
                <a:spcPct val="90000"/>
              </a:lnSpc>
            </a:pPr>
            <a:r>
              <a:rPr lang="en-US" altLang="zh-TW" smtClean="0"/>
              <a:t>		error for ground truth word: 1 - (probability calculated by neural network)</a:t>
            </a:r>
          </a:p>
          <a:p>
            <a:pPr>
              <a:lnSpc>
                <a:spcPct val="90000"/>
              </a:lnSpc>
            </a:pPr>
            <a:r>
              <a:rPr lang="en-US" altLang="zh-TW" smtClean="0"/>
              <a:t>		error for all other words:   0 - (probability calculated by neural network)</a:t>
            </a:r>
          </a:p>
          <a:p>
            <a:pPr>
              <a:lnSpc>
                <a:spcPct val="90000"/>
              </a:lnSpc>
            </a:pPr>
            <a:r>
              <a:rPr lang="en-US" altLang="zh-TW" smtClean="0"/>
              <a:t>	propagate back to hidden and input layers to determine how much intermediate weights should be adjusted</a:t>
            </a:r>
          </a:p>
          <a:p>
            <a:pPr>
              <a:lnSpc>
                <a:spcPct val="90000"/>
              </a:lnSpc>
            </a:pPr>
            <a:r>
              <a:rPr lang="en-US" altLang="zh-TW" smtClean="0"/>
              <a:t>	stop training when weights converge</a:t>
            </a:r>
          </a:p>
        </p:txBody>
      </p:sp>
      <p:sp>
        <p:nvSpPr>
          <p:cNvPr id="4" name="Slide Number Placeholder 3"/>
          <p:cNvSpPr>
            <a:spLocks noGrp="1"/>
          </p:cNvSpPr>
          <p:nvPr>
            <p:ph type="sldNum" sz="quarter" idx="5"/>
          </p:nvPr>
        </p:nvSpPr>
        <p:spPr/>
        <p:txBody>
          <a:bodyPr/>
          <a:lstStyle/>
          <a:p>
            <a:pPr>
              <a:defRPr/>
            </a:pPr>
            <a:fld id="{011A4EE9-E1FF-453D-8A5A-EBB8090127F1}" type="slidenum">
              <a:rPr lang="en-US" smtClean="0"/>
              <a:pPr>
                <a:defRPr/>
              </a:pPr>
              <a:t>52</a:t>
            </a:fld>
            <a:endParaRPr lang="en-US" dirty="0"/>
          </a:p>
        </p:txBody>
      </p:sp>
      <p:sp>
        <p:nvSpPr>
          <p:cNvPr id="2" name="頁首版面配置區 1"/>
          <p:cNvSpPr>
            <a:spLocks noGrp="1"/>
          </p:cNvSpPr>
          <p:nvPr>
            <p:ph type="hdr" sz="quarter" idx="10"/>
          </p:nvPr>
        </p:nvSpPr>
        <p:spPr/>
        <p:txBody>
          <a:bodyPr/>
          <a:lstStyle/>
          <a:p>
            <a:endParaRPr lang="zh-TW"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4EB223-C7EE-4D0C-B2EF-81E373BF83D5}" type="slidenum">
              <a:rPr lang="zh-TW" altLang="en-US" smtClean="0"/>
              <a:t>13</a:t>
            </a:fld>
            <a:endParaRPr lang="zh-TW" altLang="en-US"/>
          </a:p>
        </p:txBody>
      </p:sp>
    </p:spTree>
    <p:extLst>
      <p:ext uri="{BB962C8B-B14F-4D97-AF65-F5344CB8AC3E}">
        <p14:creationId xmlns:p14="http://schemas.microsoft.com/office/powerpoint/2010/main" val="8814672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smtClean="0"/>
              <a:t>start-of-the-art: ngram + cache LM</a:t>
            </a:r>
          </a:p>
          <a:p>
            <a:r>
              <a:rPr lang="en-US" altLang="zh-TW" smtClean="0"/>
              <a:t>	has reigned supreme since 1991</a:t>
            </a:r>
          </a:p>
          <a:p>
            <a:endParaRPr lang="en-US" altLang="zh-TW" smtClean="0"/>
          </a:p>
          <a:p>
            <a:r>
              <a:rPr lang="en-US" altLang="zh-TW" smtClean="0"/>
              <a:t>most proposed advanced language modeling techniques provide only tiny improvements over simple baselines</a:t>
            </a:r>
          </a:p>
          <a:p>
            <a:r>
              <a:rPr lang="en-US" altLang="zh-TW" smtClean="0"/>
              <a:t>	often too complex for general use</a:t>
            </a:r>
          </a:p>
          <a:p>
            <a:r>
              <a:rPr lang="en-US" altLang="zh-TW" smtClean="0"/>
              <a:t>	rarely used in practice</a:t>
            </a:r>
          </a:p>
          <a:p>
            <a:r>
              <a:rPr lang="en-US" altLang="zh-TW" smtClean="0"/>
              <a:t>	examples</a:t>
            </a:r>
          </a:p>
          <a:p>
            <a:r>
              <a:rPr lang="en-US" altLang="zh-TW" smtClean="0"/>
              <a:t>		Maximum entropy n-gram models</a:t>
            </a:r>
          </a:p>
          <a:p>
            <a:r>
              <a:rPr lang="en-US" altLang="zh-TW" smtClean="0"/>
              <a:t>		Random forest LM</a:t>
            </a:r>
          </a:p>
          <a:p>
            <a:r>
              <a:rPr lang="en-US" altLang="zh-TW" smtClean="0"/>
              <a:t>		</a:t>
            </a:r>
          </a:p>
        </p:txBody>
      </p:sp>
      <p:sp>
        <p:nvSpPr>
          <p:cNvPr id="4" name="Slide Number Placeholder 3"/>
          <p:cNvSpPr>
            <a:spLocks noGrp="1"/>
          </p:cNvSpPr>
          <p:nvPr>
            <p:ph type="sldNum" sz="quarter" idx="5"/>
          </p:nvPr>
        </p:nvSpPr>
        <p:spPr/>
        <p:txBody>
          <a:bodyPr/>
          <a:lstStyle/>
          <a:p>
            <a:pPr>
              <a:defRPr/>
            </a:pPr>
            <a:fld id="{AE8E6C47-7A75-4873-968A-A4E928020EB9}" type="slidenum">
              <a:rPr lang="en-US" smtClean="0"/>
              <a:pPr>
                <a:defRPr/>
              </a:pPr>
              <a:t>54</a:t>
            </a:fld>
            <a:endParaRPr lang="en-US" dirty="0"/>
          </a:p>
        </p:txBody>
      </p:sp>
      <p:sp>
        <p:nvSpPr>
          <p:cNvPr id="2" name="頁首版面配置區 1"/>
          <p:cNvSpPr>
            <a:spLocks noGrp="1"/>
          </p:cNvSpPr>
          <p:nvPr>
            <p:ph type="hdr" sz="quarter" idx="10"/>
          </p:nvPr>
        </p:nvSpPr>
        <p:spPr/>
        <p:txBody>
          <a:bodyPr/>
          <a:lstStyle/>
          <a:p>
            <a:endParaRPr lang="zh-TW"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Note that we only consider one input</a:t>
            </a:r>
            <a:r>
              <a:rPr lang="en-US" altLang="zh-TW" baseline="0" dirty="0" smtClean="0"/>
              <a:t> word, we only consider wi-1</a:t>
            </a:r>
          </a:p>
          <a:p>
            <a:r>
              <a:rPr lang="en-US" altLang="zh-TW" baseline="0" dirty="0" smtClean="0"/>
              <a:t>We will consider multiple word</a:t>
            </a:r>
          </a:p>
          <a:p>
            <a:r>
              <a:rPr lang="en-US" altLang="zh-TW" baseline="0" dirty="0" smtClean="0"/>
              <a:t>The structured is a little different</a:t>
            </a:r>
            <a:endParaRPr lang="zh-TW" altLang="en-US" dirty="0"/>
          </a:p>
        </p:txBody>
      </p:sp>
      <p:sp>
        <p:nvSpPr>
          <p:cNvPr id="4" name="投影片編號版面配置區 3"/>
          <p:cNvSpPr>
            <a:spLocks noGrp="1"/>
          </p:cNvSpPr>
          <p:nvPr>
            <p:ph type="sldNum" sz="quarter" idx="10"/>
          </p:nvPr>
        </p:nvSpPr>
        <p:spPr/>
        <p:txBody>
          <a:bodyPr/>
          <a:lstStyle/>
          <a:p>
            <a:fld id="{C383D9E2-21C9-4F43-833B-72DB5414AF97}" type="slidenum">
              <a:rPr lang="zh-TW" altLang="en-US" smtClean="0"/>
              <a:t>55</a:t>
            </a:fld>
            <a:endParaRPr lang="zh-TW" altLang="en-US"/>
          </a:p>
        </p:txBody>
      </p:sp>
    </p:spTree>
    <p:extLst>
      <p:ext uri="{BB962C8B-B14F-4D97-AF65-F5344CB8AC3E}">
        <p14:creationId xmlns:p14="http://schemas.microsoft.com/office/powerpoint/2010/main" val="21241229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投影片圖像版面配置區 1"/>
          <p:cNvSpPr>
            <a:spLocks noGrp="1" noRot="1" noChangeAspect="1" noTextEdit="1"/>
          </p:cNvSpPr>
          <p:nvPr>
            <p:ph type="sldImg"/>
          </p:nvPr>
        </p:nvSpPr>
        <p:spPr bwMode="auto">
          <a:xfrm>
            <a:off x="-14887575" y="-12807950"/>
            <a:ext cx="18080038" cy="135620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TW" altLang="en-US" smtClean="0"/>
          </a:p>
        </p:txBody>
      </p:sp>
      <p:sp>
        <p:nvSpPr>
          <p:cNvPr id="2" name="頁首版面配置區 1"/>
          <p:cNvSpPr>
            <a:spLocks noGrp="1"/>
          </p:cNvSpPr>
          <p:nvPr>
            <p:ph type="hdr" sz="quarter" idx="10"/>
          </p:nvPr>
        </p:nvSpPr>
        <p:spPr/>
        <p:txBody>
          <a:bodyPr/>
          <a:lstStyle/>
          <a:p>
            <a:pPr>
              <a:defRPr/>
            </a:pPr>
            <a:endParaRPr lang="zh-TW" altLang="en-US">
              <a:solidFill>
                <a:prstClr val="black"/>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61D683E4-E965-4797-8053-5A5D094DCBAF}" type="slidenum">
              <a:rPr lang="zh-TW" altLang="en-US" smtClean="0">
                <a:solidFill>
                  <a:prstClr val="black"/>
                </a:solidFill>
              </a:rPr>
              <a:pPr>
                <a:defRPr/>
              </a:pPr>
              <a:t>59</a:t>
            </a:fld>
            <a:endParaRPr lang="zh-TW" altLang="en-US">
              <a:solidFill>
                <a:prstClr val="black"/>
              </a:solidFill>
            </a:endParaRPr>
          </a:p>
        </p:txBody>
      </p:sp>
      <p:sp>
        <p:nvSpPr>
          <p:cNvPr id="5" name="頁首版面配置區 4"/>
          <p:cNvSpPr>
            <a:spLocks noGrp="1"/>
          </p:cNvSpPr>
          <p:nvPr>
            <p:ph type="hdr" sz="quarter" idx="11"/>
          </p:nvPr>
        </p:nvSpPr>
        <p:spPr/>
        <p:txBody>
          <a:bodyPr/>
          <a:lstStyle/>
          <a:p>
            <a:pPr>
              <a:defRPr/>
            </a:pPr>
            <a:endParaRPr lang="zh-TW" altLang="en-US">
              <a:solidFill>
                <a:prstClr val="black"/>
              </a:solidFill>
            </a:endParaRPr>
          </a:p>
        </p:txBody>
      </p:sp>
    </p:spTree>
    <p:extLst>
      <p:ext uri="{BB962C8B-B14F-4D97-AF65-F5344CB8AC3E}">
        <p14:creationId xmlns:p14="http://schemas.microsoft.com/office/powerpoint/2010/main" val="5655970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61D683E4-E965-4797-8053-5A5D094DCBAF}" type="slidenum">
              <a:rPr lang="zh-TW" altLang="en-US" smtClean="0">
                <a:solidFill>
                  <a:prstClr val="black"/>
                </a:solidFill>
              </a:rPr>
              <a:pPr>
                <a:defRPr/>
              </a:pPr>
              <a:t>60</a:t>
            </a:fld>
            <a:endParaRPr lang="zh-TW" altLang="en-US">
              <a:solidFill>
                <a:prstClr val="black"/>
              </a:solidFill>
            </a:endParaRPr>
          </a:p>
        </p:txBody>
      </p:sp>
      <p:sp>
        <p:nvSpPr>
          <p:cNvPr id="5" name="頁首版面配置區 4"/>
          <p:cNvSpPr>
            <a:spLocks noGrp="1"/>
          </p:cNvSpPr>
          <p:nvPr>
            <p:ph type="hdr" sz="quarter" idx="11"/>
          </p:nvPr>
        </p:nvSpPr>
        <p:spPr/>
        <p:txBody>
          <a:bodyPr/>
          <a:lstStyle/>
          <a:p>
            <a:pPr>
              <a:defRPr/>
            </a:pPr>
            <a:endParaRPr lang="zh-TW" altLang="en-US">
              <a:solidFill>
                <a:prstClr val="black"/>
              </a:solidFill>
            </a:endParaRPr>
          </a:p>
        </p:txBody>
      </p:sp>
    </p:spTree>
    <p:extLst>
      <p:ext uri="{BB962C8B-B14F-4D97-AF65-F5344CB8AC3E}">
        <p14:creationId xmlns:p14="http://schemas.microsoft.com/office/powerpoint/2010/main" val="9711578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投影片圖像版面配置區 1"/>
          <p:cNvSpPr>
            <a:spLocks noGrp="1" noRot="1" noChangeAspect="1" noTextEdit="1"/>
          </p:cNvSpPr>
          <p:nvPr>
            <p:ph type="sldImg"/>
          </p:nvPr>
        </p:nvSpPr>
        <p:spPr bwMode="auto">
          <a:xfrm>
            <a:off x="-14887575" y="-12807950"/>
            <a:ext cx="18080038" cy="135620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TW" altLang="en-US" smtClean="0"/>
          </a:p>
        </p:txBody>
      </p:sp>
      <p:sp>
        <p:nvSpPr>
          <p:cNvPr id="2" name="頁首版面配置區 1"/>
          <p:cNvSpPr>
            <a:spLocks noGrp="1"/>
          </p:cNvSpPr>
          <p:nvPr>
            <p:ph type="hdr" sz="quarter" idx="10"/>
          </p:nvPr>
        </p:nvSpPr>
        <p:spPr/>
        <p:txBody>
          <a:bodyPr/>
          <a:lstStyle/>
          <a:p>
            <a:pPr>
              <a:defRPr/>
            </a:pPr>
            <a:endParaRPr lang="zh-TW" altLang="en-US">
              <a:solidFill>
                <a:prstClr val="black"/>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61D683E4-E965-4797-8053-5A5D094DCBAF}" type="slidenum">
              <a:rPr lang="zh-TW" altLang="en-US" smtClean="0">
                <a:solidFill>
                  <a:prstClr val="black"/>
                </a:solidFill>
              </a:rPr>
              <a:pPr>
                <a:defRPr/>
              </a:pPr>
              <a:t>62</a:t>
            </a:fld>
            <a:endParaRPr lang="zh-TW" altLang="en-US">
              <a:solidFill>
                <a:prstClr val="black"/>
              </a:solidFill>
            </a:endParaRPr>
          </a:p>
        </p:txBody>
      </p:sp>
      <p:sp>
        <p:nvSpPr>
          <p:cNvPr id="5" name="頁首版面配置區 4"/>
          <p:cNvSpPr>
            <a:spLocks noGrp="1"/>
          </p:cNvSpPr>
          <p:nvPr>
            <p:ph type="hdr" sz="quarter" idx="11"/>
          </p:nvPr>
        </p:nvSpPr>
        <p:spPr/>
        <p:txBody>
          <a:bodyPr/>
          <a:lstStyle/>
          <a:p>
            <a:pPr>
              <a:defRPr/>
            </a:pPr>
            <a:endParaRPr lang="zh-TW" altLang="en-US">
              <a:solidFill>
                <a:prstClr val="black"/>
              </a:solidFill>
            </a:endParaRPr>
          </a:p>
        </p:txBody>
      </p:sp>
    </p:spTree>
    <p:extLst>
      <p:ext uri="{BB962C8B-B14F-4D97-AF65-F5344CB8AC3E}">
        <p14:creationId xmlns:p14="http://schemas.microsoft.com/office/powerpoint/2010/main" val="36890461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61D683E4-E965-4797-8053-5A5D094DCBAF}" type="slidenum">
              <a:rPr lang="zh-TW" altLang="en-US" smtClean="0">
                <a:solidFill>
                  <a:prstClr val="black"/>
                </a:solidFill>
              </a:rPr>
              <a:pPr>
                <a:defRPr/>
              </a:pPr>
              <a:t>63</a:t>
            </a:fld>
            <a:endParaRPr lang="zh-TW" altLang="en-US">
              <a:solidFill>
                <a:prstClr val="black"/>
              </a:solidFill>
            </a:endParaRPr>
          </a:p>
        </p:txBody>
      </p:sp>
      <p:sp>
        <p:nvSpPr>
          <p:cNvPr id="5" name="頁首版面配置區 4"/>
          <p:cNvSpPr>
            <a:spLocks noGrp="1"/>
          </p:cNvSpPr>
          <p:nvPr>
            <p:ph type="hdr" sz="quarter" idx="11"/>
          </p:nvPr>
        </p:nvSpPr>
        <p:spPr/>
        <p:txBody>
          <a:bodyPr/>
          <a:lstStyle/>
          <a:p>
            <a:pPr>
              <a:defRPr/>
            </a:pPr>
            <a:endParaRPr lang="zh-TW" altLang="en-US">
              <a:solidFill>
                <a:prstClr val="black"/>
              </a:solidFill>
            </a:endParaRPr>
          </a:p>
        </p:txBody>
      </p:sp>
    </p:spTree>
    <p:extLst>
      <p:ext uri="{BB962C8B-B14F-4D97-AF65-F5344CB8AC3E}">
        <p14:creationId xmlns:p14="http://schemas.microsoft.com/office/powerpoint/2010/main" val="20454502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61D683E4-E965-4797-8053-5A5D094DCBAF}" type="slidenum">
              <a:rPr lang="zh-TW" altLang="en-US" smtClean="0">
                <a:solidFill>
                  <a:prstClr val="black"/>
                </a:solidFill>
              </a:rPr>
              <a:pPr>
                <a:defRPr/>
              </a:pPr>
              <a:t>64</a:t>
            </a:fld>
            <a:endParaRPr lang="zh-TW" altLang="en-US">
              <a:solidFill>
                <a:prstClr val="black"/>
              </a:solidFill>
            </a:endParaRPr>
          </a:p>
        </p:txBody>
      </p:sp>
      <p:sp>
        <p:nvSpPr>
          <p:cNvPr id="5" name="頁首版面配置區 4"/>
          <p:cNvSpPr>
            <a:spLocks noGrp="1"/>
          </p:cNvSpPr>
          <p:nvPr>
            <p:ph type="hdr" sz="quarter" idx="11"/>
          </p:nvPr>
        </p:nvSpPr>
        <p:spPr/>
        <p:txBody>
          <a:bodyPr/>
          <a:lstStyle/>
          <a:p>
            <a:pPr>
              <a:defRPr/>
            </a:pPr>
            <a:endParaRPr lang="zh-TW" altLang="en-US">
              <a:solidFill>
                <a:prstClr val="black"/>
              </a:solidFill>
            </a:endParaRPr>
          </a:p>
        </p:txBody>
      </p:sp>
    </p:spTree>
    <p:extLst>
      <p:ext uri="{BB962C8B-B14F-4D97-AF65-F5344CB8AC3E}">
        <p14:creationId xmlns:p14="http://schemas.microsoft.com/office/powerpoint/2010/main" val="17740734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投影片圖像版面配置區 1"/>
          <p:cNvSpPr>
            <a:spLocks noGrp="1" noRot="1" noChangeAspect="1" noTextEdit="1"/>
          </p:cNvSpPr>
          <p:nvPr>
            <p:ph type="sldImg"/>
          </p:nvPr>
        </p:nvSpPr>
        <p:spPr bwMode="auto">
          <a:xfrm>
            <a:off x="-14887575" y="-12807950"/>
            <a:ext cx="18080038" cy="135620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TW" altLang="en-US" smtClean="0"/>
          </a:p>
        </p:txBody>
      </p:sp>
      <p:sp>
        <p:nvSpPr>
          <p:cNvPr id="2" name="頁首版面配置區 1"/>
          <p:cNvSpPr>
            <a:spLocks noGrp="1"/>
          </p:cNvSpPr>
          <p:nvPr>
            <p:ph type="hdr" sz="quarter" idx="10"/>
          </p:nvPr>
        </p:nvSpPr>
        <p:spPr/>
        <p:txBody>
          <a:bodyPr/>
          <a:lstStyle/>
          <a:p>
            <a:pPr>
              <a:defRPr/>
            </a:pPr>
            <a:endParaRPr lang="zh-TW" alt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4EB223-C7EE-4D0C-B2EF-81E373BF83D5}" type="slidenum">
              <a:rPr lang="zh-TW" altLang="en-US" smtClean="0"/>
              <a:t>14</a:t>
            </a:fld>
            <a:endParaRPr lang="zh-TW" altLang="en-US"/>
          </a:p>
        </p:txBody>
      </p:sp>
    </p:spTree>
    <p:extLst>
      <p:ext uri="{BB962C8B-B14F-4D97-AF65-F5344CB8AC3E}">
        <p14:creationId xmlns:p14="http://schemas.microsoft.com/office/powerpoint/2010/main" val="8814672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61D683E4-E965-4797-8053-5A5D094DCBAF}" type="slidenum">
              <a:rPr lang="zh-TW" altLang="en-US" smtClean="0">
                <a:solidFill>
                  <a:prstClr val="black"/>
                </a:solidFill>
              </a:rPr>
              <a:pPr>
                <a:defRPr/>
              </a:pPr>
              <a:t>66</a:t>
            </a:fld>
            <a:endParaRPr lang="zh-TW" altLang="en-US">
              <a:solidFill>
                <a:prstClr val="black"/>
              </a:solidFill>
            </a:endParaRPr>
          </a:p>
        </p:txBody>
      </p:sp>
      <p:sp>
        <p:nvSpPr>
          <p:cNvPr id="5" name="頁首版面配置區 4"/>
          <p:cNvSpPr>
            <a:spLocks noGrp="1"/>
          </p:cNvSpPr>
          <p:nvPr>
            <p:ph type="hdr" sz="quarter" idx="11"/>
          </p:nvPr>
        </p:nvSpPr>
        <p:spPr/>
        <p:txBody>
          <a:bodyPr/>
          <a:lstStyle/>
          <a:p>
            <a:pPr>
              <a:defRPr/>
            </a:pPr>
            <a:endParaRPr lang="zh-TW" altLang="en-US">
              <a:solidFill>
                <a:prstClr val="black"/>
              </a:solidFill>
            </a:endParaRPr>
          </a:p>
        </p:txBody>
      </p:sp>
    </p:spTree>
    <p:extLst>
      <p:ext uri="{BB962C8B-B14F-4D97-AF65-F5344CB8AC3E}">
        <p14:creationId xmlns:p14="http://schemas.microsoft.com/office/powerpoint/2010/main" val="8719895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頁首版面配置區 3"/>
          <p:cNvSpPr>
            <a:spLocks noGrp="1"/>
          </p:cNvSpPr>
          <p:nvPr>
            <p:ph type="hdr" sz="quarter" idx="10"/>
          </p:nvPr>
        </p:nvSpPr>
        <p:spPr/>
        <p:txBody>
          <a:bodyPr/>
          <a:lstStyle/>
          <a:p>
            <a:pPr>
              <a:defRPr/>
            </a:pPr>
            <a:endParaRPr lang="zh-TW" altLang="en-US">
              <a:solidFill>
                <a:prstClr val="black"/>
              </a:solidFill>
            </a:endParaRPr>
          </a:p>
        </p:txBody>
      </p:sp>
      <p:sp>
        <p:nvSpPr>
          <p:cNvPr id="5" name="投影片編號版面配置區 4"/>
          <p:cNvSpPr>
            <a:spLocks noGrp="1"/>
          </p:cNvSpPr>
          <p:nvPr>
            <p:ph type="sldNum" sz="quarter" idx="11"/>
          </p:nvPr>
        </p:nvSpPr>
        <p:spPr/>
        <p:txBody>
          <a:bodyPr/>
          <a:lstStyle/>
          <a:p>
            <a:pPr>
              <a:defRPr/>
            </a:pPr>
            <a:fld id="{61D683E4-E965-4797-8053-5A5D094DCBAF}" type="slidenum">
              <a:rPr lang="zh-TW" altLang="en-US" smtClean="0">
                <a:solidFill>
                  <a:prstClr val="black"/>
                </a:solidFill>
              </a:rPr>
              <a:pPr>
                <a:defRPr/>
              </a:pPr>
              <a:t>67</a:t>
            </a:fld>
            <a:endParaRPr lang="zh-TW" altLang="en-US">
              <a:solidFill>
                <a:prstClr val="black"/>
              </a:solidFill>
            </a:endParaRPr>
          </a:p>
        </p:txBody>
      </p:sp>
    </p:spTree>
    <p:extLst>
      <p:ext uri="{BB962C8B-B14F-4D97-AF65-F5344CB8AC3E}">
        <p14:creationId xmlns:p14="http://schemas.microsoft.com/office/powerpoint/2010/main" val="23227117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fld id="{5F5C6628-4161-4F39-8160-BC42F2ED23B7}" type="slidenum">
              <a:rPr lang="en-US" altLang="zh-TW" smtClean="0"/>
              <a:pPr eaLnBrk="1" hangingPunct="1"/>
              <a:t>69</a:t>
            </a:fld>
            <a:endParaRPr lang="en-US" altLang="zh-TW" smtClean="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xfrm>
            <a:off x="679450" y="4716464"/>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TW" dirty="0" smtClean="0">
                <a:latin typeface="Arial" charset="0"/>
                <a:ea typeface="新細明體" charset="-120"/>
              </a:rPr>
              <a:t>Then, let me describe the second set of features</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fld id="{C4FC9181-39EF-409D-A9BF-6E151D10284D}" type="slidenum">
              <a:rPr lang="en-US" altLang="zh-TW" smtClean="0"/>
              <a:pPr eaLnBrk="1" hangingPunct="1"/>
              <a:t>71</a:t>
            </a:fld>
            <a:endParaRPr lang="en-US" altLang="zh-TW" smtClean="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r>
              <a:rPr lang="en-US" altLang="zh-TW" smtClean="0">
                <a:latin typeface="Arial" charset="0"/>
                <a:ea typeface="新細明體" charset="-120"/>
              </a:rPr>
              <a:t>Here we show the block diagram of the complete recognition process. </a:t>
            </a:r>
          </a:p>
          <a:p>
            <a:pPr marL="228600" indent="-228600" eaLnBrk="1" hangingPunct="1"/>
            <a:r>
              <a:rPr lang="en-US" altLang="zh-TW" smtClean="0">
                <a:latin typeface="Arial" charset="0"/>
                <a:ea typeface="新細明體" charset="-120"/>
              </a:rPr>
              <a:t>1-1 For each input speech utterance, the first pass produces a word graph using a baseline recognition system with the conventional acoustic and language models.</a:t>
            </a:r>
          </a:p>
          <a:p>
            <a:pPr marL="228600" indent="-228600" eaLnBrk="1" hangingPunct="1"/>
            <a:r>
              <a:rPr lang="en-US" altLang="zh-TW" smtClean="0">
                <a:latin typeface="Arial" charset="0"/>
                <a:ea typeface="新細明體" charset="-120"/>
              </a:rPr>
              <a:t>1-2 At this step, we have a top-down picture of a whole word graph. For Mandarin Chinese case, every word arc represents a lexical word which is composed of one to several syllables, represented by square blocks here. And each path implies a possible word sequence.</a:t>
            </a:r>
          </a:p>
          <a:p>
            <a:pPr marL="228600" indent="-228600" eaLnBrk="1" hangingPunct="1">
              <a:buFontTx/>
              <a:buChar char="•"/>
            </a:pPr>
            <a:endParaRPr lang="en-US" altLang="zh-TW" smtClean="0">
              <a:latin typeface="Arial" charset="0"/>
              <a:ea typeface="新細明體" charset="-120"/>
            </a:endParaRPr>
          </a:p>
          <a:p>
            <a:pPr marL="228600" indent="-228600" eaLnBrk="1" hangingPunct="1"/>
            <a:r>
              <a:rPr lang="en-US" altLang="zh-TW" smtClean="0">
                <a:latin typeface="Arial" charset="0"/>
                <a:ea typeface="新細明體" charset="-120"/>
              </a:rPr>
              <a:t>2. Then the second pass rescores every word arc by adding the prosodic probability. After rescoring every possible path, the system will choose the path with the highest score as the recognition results.</a:t>
            </a:r>
          </a:p>
          <a:p>
            <a:pPr marL="228600" indent="-228600" eaLnBrk="1" hangingPunct="1"/>
            <a:endParaRPr lang="en-US" altLang="zh-TW" smtClean="0">
              <a:latin typeface="Arial" charset="0"/>
              <a:ea typeface="新細明體" charset="-120"/>
            </a:endParaRPr>
          </a:p>
          <a:p>
            <a:pPr marL="228600" indent="-228600" eaLnBrk="1" hangingPunct="1"/>
            <a:r>
              <a:rPr lang="en-US" altLang="zh-TW" smtClean="0">
                <a:latin typeface="Arial" charset="0"/>
                <a:ea typeface="新細明體" charset="-120"/>
              </a:rPr>
              <a:t>(</a:t>
            </a:r>
            <a:r>
              <a:rPr lang="zh-TW" altLang="en-US" smtClean="0">
                <a:latin typeface="Arial" charset="0"/>
                <a:ea typeface="新細明體" charset="-120"/>
              </a:rPr>
              <a:t>翻到前頁</a:t>
            </a:r>
            <a:r>
              <a:rPr lang="en-US" altLang="zh-TW" smtClean="0">
                <a:latin typeface="Arial" charset="0"/>
                <a:ea typeface="新細明體" charset="-120"/>
              </a:rPr>
              <a:t>)</a:t>
            </a:r>
          </a:p>
          <a:p>
            <a:pPr marL="228600" indent="-228600" eaLnBrk="1" hangingPunct="1"/>
            <a:r>
              <a:rPr kumimoji="0" lang="en-US" altLang="zh-TW" smtClean="0">
                <a:latin typeface="Arial" charset="0"/>
                <a:ea typeface="新細明體" charset="-120"/>
              </a:rPr>
              <a:t>3. The rescoring formula is based on this proposed equation. </a:t>
            </a:r>
            <a:r>
              <a:rPr lang="en-US" altLang="zh-TW" smtClean="0">
                <a:latin typeface="Arial" charset="0"/>
                <a:ea typeface="新細明體" charset="-120"/>
              </a:rPr>
              <a:t>The final score of a word sequence W is the weighted sum of the acoustic log likelihood, the language model log probability and prosodic model log likelihood.</a:t>
            </a:r>
          </a:p>
          <a:p>
            <a:pPr marL="228600" indent="-228600" eaLnBrk="1" hangingPunct="1"/>
            <a:endParaRPr lang="en-US" altLang="zh-TW" smtClean="0">
              <a:latin typeface="Arial" charset="0"/>
              <a:ea typeface="新細明體" charset="-120"/>
            </a:endParaRPr>
          </a:p>
          <a:p>
            <a:pPr marL="228600" indent="-228600" eaLnBrk="1" hangingPunct="1"/>
            <a:r>
              <a:rPr lang="en-US" altLang="zh-TW" smtClean="0">
                <a:latin typeface="Arial" charset="0"/>
                <a:ea typeface="新細明體" charset="-120"/>
              </a:rPr>
              <a:t>Next we will discuss this prosodic model</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EAD47D7A-528E-421D-9F3B-6DDFCCF1DA55}" type="slidenum">
              <a:rPr lang="zh-TW" altLang="en-US" smtClean="0">
                <a:solidFill>
                  <a:prstClr val="black"/>
                </a:solidFill>
              </a:rPr>
              <a:pPr/>
              <a:t>73</a:t>
            </a:fld>
            <a:endParaRPr lang="zh-TW" altLang="en-US">
              <a:solidFill>
                <a:prstClr val="black"/>
              </a:solidFill>
            </a:endParaRPr>
          </a:p>
        </p:txBody>
      </p:sp>
    </p:spTree>
    <p:extLst>
      <p:ext uri="{BB962C8B-B14F-4D97-AF65-F5344CB8AC3E}">
        <p14:creationId xmlns:p14="http://schemas.microsoft.com/office/powerpoint/2010/main" val="4970121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92C96C7-80D3-41A5-8B18-E03AAD6C625E}" type="slidenum">
              <a:rPr lang="zh-TW" altLang="en-US" smtClean="0">
                <a:solidFill>
                  <a:prstClr val="black"/>
                </a:solidFill>
              </a:rPr>
              <a:pPr/>
              <a:t>77</a:t>
            </a:fld>
            <a:endParaRPr lang="zh-TW" altLang="en-US">
              <a:solidFill>
                <a:prstClr val="black"/>
              </a:solidFill>
            </a:endParaRPr>
          </a:p>
        </p:txBody>
      </p:sp>
      <p:sp>
        <p:nvSpPr>
          <p:cNvPr id="5" name="頁首版面配置區 4"/>
          <p:cNvSpPr>
            <a:spLocks noGrp="1"/>
          </p:cNvSpPr>
          <p:nvPr>
            <p:ph type="hdr" sz="quarter" idx="11"/>
          </p:nvPr>
        </p:nvSpPr>
        <p:spPr/>
        <p:txBody>
          <a:bodyPr/>
          <a:lstStyle/>
          <a:p>
            <a:endParaRPr lang="zh-TW" altLang="en-US">
              <a:solidFill>
                <a:prstClr val="black"/>
              </a:solidFill>
            </a:endParaRPr>
          </a:p>
        </p:txBody>
      </p:sp>
    </p:spTree>
    <p:extLst>
      <p:ext uri="{BB962C8B-B14F-4D97-AF65-F5344CB8AC3E}">
        <p14:creationId xmlns:p14="http://schemas.microsoft.com/office/powerpoint/2010/main" val="41922530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92C96C7-80D3-41A5-8B18-E03AAD6C625E}" type="slidenum">
              <a:rPr lang="zh-TW" altLang="en-US" smtClean="0">
                <a:solidFill>
                  <a:prstClr val="black"/>
                </a:solidFill>
              </a:rPr>
              <a:pPr/>
              <a:t>78</a:t>
            </a:fld>
            <a:endParaRPr lang="zh-TW" altLang="en-US">
              <a:solidFill>
                <a:prstClr val="black"/>
              </a:solidFill>
            </a:endParaRPr>
          </a:p>
        </p:txBody>
      </p:sp>
      <p:sp>
        <p:nvSpPr>
          <p:cNvPr id="5" name="頁首版面配置區 4"/>
          <p:cNvSpPr>
            <a:spLocks noGrp="1"/>
          </p:cNvSpPr>
          <p:nvPr>
            <p:ph type="hdr" sz="quarter" idx="11"/>
          </p:nvPr>
        </p:nvSpPr>
        <p:spPr/>
        <p:txBody>
          <a:bodyPr/>
          <a:lstStyle/>
          <a:p>
            <a:endParaRPr lang="zh-TW" altLang="en-US">
              <a:solidFill>
                <a:prstClr val="black"/>
              </a:solidFill>
            </a:endParaRPr>
          </a:p>
        </p:txBody>
      </p:sp>
    </p:spTree>
    <p:extLst>
      <p:ext uri="{BB962C8B-B14F-4D97-AF65-F5344CB8AC3E}">
        <p14:creationId xmlns:p14="http://schemas.microsoft.com/office/powerpoint/2010/main" val="18774005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92C96C7-80D3-41A5-8B18-E03AAD6C625E}" type="slidenum">
              <a:rPr lang="zh-TW" altLang="en-US" smtClean="0">
                <a:solidFill>
                  <a:prstClr val="black"/>
                </a:solidFill>
              </a:rPr>
              <a:pPr/>
              <a:t>79</a:t>
            </a:fld>
            <a:endParaRPr lang="zh-TW" altLang="en-US">
              <a:solidFill>
                <a:prstClr val="black"/>
              </a:solidFill>
            </a:endParaRPr>
          </a:p>
        </p:txBody>
      </p:sp>
      <p:sp>
        <p:nvSpPr>
          <p:cNvPr id="5" name="頁首版面配置區 4"/>
          <p:cNvSpPr>
            <a:spLocks noGrp="1"/>
          </p:cNvSpPr>
          <p:nvPr>
            <p:ph type="hdr" sz="quarter" idx="11"/>
          </p:nvPr>
        </p:nvSpPr>
        <p:spPr/>
        <p:txBody>
          <a:bodyPr/>
          <a:lstStyle/>
          <a:p>
            <a:endParaRPr lang="zh-TW" altLang="en-US">
              <a:solidFill>
                <a:prstClr val="black"/>
              </a:solidFill>
            </a:endParaRPr>
          </a:p>
        </p:txBody>
      </p:sp>
    </p:spTree>
    <p:extLst>
      <p:ext uri="{BB962C8B-B14F-4D97-AF65-F5344CB8AC3E}">
        <p14:creationId xmlns:p14="http://schemas.microsoft.com/office/powerpoint/2010/main" val="13262300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92C96C7-80D3-41A5-8B18-E03AAD6C625E}" type="slidenum">
              <a:rPr lang="zh-TW" altLang="en-US" smtClean="0">
                <a:solidFill>
                  <a:prstClr val="black"/>
                </a:solidFill>
              </a:rPr>
              <a:pPr/>
              <a:t>80</a:t>
            </a:fld>
            <a:endParaRPr lang="zh-TW" altLang="en-US">
              <a:solidFill>
                <a:prstClr val="black"/>
              </a:solidFill>
            </a:endParaRPr>
          </a:p>
        </p:txBody>
      </p:sp>
      <p:sp>
        <p:nvSpPr>
          <p:cNvPr id="5" name="頁首版面配置區 4"/>
          <p:cNvSpPr>
            <a:spLocks noGrp="1"/>
          </p:cNvSpPr>
          <p:nvPr>
            <p:ph type="hdr" sz="quarter" idx="11"/>
          </p:nvPr>
        </p:nvSpPr>
        <p:spPr/>
        <p:txBody>
          <a:bodyPr/>
          <a:lstStyle/>
          <a:p>
            <a:endParaRPr lang="zh-TW" altLang="en-US">
              <a:solidFill>
                <a:prstClr val="black"/>
              </a:solidFill>
            </a:endParaRPr>
          </a:p>
        </p:txBody>
      </p:sp>
    </p:spTree>
    <p:extLst>
      <p:ext uri="{BB962C8B-B14F-4D97-AF65-F5344CB8AC3E}">
        <p14:creationId xmlns:p14="http://schemas.microsoft.com/office/powerpoint/2010/main" val="20741001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2EF47FFE-F36C-4EC4-8769-8F3EE86D59A3}" type="slidenum">
              <a:rPr lang="zh-TW" altLang="en-US" smtClean="0">
                <a:solidFill>
                  <a:prstClr val="black"/>
                </a:solidFill>
              </a:rPr>
              <a:pPr/>
              <a:t>87</a:t>
            </a:fld>
            <a:endParaRPr lang="zh-TW" altLang="en-US">
              <a:solidFill>
                <a:prstClr val="black"/>
              </a:solidFill>
            </a:endParaRPr>
          </a:p>
        </p:txBody>
      </p:sp>
      <p:sp>
        <p:nvSpPr>
          <p:cNvPr id="5" name="頁首版面配置區 4"/>
          <p:cNvSpPr>
            <a:spLocks noGrp="1"/>
          </p:cNvSpPr>
          <p:nvPr>
            <p:ph type="hdr" sz="quarter" idx="11"/>
          </p:nvPr>
        </p:nvSpPr>
        <p:spPr/>
        <p:txBody>
          <a:bodyPr/>
          <a:lstStyle/>
          <a:p>
            <a:endParaRPr lang="zh-TW" altLang="en-US">
              <a:solidFill>
                <a:prstClr val="black"/>
              </a:solidFill>
            </a:endParaRPr>
          </a:p>
        </p:txBody>
      </p:sp>
    </p:spTree>
    <p:extLst>
      <p:ext uri="{BB962C8B-B14F-4D97-AF65-F5344CB8AC3E}">
        <p14:creationId xmlns:p14="http://schemas.microsoft.com/office/powerpoint/2010/main" val="491052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dirty="0" smtClean="0"/>
              <a:t>舉例而言 若要針對這房間裡的人 做性別的分類 </a:t>
            </a:r>
            <a:endParaRPr lang="zh-TW" altLang="en-US" dirty="0"/>
          </a:p>
        </p:txBody>
      </p:sp>
      <p:sp>
        <p:nvSpPr>
          <p:cNvPr id="4" name="投影片編號版面配置區 3"/>
          <p:cNvSpPr>
            <a:spLocks noGrp="1"/>
          </p:cNvSpPr>
          <p:nvPr>
            <p:ph type="sldNum" sz="quarter" idx="10"/>
          </p:nvPr>
        </p:nvSpPr>
        <p:spPr/>
        <p:txBody>
          <a:bodyPr/>
          <a:lstStyle/>
          <a:p>
            <a:fld id="{1898B4EF-D35B-4F02-A596-493FFC991EC9}" type="slidenum">
              <a:rPr lang="zh-TW" altLang="en-US" smtClean="0"/>
              <a:pPr/>
              <a:t>16</a:t>
            </a:fld>
            <a:endParaRPr lang="zh-TW" altLang="en-US"/>
          </a:p>
        </p:txBody>
      </p:sp>
      <p:sp>
        <p:nvSpPr>
          <p:cNvPr id="5" name="日期版面配置區 4"/>
          <p:cNvSpPr>
            <a:spLocks noGrp="1"/>
          </p:cNvSpPr>
          <p:nvPr>
            <p:ph type="dt" idx="11"/>
          </p:nvPr>
        </p:nvSpPr>
        <p:spPr/>
        <p:txBody>
          <a:bodyPr/>
          <a:lstStyle/>
          <a:p>
            <a:fld id="{46DC8764-6D86-459F-B5F7-9C5C246D4C3A}" type="datetime1">
              <a:rPr lang="zh-TW" altLang="en-US" smtClean="0"/>
              <a:t>2018/05/04</a:t>
            </a:fld>
            <a:endParaRPr lang="zh-TW"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1898B4EF-D35B-4F02-A596-493FFC991EC9}" type="slidenum">
              <a:rPr lang="zh-TW" altLang="en-US" smtClean="0"/>
              <a:pPr/>
              <a:t>23</a:t>
            </a:fld>
            <a:endParaRPr lang="zh-TW"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9C425B7B-85CA-4E5F-86F4-2B8EF28BEB0F}" type="slidenum">
              <a:rPr lang="zh-TW" altLang="en-US" smtClean="0"/>
              <a:t>24</a:t>
            </a:fld>
            <a:endParaRPr lang="zh-TW" altLang="en-US"/>
          </a:p>
        </p:txBody>
      </p:sp>
      <p:sp>
        <p:nvSpPr>
          <p:cNvPr id="5" name="頁首版面配置區 4"/>
          <p:cNvSpPr>
            <a:spLocks noGrp="1"/>
          </p:cNvSpPr>
          <p:nvPr>
            <p:ph type="hdr" sz="quarter" idx="11"/>
          </p:nvPr>
        </p:nvSpPr>
        <p:spPr/>
        <p:txBody>
          <a:bodyPr/>
          <a:lstStyle/>
          <a:p>
            <a:endParaRPr lang="zh-TW" altLang="en-US"/>
          </a:p>
        </p:txBody>
      </p:sp>
    </p:spTree>
    <p:extLst>
      <p:ext uri="{BB962C8B-B14F-4D97-AF65-F5344CB8AC3E}">
        <p14:creationId xmlns:p14="http://schemas.microsoft.com/office/powerpoint/2010/main" val="3202738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頁首版面配置區 3"/>
          <p:cNvSpPr>
            <a:spLocks noGrp="1"/>
          </p:cNvSpPr>
          <p:nvPr>
            <p:ph type="hdr" sz="quarter" idx="10"/>
          </p:nvPr>
        </p:nvSpPr>
        <p:spPr/>
        <p:txBody>
          <a:bodyPr/>
          <a:lstStyle/>
          <a:p>
            <a:endParaRPr lang="zh-TW" altLang="en-US"/>
          </a:p>
        </p:txBody>
      </p:sp>
      <p:sp>
        <p:nvSpPr>
          <p:cNvPr id="5" name="投影片編號版面配置區 4"/>
          <p:cNvSpPr>
            <a:spLocks noGrp="1"/>
          </p:cNvSpPr>
          <p:nvPr>
            <p:ph type="sldNum" sz="quarter" idx="11"/>
          </p:nvPr>
        </p:nvSpPr>
        <p:spPr/>
        <p:txBody>
          <a:bodyPr/>
          <a:lstStyle/>
          <a:p>
            <a:fld id="{9C425B7B-85CA-4E5F-86F4-2B8EF28BEB0F}" type="slidenum">
              <a:rPr lang="zh-TW" altLang="en-US" smtClean="0"/>
              <a:t>25</a:t>
            </a:fld>
            <a:endParaRPr lang="zh-TW" altLang="en-US"/>
          </a:p>
        </p:txBody>
      </p:sp>
    </p:spTree>
    <p:extLst>
      <p:ext uri="{BB962C8B-B14F-4D97-AF65-F5344CB8AC3E}">
        <p14:creationId xmlns:p14="http://schemas.microsoft.com/office/powerpoint/2010/main" val="1687563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頁首版面配置區 3"/>
          <p:cNvSpPr>
            <a:spLocks noGrp="1"/>
          </p:cNvSpPr>
          <p:nvPr>
            <p:ph type="hdr" sz="quarter" idx="10"/>
          </p:nvPr>
        </p:nvSpPr>
        <p:spPr/>
        <p:txBody>
          <a:bodyPr/>
          <a:lstStyle/>
          <a:p>
            <a:endParaRPr lang="zh-TW" altLang="en-US"/>
          </a:p>
        </p:txBody>
      </p:sp>
      <p:sp>
        <p:nvSpPr>
          <p:cNvPr id="5" name="投影片編號版面配置區 4"/>
          <p:cNvSpPr>
            <a:spLocks noGrp="1"/>
          </p:cNvSpPr>
          <p:nvPr>
            <p:ph type="sldNum" sz="quarter" idx="11"/>
          </p:nvPr>
        </p:nvSpPr>
        <p:spPr/>
        <p:txBody>
          <a:bodyPr/>
          <a:lstStyle/>
          <a:p>
            <a:fld id="{9C425B7B-85CA-4E5F-86F4-2B8EF28BEB0F}" type="slidenum">
              <a:rPr lang="zh-TW" altLang="en-US" smtClean="0"/>
              <a:t>26</a:t>
            </a:fld>
            <a:endParaRPr lang="zh-TW" altLang="en-US"/>
          </a:p>
        </p:txBody>
      </p:sp>
    </p:spTree>
    <p:extLst>
      <p:ext uri="{BB962C8B-B14F-4D97-AF65-F5344CB8AC3E}">
        <p14:creationId xmlns:p14="http://schemas.microsoft.com/office/powerpoint/2010/main" val="2375293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sp>
        <p:nvSpPr>
          <p:cNvPr id="7" name="Rectangle 2"/>
          <p:cNvSpPr txBox="1">
            <a:spLocks noChangeArrowheads="1"/>
          </p:cNvSpPr>
          <p:nvPr userDrawn="1"/>
        </p:nvSpPr>
        <p:spPr bwMode="auto">
          <a:xfrm>
            <a:off x="36000" y="115200"/>
            <a:ext cx="8229600" cy="6336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90000"/>
              </a:lnSpc>
            </a:pPr>
            <a:endParaRPr lang="en-US" altLang="zh-TW" sz="3300" b="1" dirty="0" smtClean="0">
              <a:latin typeface="Times New Roman" pitchFamily="18"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E1EBF248-54C0-4CB3-83BB-E10B464A6369}" type="slidenum">
              <a:rPr lang="zh-TW" altLang="en-US" smtClean="0"/>
              <a:pPr/>
              <a:t>‹#›</a:t>
            </a:fld>
            <a:endParaRPr lang="zh-TW"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1F975C26-FE1C-46D5-AFB6-36DC6E766EB1}" type="datetimeFigureOut">
              <a:rPr lang="zh-TW" altLang="en-US" smtClean="0">
                <a:solidFill>
                  <a:prstClr val="black">
                    <a:tint val="75000"/>
                  </a:prstClr>
                </a:solidFill>
              </a:rPr>
              <a:pPr/>
              <a:t>2018/05/04</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43191713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1F975C26-FE1C-46D5-AFB6-36DC6E766EB1}" type="datetimeFigureOut">
              <a:rPr lang="zh-TW" altLang="en-US" smtClean="0">
                <a:solidFill>
                  <a:prstClr val="black">
                    <a:tint val="75000"/>
                  </a:prstClr>
                </a:solidFill>
              </a:rPr>
              <a:pPr/>
              <a:t>2018/05/04</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80001123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1F975C26-FE1C-46D5-AFB6-36DC6E766EB1}" type="datetimeFigureOut">
              <a:rPr lang="zh-TW" altLang="en-US" smtClean="0">
                <a:solidFill>
                  <a:prstClr val="black">
                    <a:tint val="75000"/>
                  </a:prstClr>
                </a:solidFill>
              </a:rPr>
              <a:pPr/>
              <a:t>2018/05/04</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90964572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1F975C26-FE1C-46D5-AFB6-36DC6E766EB1}" type="datetimeFigureOut">
              <a:rPr lang="zh-TW" altLang="en-US" smtClean="0">
                <a:solidFill>
                  <a:prstClr val="black">
                    <a:tint val="75000"/>
                  </a:prstClr>
                </a:solidFill>
              </a:rPr>
              <a:pPr/>
              <a:t>2018/05/04</a:t>
            </a:fld>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19737308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1F975C26-FE1C-46D5-AFB6-36DC6E766EB1}" type="datetimeFigureOut">
              <a:rPr lang="zh-TW" altLang="en-US" smtClean="0">
                <a:solidFill>
                  <a:prstClr val="black">
                    <a:tint val="75000"/>
                  </a:prstClr>
                </a:solidFill>
              </a:rPr>
              <a:pPr/>
              <a:t>2018/05/04</a:t>
            </a:fld>
            <a:endParaRPr lang="zh-TW" altLang="en-US">
              <a:solidFill>
                <a:prstClr val="black">
                  <a:tint val="75000"/>
                </a:prstClr>
              </a:solidFill>
            </a:endParaRPr>
          </a:p>
        </p:txBody>
      </p:sp>
      <p:sp>
        <p:nvSpPr>
          <p:cNvPr id="4" name="頁尾版面配置區 3"/>
          <p:cNvSpPr>
            <a:spLocks noGrp="1"/>
          </p:cNvSpPr>
          <p:nvPr>
            <p:ph type="ftr" sz="quarter" idx="11"/>
          </p:nvPr>
        </p:nvSpPr>
        <p:spPr/>
        <p:txBody>
          <a:bodyPr/>
          <a:lstStyle/>
          <a:p>
            <a:endParaRPr lang="zh-TW" altLang="en-US">
              <a:solidFill>
                <a:prstClr val="black">
                  <a:tint val="75000"/>
                </a:prstClr>
              </a:solidFill>
            </a:endParaRPr>
          </a:p>
        </p:txBody>
      </p:sp>
      <p:sp>
        <p:nvSpPr>
          <p:cNvPr id="5" name="投影片編號版面配置區 4"/>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90486203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1F975C26-FE1C-46D5-AFB6-36DC6E766EB1}" type="datetimeFigureOut">
              <a:rPr lang="zh-TW" altLang="en-US" smtClean="0">
                <a:solidFill>
                  <a:prstClr val="black">
                    <a:tint val="75000"/>
                  </a:prstClr>
                </a:solidFill>
              </a:rPr>
              <a:pPr/>
              <a:t>2018/05/04</a:t>
            </a:fld>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endParaRPr lang="zh-TW" altLang="en-US">
              <a:solidFill>
                <a:prstClr val="black">
                  <a:tint val="75000"/>
                </a:prstClr>
              </a:solidFill>
            </a:endParaRPr>
          </a:p>
        </p:txBody>
      </p:sp>
      <p:sp>
        <p:nvSpPr>
          <p:cNvPr id="4" name="投影片編號版面配置區 3"/>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39098719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1F975C26-FE1C-46D5-AFB6-36DC6E766EB1}" type="datetimeFigureOut">
              <a:rPr lang="zh-TW" altLang="en-US" smtClean="0">
                <a:solidFill>
                  <a:prstClr val="black">
                    <a:tint val="75000"/>
                  </a:prstClr>
                </a:solidFill>
              </a:rPr>
              <a:pPr/>
              <a:t>2018/05/04</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31164054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1F975C26-FE1C-46D5-AFB6-36DC6E766EB1}" type="datetimeFigureOut">
              <a:rPr lang="zh-TW" altLang="en-US" smtClean="0">
                <a:solidFill>
                  <a:prstClr val="black">
                    <a:tint val="75000"/>
                  </a:prstClr>
                </a:solidFill>
              </a:rPr>
              <a:pPr/>
              <a:t>2018/05/04</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24937851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1F975C26-FE1C-46D5-AFB6-36DC6E766EB1}" type="datetimeFigureOut">
              <a:rPr lang="zh-TW" altLang="en-US" smtClean="0">
                <a:solidFill>
                  <a:prstClr val="black">
                    <a:tint val="75000"/>
                  </a:prstClr>
                </a:solidFill>
              </a:rPr>
              <a:pPr/>
              <a:t>2018/05/04</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35643002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1F975C26-FE1C-46D5-AFB6-36DC6E766EB1}" type="datetimeFigureOut">
              <a:rPr lang="zh-TW" altLang="en-US" smtClean="0">
                <a:solidFill>
                  <a:prstClr val="black">
                    <a:tint val="75000"/>
                  </a:prstClr>
                </a:solidFill>
              </a:rPr>
              <a:pPr/>
              <a:t>2018/05/04</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73454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a:prstGeom prst="rect">
            <a:avLst/>
          </a:prstGeo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E1EBF248-54C0-4CB3-83BB-E10B464A6369}" type="slidenum">
              <a:rPr lang="zh-TW" altLang="en-US" smtClean="0"/>
              <a:pPr/>
              <a:t>‹#›</a:t>
            </a:fld>
            <a:endParaRPr lang="zh-TW" alt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AndTwoObj">
  <p:cSld name="標題，文字及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600200"/>
            <a:ext cx="4038600" cy="4525963"/>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quarter" idx="2"/>
          </p:nvPr>
        </p:nvSpPr>
        <p:spPr>
          <a:xfrm>
            <a:off x="4648200" y="1600200"/>
            <a:ext cx="4038600" cy="218598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內容版面配置區 4"/>
          <p:cNvSpPr>
            <a:spLocks noGrp="1"/>
          </p:cNvSpPr>
          <p:nvPr>
            <p:ph sz="quarter" idx="3"/>
          </p:nvPr>
        </p:nvSpPr>
        <p:spPr>
          <a:xfrm>
            <a:off x="4648200" y="3938588"/>
            <a:ext cx="4038600" cy="2187575"/>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69648682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1F975C26-FE1C-46D5-AFB6-36DC6E766EB1}" type="datetimeFigureOut">
              <a:rPr lang="zh-TW" altLang="en-US" smtClean="0">
                <a:solidFill>
                  <a:prstClr val="black">
                    <a:tint val="75000"/>
                  </a:prstClr>
                </a:solidFill>
              </a:rPr>
              <a:pPr/>
              <a:t>2018/05/04</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46590566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1F975C26-FE1C-46D5-AFB6-36DC6E766EB1}" type="datetimeFigureOut">
              <a:rPr lang="zh-TW" altLang="en-US" smtClean="0">
                <a:solidFill>
                  <a:prstClr val="black">
                    <a:tint val="75000"/>
                  </a:prstClr>
                </a:solidFill>
              </a:rPr>
              <a:pPr/>
              <a:t>2018/05/04</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57021511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1F975C26-FE1C-46D5-AFB6-36DC6E766EB1}" type="datetimeFigureOut">
              <a:rPr lang="zh-TW" altLang="en-US" smtClean="0">
                <a:solidFill>
                  <a:prstClr val="black">
                    <a:tint val="75000"/>
                  </a:prstClr>
                </a:solidFill>
              </a:rPr>
              <a:pPr/>
              <a:t>2018/05/04</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85774225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1F975C26-FE1C-46D5-AFB6-36DC6E766EB1}" type="datetimeFigureOut">
              <a:rPr lang="zh-TW" altLang="en-US" smtClean="0">
                <a:solidFill>
                  <a:prstClr val="black">
                    <a:tint val="75000"/>
                  </a:prstClr>
                </a:solidFill>
              </a:rPr>
              <a:pPr/>
              <a:t>2018/05/04</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2717058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1F975C26-FE1C-46D5-AFB6-36DC6E766EB1}" type="datetimeFigureOut">
              <a:rPr lang="zh-TW" altLang="en-US" smtClean="0">
                <a:solidFill>
                  <a:prstClr val="black">
                    <a:tint val="75000"/>
                  </a:prstClr>
                </a:solidFill>
              </a:rPr>
              <a:pPr/>
              <a:t>2018/05/04</a:t>
            </a:fld>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6128700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1F975C26-FE1C-46D5-AFB6-36DC6E766EB1}" type="datetimeFigureOut">
              <a:rPr lang="zh-TW" altLang="en-US" smtClean="0">
                <a:solidFill>
                  <a:prstClr val="black">
                    <a:tint val="75000"/>
                  </a:prstClr>
                </a:solidFill>
              </a:rPr>
              <a:pPr/>
              <a:t>2018/05/04</a:t>
            </a:fld>
            <a:endParaRPr lang="zh-TW" altLang="en-US">
              <a:solidFill>
                <a:prstClr val="black">
                  <a:tint val="75000"/>
                </a:prstClr>
              </a:solidFill>
            </a:endParaRPr>
          </a:p>
        </p:txBody>
      </p:sp>
      <p:sp>
        <p:nvSpPr>
          <p:cNvPr id="4" name="頁尾版面配置區 3"/>
          <p:cNvSpPr>
            <a:spLocks noGrp="1"/>
          </p:cNvSpPr>
          <p:nvPr>
            <p:ph type="ftr" sz="quarter" idx="11"/>
          </p:nvPr>
        </p:nvSpPr>
        <p:spPr/>
        <p:txBody>
          <a:bodyPr/>
          <a:lstStyle/>
          <a:p>
            <a:endParaRPr lang="zh-TW" altLang="en-US">
              <a:solidFill>
                <a:prstClr val="black">
                  <a:tint val="75000"/>
                </a:prstClr>
              </a:solidFill>
            </a:endParaRPr>
          </a:p>
        </p:txBody>
      </p:sp>
      <p:sp>
        <p:nvSpPr>
          <p:cNvPr id="5" name="投影片編號版面配置區 4"/>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8384136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1F975C26-FE1C-46D5-AFB6-36DC6E766EB1}" type="datetimeFigureOut">
              <a:rPr lang="zh-TW" altLang="en-US" smtClean="0">
                <a:solidFill>
                  <a:prstClr val="black">
                    <a:tint val="75000"/>
                  </a:prstClr>
                </a:solidFill>
              </a:rPr>
              <a:pPr/>
              <a:t>2018/05/04</a:t>
            </a:fld>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endParaRPr lang="zh-TW" altLang="en-US">
              <a:solidFill>
                <a:prstClr val="black">
                  <a:tint val="75000"/>
                </a:prstClr>
              </a:solidFill>
            </a:endParaRPr>
          </a:p>
        </p:txBody>
      </p:sp>
      <p:sp>
        <p:nvSpPr>
          <p:cNvPr id="4" name="投影片編號版面配置區 3"/>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82810461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1F975C26-FE1C-46D5-AFB6-36DC6E766EB1}" type="datetimeFigureOut">
              <a:rPr lang="zh-TW" altLang="en-US" smtClean="0">
                <a:solidFill>
                  <a:prstClr val="black">
                    <a:tint val="75000"/>
                  </a:prstClr>
                </a:solidFill>
              </a:rPr>
              <a:pPr/>
              <a:t>2018/05/04</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83827043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1F975C26-FE1C-46D5-AFB6-36DC6E766EB1}" type="datetimeFigureOut">
              <a:rPr lang="zh-TW" altLang="en-US" smtClean="0">
                <a:solidFill>
                  <a:prstClr val="black">
                    <a:tint val="75000"/>
                  </a:prstClr>
                </a:solidFill>
              </a:rPr>
              <a:pPr/>
              <a:t>2018/05/04</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169107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標題，文字及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600200"/>
            <a:ext cx="4038600" cy="4525963"/>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quarter" idx="2"/>
          </p:nvPr>
        </p:nvSpPr>
        <p:spPr>
          <a:xfrm>
            <a:off x="4648200" y="1600200"/>
            <a:ext cx="4038600" cy="218598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內容版面配置區 4"/>
          <p:cNvSpPr>
            <a:spLocks noGrp="1"/>
          </p:cNvSpPr>
          <p:nvPr>
            <p:ph sz="quarter" idx="3"/>
          </p:nvPr>
        </p:nvSpPr>
        <p:spPr>
          <a:xfrm>
            <a:off x="4648200" y="3938588"/>
            <a:ext cx="4038600" cy="2187575"/>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1F975C26-FE1C-46D5-AFB6-36DC6E766EB1}" type="datetimeFigureOut">
              <a:rPr lang="zh-TW" altLang="en-US" smtClean="0">
                <a:solidFill>
                  <a:prstClr val="black">
                    <a:tint val="75000"/>
                  </a:prstClr>
                </a:solidFill>
              </a:rPr>
              <a:pPr/>
              <a:t>2018/05/04</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80055926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1F975C26-FE1C-46D5-AFB6-36DC6E766EB1}" type="datetimeFigureOut">
              <a:rPr lang="zh-TW" altLang="en-US" smtClean="0">
                <a:solidFill>
                  <a:prstClr val="black">
                    <a:tint val="75000"/>
                  </a:prstClr>
                </a:solidFill>
              </a:rPr>
              <a:pPr/>
              <a:t>2018/05/04</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87144395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AndTwoObj">
  <p:cSld name="標題，文字及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600200"/>
            <a:ext cx="4038600" cy="4525963"/>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quarter" idx="2"/>
          </p:nvPr>
        </p:nvSpPr>
        <p:spPr>
          <a:xfrm>
            <a:off x="4648200" y="1600200"/>
            <a:ext cx="4038600" cy="218598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內容版面配置區 4"/>
          <p:cNvSpPr>
            <a:spLocks noGrp="1"/>
          </p:cNvSpPr>
          <p:nvPr>
            <p:ph sz="quarter" idx="3"/>
          </p:nvPr>
        </p:nvSpPr>
        <p:spPr>
          <a:xfrm>
            <a:off x="4648200" y="3938588"/>
            <a:ext cx="4038600" cy="2187575"/>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5279506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標題 6"/>
          <p:cNvSpPr>
            <a:spLocks noGrp="1"/>
          </p:cNvSpPr>
          <p:nvPr>
            <p:ph type="title"/>
          </p:nvPr>
        </p:nvSpPr>
        <p:spPr>
          <a:xfrm>
            <a:off x="457200" y="274638"/>
            <a:ext cx="8229600" cy="1143000"/>
          </a:xfrm>
          <a:prstGeom prst="rect">
            <a:avLst/>
          </a:prstGeom>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158197060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AMH: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981200"/>
            <a:ext cx="8686800" cy="4592638"/>
          </a:xfrm>
        </p:spPr>
        <p:txBody>
          <a:bodyPr/>
          <a:lstStyle>
            <a:lvl1pPr>
              <a:defRPr baseline="0"/>
            </a:lvl1pPr>
            <a:lvl2pPr>
              <a:defRPr baseline="0"/>
            </a:lvl2pPr>
            <a:lvl3pPr>
              <a:defRPr baseline="0"/>
            </a:lvl3pPr>
            <a:lvl4pPr>
              <a:defRPr baseline="0"/>
            </a:lvl4pPr>
            <a:lvl5pPr>
              <a:defRPr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ext Placeholder 8"/>
          <p:cNvSpPr>
            <a:spLocks noGrp="1"/>
          </p:cNvSpPr>
          <p:nvPr>
            <p:ph type="body" sz="quarter" idx="13"/>
          </p:nvPr>
        </p:nvSpPr>
        <p:spPr>
          <a:xfrm>
            <a:off x="381000" y="685800"/>
            <a:ext cx="8382000" cy="1219200"/>
          </a:xfrm>
        </p:spPr>
        <p:txBody>
          <a:bodyPr anchor="ctr"/>
          <a:lstStyle>
            <a:lvl1pPr marL="0" indent="0">
              <a:buNone/>
              <a:tabLst/>
              <a:defRPr sz="4000">
                <a:latin typeface="+mj-lt"/>
              </a:defRPr>
            </a:lvl1pPr>
            <a:lvl2pPr marL="0" indent="0">
              <a:buNone/>
              <a:defRPr sz="3200" i="1">
                <a:solidFill>
                  <a:schemeClr val="accent2"/>
                </a:solidFill>
                <a:latin typeface="+mj-lt"/>
              </a:defRPr>
            </a:lvl2pPr>
          </a:lstStyle>
          <a:p>
            <a:pPr lvl="0"/>
            <a:r>
              <a:rPr lang="en-US" smtClean="0"/>
              <a:t>Click to edit Master text styles</a:t>
            </a:r>
          </a:p>
          <a:p>
            <a:pPr lvl="1"/>
            <a:r>
              <a:rPr lang="en-US" smtClean="0"/>
              <a:t>Second level</a:t>
            </a:r>
          </a:p>
        </p:txBody>
      </p:sp>
      <p:sp>
        <p:nvSpPr>
          <p:cNvPr id="4" name="Date Placeholder 13"/>
          <p:cNvSpPr>
            <a:spLocks noGrp="1"/>
          </p:cNvSpPr>
          <p:nvPr>
            <p:ph type="dt" sz="half" idx="14"/>
          </p:nvPr>
        </p:nvSpPr>
        <p:spPr>
          <a:xfrm>
            <a:off x="5638800" y="6629400"/>
            <a:ext cx="990600" cy="228600"/>
          </a:xfrm>
          <a:prstGeom prst="rect">
            <a:avLst/>
          </a:prstGeom>
        </p:spPr>
        <p:txBody>
          <a:bodyPr/>
          <a:lstStyle>
            <a:lvl1pPr>
              <a:defRPr/>
            </a:lvl1pPr>
          </a:lstStyle>
          <a:p>
            <a:pPr>
              <a:defRPr/>
            </a:pPr>
            <a:fld id="{A75A3325-D8E9-4A18-B1BE-5DF8FB15C7F4}" type="datetime2">
              <a:rPr lang="zh-TW" altLang="en-US"/>
              <a:pPr>
                <a:defRPr/>
              </a:pPr>
              <a:t>2018年5月4日</a:t>
            </a:fld>
            <a:endParaRPr lang="en-US" dirty="0"/>
          </a:p>
        </p:txBody>
      </p:sp>
      <p:sp>
        <p:nvSpPr>
          <p:cNvPr id="5" name="Footer Placeholder 2"/>
          <p:cNvSpPr>
            <a:spLocks noGrp="1"/>
          </p:cNvSpPr>
          <p:nvPr>
            <p:ph type="ftr" sz="quarter" idx="15"/>
          </p:nvPr>
        </p:nvSpPr>
        <p:spPr>
          <a:xfrm>
            <a:off x="0" y="6629400"/>
            <a:ext cx="5638800" cy="228600"/>
          </a:xfrm>
          <a:prstGeom prst="rect">
            <a:avLst/>
          </a:prstGeom>
        </p:spPr>
        <p:txBody>
          <a:bodyPr/>
          <a:lstStyle>
            <a:lvl1pPr>
              <a:defRPr/>
            </a:lvl1pPr>
          </a:lstStyle>
          <a:p>
            <a:pPr>
              <a:defRPr/>
            </a:pPr>
            <a:endParaRPr lang="en-US"/>
          </a:p>
        </p:txBody>
      </p:sp>
      <p:sp>
        <p:nvSpPr>
          <p:cNvPr id="6" name="Slide Number Placeholder 22"/>
          <p:cNvSpPr>
            <a:spLocks noGrp="1"/>
          </p:cNvSpPr>
          <p:nvPr>
            <p:ph type="sldNum" sz="quarter" idx="16"/>
          </p:nvPr>
        </p:nvSpPr>
        <p:spPr>
          <a:xfrm>
            <a:off x="6553200" y="6356350"/>
            <a:ext cx="2133600" cy="365125"/>
          </a:xfrm>
          <a:prstGeom prst="rect">
            <a:avLst/>
          </a:prstGeom>
        </p:spPr>
        <p:txBody>
          <a:bodyPr/>
          <a:lstStyle>
            <a:lvl1pPr>
              <a:defRPr/>
            </a:lvl1pPr>
          </a:lstStyle>
          <a:p>
            <a:pPr>
              <a:defRPr/>
            </a:pPr>
            <a:fld id="{333CFE50-3F5B-4AE0-9156-6F48FBDA8119}" type="slidenum">
              <a:rPr lang="en-US"/>
              <a:pPr>
                <a:defRPr/>
              </a:pPr>
              <a:t>‹#›</a:t>
            </a:fld>
            <a:endParaRPr lang="en-US" dirty="0"/>
          </a:p>
        </p:txBody>
      </p:sp>
    </p:spTree>
    <p:extLst>
      <p:ext uri="{BB962C8B-B14F-4D97-AF65-F5344CB8AC3E}">
        <p14:creationId xmlns:p14="http://schemas.microsoft.com/office/powerpoint/2010/main" val="42458303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標準模式">
    <p:spTree>
      <p:nvGrpSpPr>
        <p:cNvPr id="1" name=""/>
        <p:cNvGrpSpPr/>
        <p:nvPr/>
      </p:nvGrpSpPr>
      <p:grpSpPr>
        <a:xfrm>
          <a:off x="0" y="0"/>
          <a:ext cx="0" cy="0"/>
          <a:chOff x="0" y="0"/>
          <a:chExt cx="0" cy="0"/>
        </a:xfrm>
      </p:grpSpPr>
      <p:sp>
        <p:nvSpPr>
          <p:cNvPr id="6" name="標題 1"/>
          <p:cNvSpPr>
            <a:spLocks noGrp="1"/>
          </p:cNvSpPr>
          <p:nvPr>
            <p:ph type="title"/>
          </p:nvPr>
        </p:nvSpPr>
        <p:spPr>
          <a:xfrm>
            <a:off x="0" y="7620"/>
            <a:ext cx="9144000" cy="720000"/>
          </a:xfrm>
          <a:prstGeom prst="rect">
            <a:avLst/>
          </a:prstGeom>
        </p:spPr>
        <p:txBody>
          <a:bodyPr anchor="ctr" anchorCtr="0"/>
          <a:lstStyle>
            <a:lvl1pPr algn="l">
              <a:defRPr sz="3300" b="1" baseline="0">
                <a:latin typeface="Times New Roman" panose="02020603050405020304" pitchFamily="18" charset="0"/>
                <a:ea typeface="新細明體" panose="02020500000000000000" pitchFamily="18" charset="-120"/>
              </a:defRPr>
            </a:lvl1pPr>
          </a:lstStyle>
          <a:p>
            <a:r>
              <a:rPr lang="zh-TW" altLang="en-US" dirty="0" smtClean="0"/>
              <a:t>按一下以編輯母片標題樣式</a:t>
            </a:r>
            <a:endParaRPr lang="zh-TW" altLang="en-US" dirty="0"/>
          </a:p>
        </p:txBody>
      </p:sp>
      <p:sp>
        <p:nvSpPr>
          <p:cNvPr id="7" name="文字版面配置區 2"/>
          <p:cNvSpPr>
            <a:spLocks noGrp="1"/>
          </p:cNvSpPr>
          <p:nvPr>
            <p:ph idx="1"/>
          </p:nvPr>
        </p:nvSpPr>
        <p:spPr>
          <a:xfrm>
            <a:off x="0" y="907200"/>
            <a:ext cx="9144000" cy="1938992"/>
          </a:xfrm>
          <a:prstGeom prst="rect">
            <a:avLst/>
          </a:prstGeom>
        </p:spPr>
        <p:txBody>
          <a:bodyPr vert="horz" lIns="91440" tIns="45720" rIns="91440" bIns="45720" rtlCol="0">
            <a:spAutoFit/>
          </a:bodyPr>
          <a:lstStyle>
            <a:lvl1pPr>
              <a:defRPr sz="2400" b="1" baseline="0">
                <a:latin typeface="Times New Roman" panose="02020603050405020304" pitchFamily="18" charset="0"/>
                <a:ea typeface="新細明體" panose="02020500000000000000" pitchFamily="18" charset="-120"/>
              </a:defRPr>
            </a:lvl1pPr>
            <a:lvl2pPr>
              <a:defRPr sz="2200" baseline="0">
                <a:latin typeface="Times New Roman" panose="02020603050405020304" pitchFamily="18" charset="0"/>
                <a:ea typeface="新細明體" panose="02020500000000000000" pitchFamily="18" charset="-120"/>
              </a:defRPr>
            </a:lvl2pPr>
            <a:lvl3pPr>
              <a:defRPr sz="2000" baseline="0">
                <a:latin typeface="Times New Roman" panose="02020603050405020304" pitchFamily="18" charset="0"/>
                <a:ea typeface="新細明體" panose="02020500000000000000" pitchFamily="18" charset="-120"/>
              </a:defRPr>
            </a:lvl3pPr>
            <a:lvl5pPr>
              <a:defRPr sz="1800" baseline="0">
                <a:latin typeface="Times New Roman" panose="02020603050405020304" pitchFamily="18" charset="0"/>
                <a:ea typeface="新細明體" panose="02020500000000000000" pitchFamily="18"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8" name="Line 7"/>
          <p:cNvSpPr>
            <a:spLocks noChangeShapeType="1"/>
          </p:cNvSpPr>
          <p:nvPr userDrawn="1"/>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p>
        </p:txBody>
      </p:sp>
    </p:spTree>
    <p:extLst>
      <p:ext uri="{BB962C8B-B14F-4D97-AF65-F5344CB8AC3E}">
        <p14:creationId xmlns:p14="http://schemas.microsoft.com/office/powerpoint/2010/main" val="9888112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lvl1pPr>
              <a:defRPr/>
            </a:lvl1pPr>
          </a:lstStyle>
          <a:p>
            <a:pPr>
              <a:defRPr/>
            </a:pPr>
            <a:fld id="{03B47F9F-BA6C-494F-A855-4D5546202169}" type="datetime1">
              <a:rPr lang="zh-TW" altLang="en-US" smtClean="0">
                <a:solidFill>
                  <a:prstClr val="black">
                    <a:tint val="75000"/>
                  </a:prstClr>
                </a:solidFill>
              </a:rPr>
              <a:pPr>
                <a:defRPr/>
              </a:pPr>
              <a:t>2018/05/04</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lvl1pPr>
          </a:lstStyle>
          <a:p>
            <a:pPr>
              <a:defRPr/>
            </a:pPr>
            <a:fld id="{645EAB27-9B91-4AB3-9511-1F4AC5D414CC}"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7047179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720000"/>
          </a:xfrm>
        </p:spPr>
        <p:txBody>
          <a:bodyPr/>
          <a:lstStyle>
            <a:lvl1pPr>
              <a:defRPr sz="3300" b="1">
                <a:latin typeface="Times New Roman" pitchFamily="18" charset="0"/>
                <a:cs typeface="Times New Roman" pitchFamily="18" charset="0"/>
              </a:defRPr>
            </a:lvl1p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pPr>
              <a:defRPr/>
            </a:pPr>
            <a:fld id="{28C7AF77-1678-4368-A013-0B72E91A6CDB}" type="datetime1">
              <a:rPr lang="zh-TW" altLang="en-US" smtClean="0">
                <a:solidFill>
                  <a:prstClr val="black">
                    <a:tint val="75000"/>
                  </a:prstClr>
                </a:solidFill>
              </a:rPr>
              <a:pPr>
                <a:defRPr/>
              </a:pPr>
              <a:t>2018/05/04</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lvl1pPr>
          </a:lstStyle>
          <a:p>
            <a:pPr>
              <a:defRPr/>
            </a:pPr>
            <a:fld id="{50D1E6F7-9DA6-4DD6-994D-66C3697C694B}"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42117817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lvl1pPr>
              <a:defRPr/>
            </a:lvl1pPr>
          </a:lstStyle>
          <a:p>
            <a:pPr>
              <a:defRPr/>
            </a:pPr>
            <a:fld id="{76DC112A-082D-4C32-A633-57A20636A8C2}" type="datetime1">
              <a:rPr lang="zh-TW" altLang="en-US" smtClean="0">
                <a:solidFill>
                  <a:prstClr val="black">
                    <a:tint val="75000"/>
                  </a:prstClr>
                </a:solidFill>
              </a:rPr>
              <a:pPr>
                <a:defRPr/>
              </a:pPr>
              <a:t>2018/05/04</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lvl1pPr>
          </a:lstStyle>
          <a:p>
            <a:pPr>
              <a:defRPr/>
            </a:pPr>
            <a:fld id="{D02F274D-961F-4466-A345-626AFF41BFD1}"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9811471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3"/>
          <p:cNvSpPr>
            <a:spLocks noGrp="1"/>
          </p:cNvSpPr>
          <p:nvPr>
            <p:ph type="dt" sz="half" idx="10"/>
          </p:nvPr>
        </p:nvSpPr>
        <p:spPr/>
        <p:txBody>
          <a:bodyPr/>
          <a:lstStyle>
            <a:lvl1pPr>
              <a:defRPr/>
            </a:lvl1pPr>
          </a:lstStyle>
          <a:p>
            <a:pPr>
              <a:defRPr/>
            </a:pPr>
            <a:fld id="{D0A70363-909E-44C5-822F-1D8956CAA38A}" type="datetime1">
              <a:rPr lang="zh-TW" altLang="en-US" smtClean="0">
                <a:solidFill>
                  <a:prstClr val="black">
                    <a:tint val="75000"/>
                  </a:prstClr>
                </a:solidFill>
              </a:rPr>
              <a:pPr>
                <a:defRPr/>
              </a:pPr>
              <a:t>2018/05/04</a:t>
            </a:fld>
            <a:endParaRPr lang="zh-TW" altLang="en-US">
              <a:solidFill>
                <a:prstClr val="black">
                  <a:tint val="75000"/>
                </a:prstClr>
              </a:solidFill>
            </a:endParaRPr>
          </a:p>
        </p:txBody>
      </p:sp>
      <p:sp>
        <p:nvSpPr>
          <p:cNvPr id="6"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7" name="投影片編號版面配置區 5"/>
          <p:cNvSpPr>
            <a:spLocks noGrp="1"/>
          </p:cNvSpPr>
          <p:nvPr>
            <p:ph type="sldNum" sz="quarter" idx="12"/>
          </p:nvPr>
        </p:nvSpPr>
        <p:spPr/>
        <p:txBody>
          <a:bodyPr/>
          <a:lstStyle>
            <a:lvl1pPr>
              <a:defRPr/>
            </a:lvl1pPr>
          </a:lstStyle>
          <a:p>
            <a:pPr>
              <a:defRPr/>
            </a:pPr>
            <a:fld id="{65AD7F9F-7CA3-4466-B516-5ECB04B3AEFC}"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181505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E1EBF248-54C0-4CB3-83BB-E10B464A6369}" type="slidenum">
              <a:rPr lang="zh-TW" altLang="en-US" smtClean="0"/>
              <a:pPr/>
              <a:t>‹#›</a:t>
            </a:fld>
            <a:endParaRPr lang="zh-TW"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3"/>
          <p:cNvSpPr>
            <a:spLocks noGrp="1"/>
          </p:cNvSpPr>
          <p:nvPr>
            <p:ph type="dt" sz="half" idx="10"/>
          </p:nvPr>
        </p:nvSpPr>
        <p:spPr/>
        <p:txBody>
          <a:bodyPr/>
          <a:lstStyle>
            <a:lvl1pPr>
              <a:defRPr/>
            </a:lvl1pPr>
          </a:lstStyle>
          <a:p>
            <a:pPr>
              <a:defRPr/>
            </a:pPr>
            <a:fld id="{28016EC2-1A98-4F9C-B527-043AE18891D4}" type="datetime1">
              <a:rPr lang="zh-TW" altLang="en-US" smtClean="0">
                <a:solidFill>
                  <a:prstClr val="black">
                    <a:tint val="75000"/>
                  </a:prstClr>
                </a:solidFill>
              </a:rPr>
              <a:pPr>
                <a:defRPr/>
              </a:pPr>
              <a:t>2018/05/04</a:t>
            </a:fld>
            <a:endParaRPr lang="zh-TW" altLang="en-US">
              <a:solidFill>
                <a:prstClr val="black">
                  <a:tint val="75000"/>
                </a:prstClr>
              </a:solidFill>
            </a:endParaRPr>
          </a:p>
        </p:txBody>
      </p:sp>
      <p:sp>
        <p:nvSpPr>
          <p:cNvPr id="8"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9" name="投影片編號版面配置區 5"/>
          <p:cNvSpPr>
            <a:spLocks noGrp="1"/>
          </p:cNvSpPr>
          <p:nvPr>
            <p:ph type="sldNum" sz="quarter" idx="12"/>
          </p:nvPr>
        </p:nvSpPr>
        <p:spPr/>
        <p:txBody>
          <a:bodyPr/>
          <a:lstStyle>
            <a:lvl1pPr>
              <a:defRPr/>
            </a:lvl1pPr>
          </a:lstStyle>
          <a:p>
            <a:pPr>
              <a:defRPr/>
            </a:pPr>
            <a:fld id="{18ECDFEC-37B5-4037-99F1-FD55ABFCE71F}"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641508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3"/>
          <p:cNvSpPr>
            <a:spLocks noGrp="1"/>
          </p:cNvSpPr>
          <p:nvPr>
            <p:ph type="dt" sz="half" idx="10"/>
          </p:nvPr>
        </p:nvSpPr>
        <p:spPr/>
        <p:txBody>
          <a:bodyPr/>
          <a:lstStyle>
            <a:lvl1pPr>
              <a:defRPr/>
            </a:lvl1pPr>
          </a:lstStyle>
          <a:p>
            <a:pPr>
              <a:defRPr/>
            </a:pPr>
            <a:fld id="{42C9B637-BDD5-4F78-B553-124A34183300}" type="datetime1">
              <a:rPr lang="zh-TW" altLang="en-US" smtClean="0">
                <a:solidFill>
                  <a:prstClr val="black">
                    <a:tint val="75000"/>
                  </a:prstClr>
                </a:solidFill>
              </a:rPr>
              <a:pPr>
                <a:defRPr/>
              </a:pPr>
              <a:t>2018/05/04</a:t>
            </a:fld>
            <a:endParaRPr lang="zh-TW" altLang="en-US">
              <a:solidFill>
                <a:prstClr val="black">
                  <a:tint val="75000"/>
                </a:prstClr>
              </a:solidFill>
            </a:endParaRPr>
          </a:p>
        </p:txBody>
      </p:sp>
      <p:sp>
        <p:nvSpPr>
          <p:cNvPr id="4"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5" name="投影片編號版面配置區 5"/>
          <p:cNvSpPr>
            <a:spLocks noGrp="1"/>
          </p:cNvSpPr>
          <p:nvPr>
            <p:ph type="sldNum" sz="quarter" idx="12"/>
          </p:nvPr>
        </p:nvSpPr>
        <p:spPr/>
        <p:txBody>
          <a:bodyPr/>
          <a:lstStyle>
            <a:lvl1pPr>
              <a:defRPr/>
            </a:lvl1pPr>
          </a:lstStyle>
          <a:p>
            <a:pPr>
              <a:defRPr/>
            </a:pPr>
            <a:fld id="{6DFAD2EE-9070-4EA4-BDEE-595D4D6C1F72}"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1181181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3"/>
          <p:cNvSpPr>
            <a:spLocks noGrp="1"/>
          </p:cNvSpPr>
          <p:nvPr>
            <p:ph type="dt" sz="half" idx="10"/>
          </p:nvPr>
        </p:nvSpPr>
        <p:spPr/>
        <p:txBody>
          <a:bodyPr/>
          <a:lstStyle>
            <a:lvl1pPr>
              <a:defRPr/>
            </a:lvl1pPr>
          </a:lstStyle>
          <a:p>
            <a:pPr>
              <a:defRPr/>
            </a:pPr>
            <a:fld id="{475D3C8E-4750-4365-8898-9CCEDC620B9F}" type="datetime1">
              <a:rPr lang="zh-TW" altLang="en-US" smtClean="0">
                <a:solidFill>
                  <a:prstClr val="black">
                    <a:tint val="75000"/>
                  </a:prstClr>
                </a:solidFill>
              </a:rPr>
              <a:pPr>
                <a:defRPr/>
              </a:pPr>
              <a:t>2018/05/04</a:t>
            </a:fld>
            <a:endParaRPr lang="zh-TW" altLang="en-US">
              <a:solidFill>
                <a:prstClr val="black">
                  <a:tint val="75000"/>
                </a:prstClr>
              </a:solidFill>
            </a:endParaRPr>
          </a:p>
        </p:txBody>
      </p:sp>
      <p:sp>
        <p:nvSpPr>
          <p:cNvPr id="3"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4" name="投影片編號版面配置區 5"/>
          <p:cNvSpPr>
            <a:spLocks noGrp="1"/>
          </p:cNvSpPr>
          <p:nvPr>
            <p:ph type="sldNum" sz="quarter" idx="12"/>
          </p:nvPr>
        </p:nvSpPr>
        <p:spPr/>
        <p:txBody>
          <a:bodyPr/>
          <a:lstStyle>
            <a:lvl1pPr>
              <a:defRPr/>
            </a:lvl1pPr>
          </a:lstStyle>
          <a:p>
            <a:pPr>
              <a:defRPr/>
            </a:pPr>
            <a:fld id="{E29026AE-3C3D-463C-883B-D7E2328BEEBB}"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9617700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3"/>
          <p:cNvSpPr>
            <a:spLocks noGrp="1"/>
          </p:cNvSpPr>
          <p:nvPr>
            <p:ph type="dt" sz="half" idx="10"/>
          </p:nvPr>
        </p:nvSpPr>
        <p:spPr/>
        <p:txBody>
          <a:bodyPr/>
          <a:lstStyle>
            <a:lvl1pPr>
              <a:defRPr/>
            </a:lvl1pPr>
          </a:lstStyle>
          <a:p>
            <a:pPr>
              <a:defRPr/>
            </a:pPr>
            <a:fld id="{69768DCB-0252-4487-AAD7-79FAF532595E}" type="datetime1">
              <a:rPr lang="zh-TW" altLang="en-US" smtClean="0">
                <a:solidFill>
                  <a:prstClr val="black">
                    <a:tint val="75000"/>
                  </a:prstClr>
                </a:solidFill>
              </a:rPr>
              <a:pPr>
                <a:defRPr/>
              </a:pPr>
              <a:t>2018/05/04</a:t>
            </a:fld>
            <a:endParaRPr lang="zh-TW" altLang="en-US">
              <a:solidFill>
                <a:prstClr val="black">
                  <a:tint val="75000"/>
                </a:prstClr>
              </a:solidFill>
            </a:endParaRPr>
          </a:p>
        </p:txBody>
      </p:sp>
      <p:sp>
        <p:nvSpPr>
          <p:cNvPr id="6"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7" name="投影片編號版面配置區 5"/>
          <p:cNvSpPr>
            <a:spLocks noGrp="1"/>
          </p:cNvSpPr>
          <p:nvPr>
            <p:ph type="sldNum" sz="quarter" idx="12"/>
          </p:nvPr>
        </p:nvSpPr>
        <p:spPr/>
        <p:txBody>
          <a:bodyPr/>
          <a:lstStyle>
            <a:lvl1pPr>
              <a:defRPr/>
            </a:lvl1pPr>
          </a:lstStyle>
          <a:p>
            <a:pPr>
              <a:defRPr/>
            </a:pPr>
            <a:fld id="{EC3C6A4C-7984-4ED7-BA5F-A6622E0FA0E5}"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0240059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3"/>
          <p:cNvSpPr>
            <a:spLocks noGrp="1"/>
          </p:cNvSpPr>
          <p:nvPr>
            <p:ph type="dt" sz="half" idx="10"/>
          </p:nvPr>
        </p:nvSpPr>
        <p:spPr/>
        <p:txBody>
          <a:bodyPr/>
          <a:lstStyle>
            <a:lvl1pPr>
              <a:defRPr/>
            </a:lvl1pPr>
          </a:lstStyle>
          <a:p>
            <a:pPr>
              <a:defRPr/>
            </a:pPr>
            <a:fld id="{41F90123-6CC5-42A8-9716-D14D82DA9507}" type="datetime1">
              <a:rPr lang="zh-TW" altLang="en-US" smtClean="0">
                <a:solidFill>
                  <a:prstClr val="black">
                    <a:tint val="75000"/>
                  </a:prstClr>
                </a:solidFill>
              </a:rPr>
              <a:pPr>
                <a:defRPr/>
              </a:pPr>
              <a:t>2018/05/04</a:t>
            </a:fld>
            <a:endParaRPr lang="zh-TW" altLang="en-US">
              <a:solidFill>
                <a:prstClr val="black">
                  <a:tint val="75000"/>
                </a:prstClr>
              </a:solidFill>
            </a:endParaRPr>
          </a:p>
        </p:txBody>
      </p:sp>
      <p:sp>
        <p:nvSpPr>
          <p:cNvPr id="6"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7" name="投影片編號版面配置區 5"/>
          <p:cNvSpPr>
            <a:spLocks noGrp="1"/>
          </p:cNvSpPr>
          <p:nvPr>
            <p:ph type="sldNum" sz="quarter" idx="12"/>
          </p:nvPr>
        </p:nvSpPr>
        <p:spPr/>
        <p:txBody>
          <a:bodyPr/>
          <a:lstStyle>
            <a:lvl1pPr>
              <a:defRPr/>
            </a:lvl1pPr>
          </a:lstStyle>
          <a:p>
            <a:pPr>
              <a:defRPr/>
            </a:pPr>
            <a:fld id="{C33F9F18-7F94-48AD-9903-A652C33B1084}"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6446800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pPr>
              <a:defRPr/>
            </a:pPr>
            <a:fld id="{CAC2C390-28FA-4436-88BF-A0B74B09CC37}" type="datetime1">
              <a:rPr lang="zh-TW" altLang="en-US" smtClean="0">
                <a:solidFill>
                  <a:prstClr val="black">
                    <a:tint val="75000"/>
                  </a:prstClr>
                </a:solidFill>
              </a:rPr>
              <a:pPr>
                <a:defRPr/>
              </a:pPr>
              <a:t>2018/05/04</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lvl1pPr>
          </a:lstStyle>
          <a:p>
            <a:pPr>
              <a:defRPr/>
            </a:pPr>
            <a:fld id="{851C1C77-071B-427B-BC6E-801FF3BAB20C}"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0215980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pPr>
              <a:defRPr/>
            </a:pPr>
            <a:fld id="{7BBD9599-B1AC-4507-A098-3C8B6C217374}" type="datetime1">
              <a:rPr lang="zh-TW" altLang="en-US" smtClean="0">
                <a:solidFill>
                  <a:prstClr val="black">
                    <a:tint val="75000"/>
                  </a:prstClr>
                </a:solidFill>
              </a:rPr>
              <a:pPr>
                <a:defRPr/>
              </a:pPr>
              <a:t>2018/05/04</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lvl1pPr>
          </a:lstStyle>
          <a:p>
            <a:pPr>
              <a:defRPr/>
            </a:pPr>
            <a:fld id="{131BAF9B-6920-4B34-8375-0652D451E861}"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0415649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288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AndTwoObj">
  <p:cSld name="標題，文字及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600200"/>
            <a:ext cx="4038600" cy="4525963"/>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quarter" idx="2"/>
          </p:nvPr>
        </p:nvSpPr>
        <p:spPr>
          <a:xfrm>
            <a:off x="4648200" y="1600200"/>
            <a:ext cx="4038600" cy="218598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內容版面配置區 4"/>
          <p:cNvSpPr>
            <a:spLocks noGrp="1"/>
          </p:cNvSpPr>
          <p:nvPr>
            <p:ph sz="quarter" idx="3"/>
          </p:nvPr>
        </p:nvSpPr>
        <p:spPr>
          <a:xfrm>
            <a:off x="4648200" y="3938588"/>
            <a:ext cx="4038600" cy="2187575"/>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41480191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lvl1pPr>
              <a:defRPr/>
            </a:lvl1pPr>
          </a:lstStyle>
          <a:p>
            <a:pPr>
              <a:defRPr/>
            </a:pPr>
            <a:fld id="{03B47F9F-BA6C-494F-A855-4D5546202169}" type="datetime1">
              <a:rPr lang="zh-TW" altLang="en-US" smtClean="0">
                <a:solidFill>
                  <a:prstClr val="black">
                    <a:tint val="75000"/>
                  </a:prstClr>
                </a:solidFill>
              </a:rPr>
              <a:pPr>
                <a:defRPr/>
              </a:pPr>
              <a:t>2018/05/04</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lvl1pPr>
          </a:lstStyle>
          <a:p>
            <a:pPr>
              <a:defRPr/>
            </a:pPr>
            <a:fld id="{645EAB27-9B91-4AB3-9511-1F4AC5D414CC}"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302224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E1EBF248-54C0-4CB3-83BB-E10B464A6369}" type="slidenum">
              <a:rPr lang="zh-TW" altLang="en-US" smtClean="0"/>
              <a:pPr/>
              <a:t>‹#›</a:t>
            </a:fld>
            <a:endParaRPr lang="zh-TW"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720000"/>
          </a:xfrm>
        </p:spPr>
        <p:txBody>
          <a:bodyPr/>
          <a:lstStyle>
            <a:lvl1pPr>
              <a:defRPr sz="3300" b="1">
                <a:latin typeface="Times New Roman" pitchFamily="18" charset="0"/>
                <a:cs typeface="Times New Roman" pitchFamily="18" charset="0"/>
              </a:defRPr>
            </a:lvl1p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pPr>
              <a:defRPr/>
            </a:pPr>
            <a:fld id="{28C7AF77-1678-4368-A013-0B72E91A6CDB}" type="datetime1">
              <a:rPr lang="zh-TW" altLang="en-US" smtClean="0">
                <a:solidFill>
                  <a:prstClr val="black">
                    <a:tint val="75000"/>
                  </a:prstClr>
                </a:solidFill>
              </a:rPr>
              <a:pPr>
                <a:defRPr/>
              </a:pPr>
              <a:t>2018/05/04</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lvl1pPr>
          </a:lstStyle>
          <a:p>
            <a:pPr>
              <a:defRPr/>
            </a:pPr>
            <a:fld id="{50D1E6F7-9DA6-4DD6-994D-66C3697C694B}"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4561579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lvl1pPr>
              <a:defRPr/>
            </a:lvl1pPr>
          </a:lstStyle>
          <a:p>
            <a:pPr>
              <a:defRPr/>
            </a:pPr>
            <a:fld id="{76DC112A-082D-4C32-A633-57A20636A8C2}" type="datetime1">
              <a:rPr lang="zh-TW" altLang="en-US" smtClean="0">
                <a:solidFill>
                  <a:prstClr val="black">
                    <a:tint val="75000"/>
                  </a:prstClr>
                </a:solidFill>
              </a:rPr>
              <a:pPr>
                <a:defRPr/>
              </a:pPr>
              <a:t>2018/05/04</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lvl1pPr>
          </a:lstStyle>
          <a:p>
            <a:pPr>
              <a:defRPr/>
            </a:pPr>
            <a:fld id="{D02F274D-961F-4466-A345-626AFF41BFD1}"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8531992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3"/>
          <p:cNvSpPr>
            <a:spLocks noGrp="1"/>
          </p:cNvSpPr>
          <p:nvPr>
            <p:ph type="dt" sz="half" idx="10"/>
          </p:nvPr>
        </p:nvSpPr>
        <p:spPr/>
        <p:txBody>
          <a:bodyPr/>
          <a:lstStyle>
            <a:lvl1pPr>
              <a:defRPr/>
            </a:lvl1pPr>
          </a:lstStyle>
          <a:p>
            <a:pPr>
              <a:defRPr/>
            </a:pPr>
            <a:fld id="{D0A70363-909E-44C5-822F-1D8956CAA38A}" type="datetime1">
              <a:rPr lang="zh-TW" altLang="en-US" smtClean="0">
                <a:solidFill>
                  <a:prstClr val="black">
                    <a:tint val="75000"/>
                  </a:prstClr>
                </a:solidFill>
              </a:rPr>
              <a:pPr>
                <a:defRPr/>
              </a:pPr>
              <a:t>2018/05/04</a:t>
            </a:fld>
            <a:endParaRPr lang="zh-TW" altLang="en-US">
              <a:solidFill>
                <a:prstClr val="black">
                  <a:tint val="75000"/>
                </a:prstClr>
              </a:solidFill>
            </a:endParaRPr>
          </a:p>
        </p:txBody>
      </p:sp>
      <p:sp>
        <p:nvSpPr>
          <p:cNvPr id="6"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7" name="投影片編號版面配置區 5"/>
          <p:cNvSpPr>
            <a:spLocks noGrp="1"/>
          </p:cNvSpPr>
          <p:nvPr>
            <p:ph type="sldNum" sz="quarter" idx="12"/>
          </p:nvPr>
        </p:nvSpPr>
        <p:spPr/>
        <p:txBody>
          <a:bodyPr/>
          <a:lstStyle>
            <a:lvl1pPr>
              <a:defRPr/>
            </a:lvl1pPr>
          </a:lstStyle>
          <a:p>
            <a:pPr>
              <a:defRPr/>
            </a:pPr>
            <a:fld id="{65AD7F9F-7CA3-4466-B516-5ECB04B3AEFC}"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1162655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3"/>
          <p:cNvSpPr>
            <a:spLocks noGrp="1"/>
          </p:cNvSpPr>
          <p:nvPr>
            <p:ph type="dt" sz="half" idx="10"/>
          </p:nvPr>
        </p:nvSpPr>
        <p:spPr/>
        <p:txBody>
          <a:bodyPr/>
          <a:lstStyle>
            <a:lvl1pPr>
              <a:defRPr/>
            </a:lvl1pPr>
          </a:lstStyle>
          <a:p>
            <a:pPr>
              <a:defRPr/>
            </a:pPr>
            <a:fld id="{28016EC2-1A98-4F9C-B527-043AE18891D4}" type="datetime1">
              <a:rPr lang="zh-TW" altLang="en-US" smtClean="0">
                <a:solidFill>
                  <a:prstClr val="black">
                    <a:tint val="75000"/>
                  </a:prstClr>
                </a:solidFill>
              </a:rPr>
              <a:pPr>
                <a:defRPr/>
              </a:pPr>
              <a:t>2018/05/04</a:t>
            </a:fld>
            <a:endParaRPr lang="zh-TW" altLang="en-US">
              <a:solidFill>
                <a:prstClr val="black">
                  <a:tint val="75000"/>
                </a:prstClr>
              </a:solidFill>
            </a:endParaRPr>
          </a:p>
        </p:txBody>
      </p:sp>
      <p:sp>
        <p:nvSpPr>
          <p:cNvPr id="8"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9" name="投影片編號版面配置區 5"/>
          <p:cNvSpPr>
            <a:spLocks noGrp="1"/>
          </p:cNvSpPr>
          <p:nvPr>
            <p:ph type="sldNum" sz="quarter" idx="12"/>
          </p:nvPr>
        </p:nvSpPr>
        <p:spPr/>
        <p:txBody>
          <a:bodyPr/>
          <a:lstStyle>
            <a:lvl1pPr>
              <a:defRPr/>
            </a:lvl1pPr>
          </a:lstStyle>
          <a:p>
            <a:pPr>
              <a:defRPr/>
            </a:pPr>
            <a:fld id="{18ECDFEC-37B5-4037-99F1-FD55ABFCE71F}"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4400445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3"/>
          <p:cNvSpPr>
            <a:spLocks noGrp="1"/>
          </p:cNvSpPr>
          <p:nvPr>
            <p:ph type="dt" sz="half" idx="10"/>
          </p:nvPr>
        </p:nvSpPr>
        <p:spPr/>
        <p:txBody>
          <a:bodyPr/>
          <a:lstStyle>
            <a:lvl1pPr>
              <a:defRPr/>
            </a:lvl1pPr>
          </a:lstStyle>
          <a:p>
            <a:pPr>
              <a:defRPr/>
            </a:pPr>
            <a:fld id="{42C9B637-BDD5-4F78-B553-124A34183300}" type="datetime1">
              <a:rPr lang="zh-TW" altLang="en-US" smtClean="0">
                <a:solidFill>
                  <a:prstClr val="black">
                    <a:tint val="75000"/>
                  </a:prstClr>
                </a:solidFill>
              </a:rPr>
              <a:pPr>
                <a:defRPr/>
              </a:pPr>
              <a:t>2018/05/04</a:t>
            </a:fld>
            <a:endParaRPr lang="zh-TW" altLang="en-US">
              <a:solidFill>
                <a:prstClr val="black">
                  <a:tint val="75000"/>
                </a:prstClr>
              </a:solidFill>
            </a:endParaRPr>
          </a:p>
        </p:txBody>
      </p:sp>
      <p:sp>
        <p:nvSpPr>
          <p:cNvPr id="4"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5" name="投影片編號版面配置區 5"/>
          <p:cNvSpPr>
            <a:spLocks noGrp="1"/>
          </p:cNvSpPr>
          <p:nvPr>
            <p:ph type="sldNum" sz="quarter" idx="12"/>
          </p:nvPr>
        </p:nvSpPr>
        <p:spPr/>
        <p:txBody>
          <a:bodyPr/>
          <a:lstStyle>
            <a:lvl1pPr>
              <a:defRPr/>
            </a:lvl1pPr>
          </a:lstStyle>
          <a:p>
            <a:pPr>
              <a:defRPr/>
            </a:pPr>
            <a:fld id="{6DFAD2EE-9070-4EA4-BDEE-595D4D6C1F72}"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42179387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3"/>
          <p:cNvSpPr>
            <a:spLocks noGrp="1"/>
          </p:cNvSpPr>
          <p:nvPr>
            <p:ph type="dt" sz="half" idx="10"/>
          </p:nvPr>
        </p:nvSpPr>
        <p:spPr/>
        <p:txBody>
          <a:bodyPr/>
          <a:lstStyle>
            <a:lvl1pPr>
              <a:defRPr/>
            </a:lvl1pPr>
          </a:lstStyle>
          <a:p>
            <a:pPr>
              <a:defRPr/>
            </a:pPr>
            <a:fld id="{475D3C8E-4750-4365-8898-9CCEDC620B9F}" type="datetime1">
              <a:rPr lang="zh-TW" altLang="en-US" smtClean="0">
                <a:solidFill>
                  <a:prstClr val="black">
                    <a:tint val="75000"/>
                  </a:prstClr>
                </a:solidFill>
              </a:rPr>
              <a:pPr>
                <a:defRPr/>
              </a:pPr>
              <a:t>2018/05/04</a:t>
            </a:fld>
            <a:endParaRPr lang="zh-TW" altLang="en-US">
              <a:solidFill>
                <a:prstClr val="black">
                  <a:tint val="75000"/>
                </a:prstClr>
              </a:solidFill>
            </a:endParaRPr>
          </a:p>
        </p:txBody>
      </p:sp>
      <p:sp>
        <p:nvSpPr>
          <p:cNvPr id="3"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4" name="投影片編號版面配置區 5"/>
          <p:cNvSpPr>
            <a:spLocks noGrp="1"/>
          </p:cNvSpPr>
          <p:nvPr>
            <p:ph type="sldNum" sz="quarter" idx="12"/>
          </p:nvPr>
        </p:nvSpPr>
        <p:spPr/>
        <p:txBody>
          <a:bodyPr/>
          <a:lstStyle>
            <a:lvl1pPr>
              <a:defRPr/>
            </a:lvl1pPr>
          </a:lstStyle>
          <a:p>
            <a:pPr>
              <a:defRPr/>
            </a:pPr>
            <a:fld id="{E29026AE-3C3D-463C-883B-D7E2328BEEBB}"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9951038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3"/>
          <p:cNvSpPr>
            <a:spLocks noGrp="1"/>
          </p:cNvSpPr>
          <p:nvPr>
            <p:ph type="dt" sz="half" idx="10"/>
          </p:nvPr>
        </p:nvSpPr>
        <p:spPr/>
        <p:txBody>
          <a:bodyPr/>
          <a:lstStyle>
            <a:lvl1pPr>
              <a:defRPr/>
            </a:lvl1pPr>
          </a:lstStyle>
          <a:p>
            <a:pPr>
              <a:defRPr/>
            </a:pPr>
            <a:fld id="{69768DCB-0252-4487-AAD7-79FAF532595E}" type="datetime1">
              <a:rPr lang="zh-TW" altLang="en-US" smtClean="0">
                <a:solidFill>
                  <a:prstClr val="black">
                    <a:tint val="75000"/>
                  </a:prstClr>
                </a:solidFill>
              </a:rPr>
              <a:pPr>
                <a:defRPr/>
              </a:pPr>
              <a:t>2018/05/04</a:t>
            </a:fld>
            <a:endParaRPr lang="zh-TW" altLang="en-US">
              <a:solidFill>
                <a:prstClr val="black">
                  <a:tint val="75000"/>
                </a:prstClr>
              </a:solidFill>
            </a:endParaRPr>
          </a:p>
        </p:txBody>
      </p:sp>
      <p:sp>
        <p:nvSpPr>
          <p:cNvPr id="6"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7" name="投影片編號版面配置區 5"/>
          <p:cNvSpPr>
            <a:spLocks noGrp="1"/>
          </p:cNvSpPr>
          <p:nvPr>
            <p:ph type="sldNum" sz="quarter" idx="12"/>
          </p:nvPr>
        </p:nvSpPr>
        <p:spPr/>
        <p:txBody>
          <a:bodyPr/>
          <a:lstStyle>
            <a:lvl1pPr>
              <a:defRPr/>
            </a:lvl1pPr>
          </a:lstStyle>
          <a:p>
            <a:pPr>
              <a:defRPr/>
            </a:pPr>
            <a:fld id="{EC3C6A4C-7984-4ED7-BA5F-A6622E0FA0E5}"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4725584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3"/>
          <p:cNvSpPr>
            <a:spLocks noGrp="1"/>
          </p:cNvSpPr>
          <p:nvPr>
            <p:ph type="dt" sz="half" idx="10"/>
          </p:nvPr>
        </p:nvSpPr>
        <p:spPr/>
        <p:txBody>
          <a:bodyPr/>
          <a:lstStyle>
            <a:lvl1pPr>
              <a:defRPr/>
            </a:lvl1pPr>
          </a:lstStyle>
          <a:p>
            <a:pPr>
              <a:defRPr/>
            </a:pPr>
            <a:fld id="{41F90123-6CC5-42A8-9716-D14D82DA9507}" type="datetime1">
              <a:rPr lang="zh-TW" altLang="en-US" smtClean="0">
                <a:solidFill>
                  <a:prstClr val="black">
                    <a:tint val="75000"/>
                  </a:prstClr>
                </a:solidFill>
              </a:rPr>
              <a:pPr>
                <a:defRPr/>
              </a:pPr>
              <a:t>2018/05/04</a:t>
            </a:fld>
            <a:endParaRPr lang="zh-TW" altLang="en-US">
              <a:solidFill>
                <a:prstClr val="black">
                  <a:tint val="75000"/>
                </a:prstClr>
              </a:solidFill>
            </a:endParaRPr>
          </a:p>
        </p:txBody>
      </p:sp>
      <p:sp>
        <p:nvSpPr>
          <p:cNvPr id="6"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7" name="投影片編號版面配置區 5"/>
          <p:cNvSpPr>
            <a:spLocks noGrp="1"/>
          </p:cNvSpPr>
          <p:nvPr>
            <p:ph type="sldNum" sz="quarter" idx="12"/>
          </p:nvPr>
        </p:nvSpPr>
        <p:spPr/>
        <p:txBody>
          <a:bodyPr/>
          <a:lstStyle>
            <a:lvl1pPr>
              <a:defRPr/>
            </a:lvl1pPr>
          </a:lstStyle>
          <a:p>
            <a:pPr>
              <a:defRPr/>
            </a:pPr>
            <a:fld id="{C33F9F18-7F94-48AD-9903-A652C33B1084}"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91092186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pPr>
              <a:defRPr/>
            </a:pPr>
            <a:fld id="{CAC2C390-28FA-4436-88BF-A0B74B09CC37}" type="datetime1">
              <a:rPr lang="zh-TW" altLang="en-US" smtClean="0">
                <a:solidFill>
                  <a:prstClr val="black">
                    <a:tint val="75000"/>
                  </a:prstClr>
                </a:solidFill>
              </a:rPr>
              <a:pPr>
                <a:defRPr/>
              </a:pPr>
              <a:t>2018/05/04</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lvl1pPr>
          </a:lstStyle>
          <a:p>
            <a:pPr>
              <a:defRPr/>
            </a:pPr>
            <a:fld id="{851C1C77-071B-427B-BC6E-801FF3BAB20C}"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3820798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pPr>
              <a:defRPr/>
            </a:pPr>
            <a:fld id="{7BBD9599-B1AC-4507-A098-3C8B6C217374}" type="datetime1">
              <a:rPr lang="zh-TW" altLang="en-US" smtClean="0">
                <a:solidFill>
                  <a:prstClr val="black">
                    <a:tint val="75000"/>
                  </a:prstClr>
                </a:solidFill>
              </a:rPr>
              <a:pPr>
                <a:defRPr/>
              </a:pPr>
              <a:t>2018/05/04</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lvl1pPr>
          </a:lstStyle>
          <a:p>
            <a:pPr>
              <a:defRPr/>
            </a:pPr>
            <a:fld id="{131BAF9B-6920-4B34-8375-0652D451E861}"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411937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E1EBF248-54C0-4CB3-83BB-E10B464A6369}" type="slidenum">
              <a:rPr lang="zh-TW" altLang="en-US" smtClean="0"/>
              <a:pPr/>
              <a:t>‹#›</a:t>
            </a:fld>
            <a:endParaRPr lang="zh-TW"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lvl1pPr>
              <a:defRPr/>
            </a:lvl1pPr>
          </a:lstStyle>
          <a:p>
            <a:pPr>
              <a:defRPr/>
            </a:pPr>
            <a:fld id="{03B47F9F-BA6C-494F-A855-4D5546202169}" type="datetime1">
              <a:rPr lang="zh-TW" altLang="en-US" smtClean="0">
                <a:solidFill>
                  <a:prstClr val="black">
                    <a:tint val="75000"/>
                  </a:prstClr>
                </a:solidFill>
              </a:rPr>
              <a:pPr>
                <a:defRPr/>
              </a:pPr>
              <a:t>2018/05/04</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lvl1pPr>
          </a:lstStyle>
          <a:p>
            <a:pPr>
              <a:defRPr/>
            </a:pPr>
            <a:fld id="{645EAB27-9B91-4AB3-9511-1F4AC5D414CC}"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41458620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720000"/>
          </a:xfrm>
        </p:spPr>
        <p:txBody>
          <a:bodyPr/>
          <a:lstStyle>
            <a:lvl1pPr>
              <a:defRPr sz="3300" b="1">
                <a:latin typeface="Times New Roman" pitchFamily="18" charset="0"/>
                <a:cs typeface="Times New Roman" pitchFamily="18" charset="0"/>
              </a:defRPr>
            </a:lvl1p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pPr>
              <a:defRPr/>
            </a:pPr>
            <a:fld id="{28C7AF77-1678-4368-A013-0B72E91A6CDB}" type="datetime1">
              <a:rPr lang="zh-TW" altLang="en-US" smtClean="0">
                <a:solidFill>
                  <a:prstClr val="black">
                    <a:tint val="75000"/>
                  </a:prstClr>
                </a:solidFill>
              </a:rPr>
              <a:pPr>
                <a:defRPr/>
              </a:pPr>
              <a:t>2018/05/04</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lvl1pPr>
          </a:lstStyle>
          <a:p>
            <a:pPr>
              <a:defRPr/>
            </a:pPr>
            <a:fld id="{50D1E6F7-9DA6-4DD6-994D-66C3697C694B}"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694396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lvl1pPr>
              <a:defRPr/>
            </a:lvl1pPr>
          </a:lstStyle>
          <a:p>
            <a:pPr>
              <a:defRPr/>
            </a:pPr>
            <a:fld id="{76DC112A-082D-4C32-A633-57A20636A8C2}" type="datetime1">
              <a:rPr lang="zh-TW" altLang="en-US" smtClean="0">
                <a:solidFill>
                  <a:prstClr val="black">
                    <a:tint val="75000"/>
                  </a:prstClr>
                </a:solidFill>
              </a:rPr>
              <a:pPr>
                <a:defRPr/>
              </a:pPr>
              <a:t>2018/05/04</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lvl1pPr>
          </a:lstStyle>
          <a:p>
            <a:pPr>
              <a:defRPr/>
            </a:pPr>
            <a:fld id="{D02F274D-961F-4466-A345-626AFF41BFD1}"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053834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3"/>
          <p:cNvSpPr>
            <a:spLocks noGrp="1"/>
          </p:cNvSpPr>
          <p:nvPr>
            <p:ph type="dt" sz="half" idx="10"/>
          </p:nvPr>
        </p:nvSpPr>
        <p:spPr/>
        <p:txBody>
          <a:bodyPr/>
          <a:lstStyle>
            <a:lvl1pPr>
              <a:defRPr/>
            </a:lvl1pPr>
          </a:lstStyle>
          <a:p>
            <a:pPr>
              <a:defRPr/>
            </a:pPr>
            <a:fld id="{D0A70363-909E-44C5-822F-1D8956CAA38A}" type="datetime1">
              <a:rPr lang="zh-TW" altLang="en-US" smtClean="0">
                <a:solidFill>
                  <a:prstClr val="black">
                    <a:tint val="75000"/>
                  </a:prstClr>
                </a:solidFill>
              </a:rPr>
              <a:pPr>
                <a:defRPr/>
              </a:pPr>
              <a:t>2018/05/04</a:t>
            </a:fld>
            <a:endParaRPr lang="zh-TW" altLang="en-US">
              <a:solidFill>
                <a:prstClr val="black">
                  <a:tint val="75000"/>
                </a:prstClr>
              </a:solidFill>
            </a:endParaRPr>
          </a:p>
        </p:txBody>
      </p:sp>
      <p:sp>
        <p:nvSpPr>
          <p:cNvPr id="6"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7" name="投影片編號版面配置區 5"/>
          <p:cNvSpPr>
            <a:spLocks noGrp="1"/>
          </p:cNvSpPr>
          <p:nvPr>
            <p:ph type="sldNum" sz="quarter" idx="12"/>
          </p:nvPr>
        </p:nvSpPr>
        <p:spPr/>
        <p:txBody>
          <a:bodyPr/>
          <a:lstStyle>
            <a:lvl1pPr>
              <a:defRPr/>
            </a:lvl1pPr>
          </a:lstStyle>
          <a:p>
            <a:pPr>
              <a:defRPr/>
            </a:pPr>
            <a:fld id="{65AD7F9F-7CA3-4466-B516-5ECB04B3AEFC}"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6268877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3"/>
          <p:cNvSpPr>
            <a:spLocks noGrp="1"/>
          </p:cNvSpPr>
          <p:nvPr>
            <p:ph type="dt" sz="half" idx="10"/>
          </p:nvPr>
        </p:nvSpPr>
        <p:spPr/>
        <p:txBody>
          <a:bodyPr/>
          <a:lstStyle>
            <a:lvl1pPr>
              <a:defRPr/>
            </a:lvl1pPr>
          </a:lstStyle>
          <a:p>
            <a:pPr>
              <a:defRPr/>
            </a:pPr>
            <a:fld id="{28016EC2-1A98-4F9C-B527-043AE18891D4}" type="datetime1">
              <a:rPr lang="zh-TW" altLang="en-US" smtClean="0">
                <a:solidFill>
                  <a:prstClr val="black">
                    <a:tint val="75000"/>
                  </a:prstClr>
                </a:solidFill>
              </a:rPr>
              <a:pPr>
                <a:defRPr/>
              </a:pPr>
              <a:t>2018/05/04</a:t>
            </a:fld>
            <a:endParaRPr lang="zh-TW" altLang="en-US">
              <a:solidFill>
                <a:prstClr val="black">
                  <a:tint val="75000"/>
                </a:prstClr>
              </a:solidFill>
            </a:endParaRPr>
          </a:p>
        </p:txBody>
      </p:sp>
      <p:sp>
        <p:nvSpPr>
          <p:cNvPr id="8"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9" name="投影片編號版面配置區 5"/>
          <p:cNvSpPr>
            <a:spLocks noGrp="1"/>
          </p:cNvSpPr>
          <p:nvPr>
            <p:ph type="sldNum" sz="quarter" idx="12"/>
          </p:nvPr>
        </p:nvSpPr>
        <p:spPr/>
        <p:txBody>
          <a:bodyPr/>
          <a:lstStyle>
            <a:lvl1pPr>
              <a:defRPr/>
            </a:lvl1pPr>
          </a:lstStyle>
          <a:p>
            <a:pPr>
              <a:defRPr/>
            </a:pPr>
            <a:fld id="{18ECDFEC-37B5-4037-99F1-FD55ABFCE71F}"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94609623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3"/>
          <p:cNvSpPr>
            <a:spLocks noGrp="1"/>
          </p:cNvSpPr>
          <p:nvPr>
            <p:ph type="dt" sz="half" idx="10"/>
          </p:nvPr>
        </p:nvSpPr>
        <p:spPr/>
        <p:txBody>
          <a:bodyPr/>
          <a:lstStyle>
            <a:lvl1pPr>
              <a:defRPr/>
            </a:lvl1pPr>
          </a:lstStyle>
          <a:p>
            <a:pPr>
              <a:defRPr/>
            </a:pPr>
            <a:fld id="{42C9B637-BDD5-4F78-B553-124A34183300}" type="datetime1">
              <a:rPr lang="zh-TW" altLang="en-US" smtClean="0">
                <a:solidFill>
                  <a:prstClr val="black">
                    <a:tint val="75000"/>
                  </a:prstClr>
                </a:solidFill>
              </a:rPr>
              <a:pPr>
                <a:defRPr/>
              </a:pPr>
              <a:t>2018/05/04</a:t>
            </a:fld>
            <a:endParaRPr lang="zh-TW" altLang="en-US">
              <a:solidFill>
                <a:prstClr val="black">
                  <a:tint val="75000"/>
                </a:prstClr>
              </a:solidFill>
            </a:endParaRPr>
          </a:p>
        </p:txBody>
      </p:sp>
      <p:sp>
        <p:nvSpPr>
          <p:cNvPr id="4"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5" name="投影片編號版面配置區 5"/>
          <p:cNvSpPr>
            <a:spLocks noGrp="1"/>
          </p:cNvSpPr>
          <p:nvPr>
            <p:ph type="sldNum" sz="quarter" idx="12"/>
          </p:nvPr>
        </p:nvSpPr>
        <p:spPr/>
        <p:txBody>
          <a:bodyPr/>
          <a:lstStyle>
            <a:lvl1pPr>
              <a:defRPr/>
            </a:lvl1pPr>
          </a:lstStyle>
          <a:p>
            <a:pPr>
              <a:defRPr/>
            </a:pPr>
            <a:fld id="{6DFAD2EE-9070-4EA4-BDEE-595D4D6C1F72}"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2336649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3"/>
          <p:cNvSpPr>
            <a:spLocks noGrp="1"/>
          </p:cNvSpPr>
          <p:nvPr>
            <p:ph type="dt" sz="half" idx="10"/>
          </p:nvPr>
        </p:nvSpPr>
        <p:spPr/>
        <p:txBody>
          <a:bodyPr/>
          <a:lstStyle>
            <a:lvl1pPr>
              <a:defRPr/>
            </a:lvl1pPr>
          </a:lstStyle>
          <a:p>
            <a:pPr>
              <a:defRPr/>
            </a:pPr>
            <a:fld id="{475D3C8E-4750-4365-8898-9CCEDC620B9F}" type="datetime1">
              <a:rPr lang="zh-TW" altLang="en-US" smtClean="0">
                <a:solidFill>
                  <a:prstClr val="black">
                    <a:tint val="75000"/>
                  </a:prstClr>
                </a:solidFill>
              </a:rPr>
              <a:pPr>
                <a:defRPr/>
              </a:pPr>
              <a:t>2018/05/04</a:t>
            </a:fld>
            <a:endParaRPr lang="zh-TW" altLang="en-US">
              <a:solidFill>
                <a:prstClr val="black">
                  <a:tint val="75000"/>
                </a:prstClr>
              </a:solidFill>
            </a:endParaRPr>
          </a:p>
        </p:txBody>
      </p:sp>
      <p:sp>
        <p:nvSpPr>
          <p:cNvPr id="3"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4" name="投影片編號版面配置區 5"/>
          <p:cNvSpPr>
            <a:spLocks noGrp="1"/>
          </p:cNvSpPr>
          <p:nvPr>
            <p:ph type="sldNum" sz="quarter" idx="12"/>
          </p:nvPr>
        </p:nvSpPr>
        <p:spPr/>
        <p:txBody>
          <a:bodyPr/>
          <a:lstStyle>
            <a:lvl1pPr>
              <a:defRPr/>
            </a:lvl1pPr>
          </a:lstStyle>
          <a:p>
            <a:pPr>
              <a:defRPr/>
            </a:pPr>
            <a:fld id="{E29026AE-3C3D-463C-883B-D7E2328BEEBB}"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42422578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3"/>
          <p:cNvSpPr>
            <a:spLocks noGrp="1"/>
          </p:cNvSpPr>
          <p:nvPr>
            <p:ph type="dt" sz="half" idx="10"/>
          </p:nvPr>
        </p:nvSpPr>
        <p:spPr/>
        <p:txBody>
          <a:bodyPr/>
          <a:lstStyle>
            <a:lvl1pPr>
              <a:defRPr/>
            </a:lvl1pPr>
          </a:lstStyle>
          <a:p>
            <a:pPr>
              <a:defRPr/>
            </a:pPr>
            <a:fld id="{69768DCB-0252-4487-AAD7-79FAF532595E}" type="datetime1">
              <a:rPr lang="zh-TW" altLang="en-US" smtClean="0">
                <a:solidFill>
                  <a:prstClr val="black">
                    <a:tint val="75000"/>
                  </a:prstClr>
                </a:solidFill>
              </a:rPr>
              <a:pPr>
                <a:defRPr/>
              </a:pPr>
              <a:t>2018/05/04</a:t>
            </a:fld>
            <a:endParaRPr lang="zh-TW" altLang="en-US">
              <a:solidFill>
                <a:prstClr val="black">
                  <a:tint val="75000"/>
                </a:prstClr>
              </a:solidFill>
            </a:endParaRPr>
          </a:p>
        </p:txBody>
      </p:sp>
      <p:sp>
        <p:nvSpPr>
          <p:cNvPr id="6"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7" name="投影片編號版面配置區 5"/>
          <p:cNvSpPr>
            <a:spLocks noGrp="1"/>
          </p:cNvSpPr>
          <p:nvPr>
            <p:ph type="sldNum" sz="quarter" idx="12"/>
          </p:nvPr>
        </p:nvSpPr>
        <p:spPr/>
        <p:txBody>
          <a:bodyPr/>
          <a:lstStyle>
            <a:lvl1pPr>
              <a:defRPr/>
            </a:lvl1pPr>
          </a:lstStyle>
          <a:p>
            <a:pPr>
              <a:defRPr/>
            </a:pPr>
            <a:fld id="{EC3C6A4C-7984-4ED7-BA5F-A6622E0FA0E5}"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45263424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3"/>
          <p:cNvSpPr>
            <a:spLocks noGrp="1"/>
          </p:cNvSpPr>
          <p:nvPr>
            <p:ph type="dt" sz="half" idx="10"/>
          </p:nvPr>
        </p:nvSpPr>
        <p:spPr/>
        <p:txBody>
          <a:bodyPr/>
          <a:lstStyle>
            <a:lvl1pPr>
              <a:defRPr/>
            </a:lvl1pPr>
          </a:lstStyle>
          <a:p>
            <a:pPr>
              <a:defRPr/>
            </a:pPr>
            <a:fld id="{41F90123-6CC5-42A8-9716-D14D82DA9507}" type="datetime1">
              <a:rPr lang="zh-TW" altLang="en-US" smtClean="0">
                <a:solidFill>
                  <a:prstClr val="black">
                    <a:tint val="75000"/>
                  </a:prstClr>
                </a:solidFill>
              </a:rPr>
              <a:pPr>
                <a:defRPr/>
              </a:pPr>
              <a:t>2018/05/04</a:t>
            </a:fld>
            <a:endParaRPr lang="zh-TW" altLang="en-US">
              <a:solidFill>
                <a:prstClr val="black">
                  <a:tint val="75000"/>
                </a:prstClr>
              </a:solidFill>
            </a:endParaRPr>
          </a:p>
        </p:txBody>
      </p:sp>
      <p:sp>
        <p:nvSpPr>
          <p:cNvPr id="6"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7" name="投影片編號版面配置區 5"/>
          <p:cNvSpPr>
            <a:spLocks noGrp="1"/>
          </p:cNvSpPr>
          <p:nvPr>
            <p:ph type="sldNum" sz="quarter" idx="12"/>
          </p:nvPr>
        </p:nvSpPr>
        <p:spPr/>
        <p:txBody>
          <a:bodyPr/>
          <a:lstStyle>
            <a:lvl1pPr>
              <a:defRPr/>
            </a:lvl1pPr>
          </a:lstStyle>
          <a:p>
            <a:pPr>
              <a:defRPr/>
            </a:pPr>
            <a:fld id="{C33F9F18-7F94-48AD-9903-A652C33B1084}"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6303050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pPr>
              <a:defRPr/>
            </a:pPr>
            <a:fld id="{CAC2C390-28FA-4436-88BF-A0B74B09CC37}" type="datetime1">
              <a:rPr lang="zh-TW" altLang="en-US" smtClean="0">
                <a:solidFill>
                  <a:prstClr val="black">
                    <a:tint val="75000"/>
                  </a:prstClr>
                </a:solidFill>
              </a:rPr>
              <a:pPr>
                <a:defRPr/>
              </a:pPr>
              <a:t>2018/05/04</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lvl1pPr>
          </a:lstStyle>
          <a:p>
            <a:pPr>
              <a:defRPr/>
            </a:pPr>
            <a:fld id="{851C1C77-071B-427B-BC6E-801FF3BAB20C}"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4733702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E1EBF248-54C0-4CB3-83BB-E10B464A6369}" type="slidenum">
              <a:rPr lang="zh-TW" altLang="en-US" smtClean="0"/>
              <a:pPr/>
              <a:t>‹#›</a:t>
            </a:fld>
            <a:endParaRPr lang="zh-TW"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pPr>
              <a:defRPr/>
            </a:pPr>
            <a:fld id="{7BBD9599-B1AC-4507-A098-3C8B6C217374}" type="datetime1">
              <a:rPr lang="zh-TW" altLang="en-US" smtClean="0">
                <a:solidFill>
                  <a:prstClr val="black">
                    <a:tint val="75000"/>
                  </a:prstClr>
                </a:solidFill>
              </a:rPr>
              <a:pPr>
                <a:defRPr/>
              </a:pPr>
              <a:t>2018/05/04</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lvl1pPr>
          </a:lstStyle>
          <a:p>
            <a:pPr>
              <a:defRPr/>
            </a:pPr>
            <a:fld id="{131BAF9B-6920-4B34-8375-0652D451E861}"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6420679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xAndObj">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600200"/>
            <a:ext cx="4038600" cy="4525963"/>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8298865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OverTx">
  <p:cSld name="標題及物件在文字之上">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8229600" cy="218598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3938588"/>
            <a:ext cx="8229600" cy="2187575"/>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7227258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BE799EC-C520-8642-B67D-00CB87BFDFBA}" type="datetimeFigureOut">
              <a:rPr lang="en-US" smtClean="0">
                <a:solidFill>
                  <a:prstClr val="black">
                    <a:tint val="75000"/>
                  </a:prstClr>
                </a:solidFill>
              </a:rPr>
              <a:pPr/>
              <a:t>5/4/2018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C3BA3CA-A526-B54B-A449-36E1E3E2D9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6750872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E799EC-C520-8642-B67D-00CB87BFDFBA}" type="datetimeFigureOut">
              <a:rPr lang="en-US" smtClean="0">
                <a:solidFill>
                  <a:prstClr val="black">
                    <a:tint val="75000"/>
                  </a:prstClr>
                </a:solidFill>
              </a:rPr>
              <a:pPr/>
              <a:t>5/4/2018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C3BA3CA-A526-B54B-A449-36E1E3E2D9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78068379"/>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BE799EC-C520-8642-B67D-00CB87BFDFBA}" type="datetimeFigureOut">
              <a:rPr lang="en-US" smtClean="0">
                <a:solidFill>
                  <a:prstClr val="black">
                    <a:tint val="75000"/>
                  </a:prstClr>
                </a:solidFill>
              </a:rPr>
              <a:pPr/>
              <a:t>5/4/2018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C3BA3CA-A526-B54B-A449-36E1E3E2D9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7640319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BE799EC-C520-8642-B67D-00CB87BFDFBA}" type="datetimeFigureOut">
              <a:rPr lang="en-US" smtClean="0">
                <a:solidFill>
                  <a:prstClr val="black">
                    <a:tint val="75000"/>
                  </a:prstClr>
                </a:solidFill>
              </a:rPr>
              <a:pPr/>
              <a:t>5/4/2018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C3BA3CA-A526-B54B-A449-36E1E3E2D9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7191227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BE799EC-C520-8642-B67D-00CB87BFDFBA}" type="datetimeFigureOut">
              <a:rPr lang="en-US" smtClean="0">
                <a:solidFill>
                  <a:prstClr val="black">
                    <a:tint val="75000"/>
                  </a:prstClr>
                </a:solidFill>
              </a:rPr>
              <a:pPr/>
              <a:t>5/4/2018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C3BA3CA-A526-B54B-A449-36E1E3E2D9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5514294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BE799EC-C520-8642-B67D-00CB87BFDFBA}" type="datetimeFigureOut">
              <a:rPr lang="en-US" smtClean="0">
                <a:solidFill>
                  <a:prstClr val="black">
                    <a:tint val="75000"/>
                  </a:prstClr>
                </a:solidFill>
              </a:rPr>
              <a:pPr/>
              <a:t>5/4/2018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C3BA3CA-A526-B54B-A449-36E1E3E2D9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96876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E799EC-C520-8642-B67D-00CB87BFDFBA}" type="datetimeFigureOut">
              <a:rPr lang="en-US" smtClean="0">
                <a:solidFill>
                  <a:prstClr val="black">
                    <a:tint val="75000"/>
                  </a:prstClr>
                </a:solidFill>
              </a:rPr>
              <a:pPr/>
              <a:t>5/4/2018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C3BA3CA-A526-B54B-A449-36E1E3E2D9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11631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E1EBF248-54C0-4CB3-83BB-E10B464A6369}" type="slidenum">
              <a:rPr lang="zh-TW" altLang="en-US" smtClean="0"/>
              <a:pPr/>
              <a:t>‹#›</a:t>
            </a:fld>
            <a:endParaRPr lang="zh-TW"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E799EC-C520-8642-B67D-00CB87BFDFBA}" type="datetimeFigureOut">
              <a:rPr lang="en-US" smtClean="0">
                <a:solidFill>
                  <a:prstClr val="black">
                    <a:tint val="75000"/>
                  </a:prstClr>
                </a:solidFill>
              </a:rPr>
              <a:pPr/>
              <a:t>5/4/2018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C3BA3CA-A526-B54B-A449-36E1E3E2D9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2733567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E799EC-C520-8642-B67D-00CB87BFDFBA}" type="datetimeFigureOut">
              <a:rPr lang="en-US" smtClean="0">
                <a:solidFill>
                  <a:prstClr val="black">
                    <a:tint val="75000"/>
                  </a:prstClr>
                </a:solidFill>
              </a:rPr>
              <a:pPr/>
              <a:t>5/4/2018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C3BA3CA-A526-B54B-A449-36E1E3E2D9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9850933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E799EC-C520-8642-B67D-00CB87BFDFBA}" type="datetimeFigureOut">
              <a:rPr lang="en-US" smtClean="0">
                <a:solidFill>
                  <a:prstClr val="black">
                    <a:tint val="75000"/>
                  </a:prstClr>
                </a:solidFill>
              </a:rPr>
              <a:pPr/>
              <a:t>5/4/2018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C3BA3CA-A526-B54B-A449-36E1E3E2D9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2692961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E799EC-C520-8642-B67D-00CB87BFDFBA}" type="datetimeFigureOut">
              <a:rPr lang="en-US" smtClean="0">
                <a:solidFill>
                  <a:prstClr val="black">
                    <a:tint val="75000"/>
                  </a:prstClr>
                </a:solidFill>
              </a:rPr>
              <a:pPr/>
              <a:t>5/4/2018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C3BA3CA-A526-B54B-A449-36E1E3E2D9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5249814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5C6DE678-8478-4644-AC78-0DD11A3D2B95}" type="datetimeFigureOut">
              <a:rPr lang="zh-TW" altLang="en-US" smtClean="0">
                <a:solidFill>
                  <a:prstClr val="black">
                    <a:tint val="75000"/>
                  </a:prstClr>
                </a:solidFill>
              </a:rPr>
              <a:pPr/>
              <a:t>2018/05/04</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132A9BDD-377B-4098-BCBC-7FE081BD129D}"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09927737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5C6DE678-8478-4644-AC78-0DD11A3D2B95}" type="datetimeFigureOut">
              <a:rPr lang="zh-TW" altLang="en-US" smtClean="0">
                <a:solidFill>
                  <a:prstClr val="black">
                    <a:tint val="75000"/>
                  </a:prstClr>
                </a:solidFill>
              </a:rPr>
              <a:pPr/>
              <a:t>2018/05/04</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132A9BDD-377B-4098-BCBC-7FE081BD129D}"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65122103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5C6DE678-8478-4644-AC78-0DD11A3D2B95}" type="datetimeFigureOut">
              <a:rPr lang="zh-TW" altLang="en-US" smtClean="0">
                <a:solidFill>
                  <a:prstClr val="black">
                    <a:tint val="75000"/>
                  </a:prstClr>
                </a:solidFill>
              </a:rPr>
              <a:pPr/>
              <a:t>2018/05/04</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132A9BDD-377B-4098-BCBC-7FE081BD129D}"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28008420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5C6DE678-8478-4644-AC78-0DD11A3D2B95}" type="datetimeFigureOut">
              <a:rPr lang="zh-TW" altLang="en-US" smtClean="0">
                <a:solidFill>
                  <a:prstClr val="black">
                    <a:tint val="75000"/>
                  </a:prstClr>
                </a:solidFill>
              </a:rPr>
              <a:pPr/>
              <a:t>2018/05/04</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132A9BDD-377B-4098-BCBC-7FE081BD129D}"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73164593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5C6DE678-8478-4644-AC78-0DD11A3D2B95}" type="datetimeFigureOut">
              <a:rPr lang="zh-TW" altLang="en-US" smtClean="0">
                <a:solidFill>
                  <a:prstClr val="black">
                    <a:tint val="75000"/>
                  </a:prstClr>
                </a:solidFill>
              </a:rPr>
              <a:pPr/>
              <a:t>2018/05/04</a:t>
            </a:fld>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fld id="{132A9BDD-377B-4098-BCBC-7FE081BD129D}"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57017822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5C6DE678-8478-4644-AC78-0DD11A3D2B95}" type="datetimeFigureOut">
              <a:rPr lang="zh-TW" altLang="en-US" smtClean="0">
                <a:solidFill>
                  <a:prstClr val="black">
                    <a:tint val="75000"/>
                  </a:prstClr>
                </a:solidFill>
              </a:rPr>
              <a:pPr/>
              <a:t>2018/05/04</a:t>
            </a:fld>
            <a:endParaRPr lang="zh-TW" altLang="en-US">
              <a:solidFill>
                <a:prstClr val="black">
                  <a:tint val="75000"/>
                </a:prstClr>
              </a:solidFill>
            </a:endParaRPr>
          </a:p>
        </p:txBody>
      </p:sp>
      <p:sp>
        <p:nvSpPr>
          <p:cNvPr id="4" name="頁尾版面配置區 3"/>
          <p:cNvSpPr>
            <a:spLocks noGrp="1"/>
          </p:cNvSpPr>
          <p:nvPr>
            <p:ph type="ftr" sz="quarter" idx="11"/>
          </p:nvPr>
        </p:nvSpPr>
        <p:spPr/>
        <p:txBody>
          <a:bodyPr/>
          <a:lstStyle/>
          <a:p>
            <a:endParaRPr lang="zh-TW" altLang="en-US">
              <a:solidFill>
                <a:prstClr val="black">
                  <a:tint val="75000"/>
                </a:prstClr>
              </a:solidFill>
            </a:endParaRPr>
          </a:p>
        </p:txBody>
      </p:sp>
      <p:sp>
        <p:nvSpPr>
          <p:cNvPr id="5" name="投影片編號版面配置區 4"/>
          <p:cNvSpPr>
            <a:spLocks noGrp="1"/>
          </p:cNvSpPr>
          <p:nvPr>
            <p:ph type="sldNum" sz="quarter" idx="12"/>
          </p:nvPr>
        </p:nvSpPr>
        <p:spPr/>
        <p:txBody>
          <a:bodyPr/>
          <a:lstStyle/>
          <a:p>
            <a:fld id="{132A9BDD-377B-4098-BCBC-7FE081BD129D}"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815237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E1EBF248-54C0-4CB3-83BB-E10B464A6369}" type="slidenum">
              <a:rPr lang="zh-TW" altLang="en-US" smtClean="0"/>
              <a:pPr/>
              <a:t>‹#›</a:t>
            </a:fld>
            <a:endParaRPr lang="zh-TW"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5C6DE678-8478-4644-AC78-0DD11A3D2B95}" type="datetimeFigureOut">
              <a:rPr lang="zh-TW" altLang="en-US" smtClean="0">
                <a:solidFill>
                  <a:prstClr val="black">
                    <a:tint val="75000"/>
                  </a:prstClr>
                </a:solidFill>
              </a:rPr>
              <a:pPr/>
              <a:t>2018/05/04</a:t>
            </a:fld>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endParaRPr lang="zh-TW" altLang="en-US">
              <a:solidFill>
                <a:prstClr val="black">
                  <a:tint val="75000"/>
                </a:prstClr>
              </a:solidFill>
            </a:endParaRPr>
          </a:p>
        </p:txBody>
      </p:sp>
      <p:sp>
        <p:nvSpPr>
          <p:cNvPr id="4" name="投影片編號版面配置區 3"/>
          <p:cNvSpPr>
            <a:spLocks noGrp="1"/>
          </p:cNvSpPr>
          <p:nvPr>
            <p:ph type="sldNum" sz="quarter" idx="12"/>
          </p:nvPr>
        </p:nvSpPr>
        <p:spPr/>
        <p:txBody>
          <a:bodyPr/>
          <a:lstStyle/>
          <a:p>
            <a:fld id="{132A9BDD-377B-4098-BCBC-7FE081BD129D}"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60537368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5C6DE678-8478-4644-AC78-0DD11A3D2B95}" type="datetimeFigureOut">
              <a:rPr lang="zh-TW" altLang="en-US" smtClean="0">
                <a:solidFill>
                  <a:prstClr val="black">
                    <a:tint val="75000"/>
                  </a:prstClr>
                </a:solidFill>
              </a:rPr>
              <a:pPr/>
              <a:t>2018/05/04</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132A9BDD-377B-4098-BCBC-7FE081BD129D}"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32386848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5C6DE678-8478-4644-AC78-0DD11A3D2B95}" type="datetimeFigureOut">
              <a:rPr lang="zh-TW" altLang="en-US" smtClean="0">
                <a:solidFill>
                  <a:prstClr val="black">
                    <a:tint val="75000"/>
                  </a:prstClr>
                </a:solidFill>
              </a:rPr>
              <a:pPr/>
              <a:t>2018/05/04</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132A9BDD-377B-4098-BCBC-7FE081BD129D}"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92951957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5C6DE678-8478-4644-AC78-0DD11A3D2B95}" type="datetimeFigureOut">
              <a:rPr lang="zh-TW" altLang="en-US" smtClean="0">
                <a:solidFill>
                  <a:prstClr val="black">
                    <a:tint val="75000"/>
                  </a:prstClr>
                </a:solidFill>
              </a:rPr>
              <a:pPr/>
              <a:t>2018/05/04</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132A9BDD-377B-4098-BCBC-7FE081BD129D}"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22263151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5C6DE678-8478-4644-AC78-0DD11A3D2B95}" type="datetimeFigureOut">
              <a:rPr lang="zh-TW" altLang="en-US" smtClean="0">
                <a:solidFill>
                  <a:prstClr val="black">
                    <a:tint val="75000"/>
                  </a:prstClr>
                </a:solidFill>
              </a:rPr>
              <a:pPr/>
              <a:t>2018/05/04</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132A9BDD-377B-4098-BCBC-7FE081BD129D}"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39437884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1F975C26-FE1C-46D5-AFB6-36DC6E766EB1}" type="datetimeFigureOut">
              <a:rPr lang="zh-TW" altLang="en-US" smtClean="0">
                <a:solidFill>
                  <a:prstClr val="black">
                    <a:tint val="75000"/>
                  </a:prstClr>
                </a:solidFill>
              </a:rPr>
              <a:pPr/>
              <a:t>2018/05/04</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20857009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1F975C26-FE1C-46D5-AFB6-36DC6E766EB1}" type="datetimeFigureOut">
              <a:rPr lang="zh-TW" altLang="en-US" smtClean="0">
                <a:solidFill>
                  <a:prstClr val="black">
                    <a:tint val="75000"/>
                  </a:prstClr>
                </a:solidFill>
              </a:rPr>
              <a:pPr/>
              <a:t>2018/05/04</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69622623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1F975C26-FE1C-46D5-AFB6-36DC6E766EB1}" type="datetimeFigureOut">
              <a:rPr lang="zh-TW" altLang="en-US" smtClean="0">
                <a:solidFill>
                  <a:prstClr val="black">
                    <a:tint val="75000"/>
                  </a:prstClr>
                </a:solidFill>
              </a:rPr>
              <a:pPr/>
              <a:t>2018/05/04</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2862847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1F975C26-FE1C-46D5-AFB6-36DC6E766EB1}" type="datetimeFigureOut">
              <a:rPr lang="zh-TW" altLang="en-US" smtClean="0">
                <a:solidFill>
                  <a:prstClr val="black">
                    <a:tint val="75000"/>
                  </a:prstClr>
                </a:solidFill>
              </a:rPr>
              <a:pPr/>
              <a:t>2018/05/04</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93122855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1F975C26-FE1C-46D5-AFB6-36DC6E766EB1}" type="datetimeFigureOut">
              <a:rPr lang="zh-TW" altLang="en-US" smtClean="0">
                <a:solidFill>
                  <a:prstClr val="black">
                    <a:tint val="75000"/>
                  </a:prstClr>
                </a:solidFill>
              </a:rPr>
              <a:pPr/>
              <a:t>2018/05/04</a:t>
            </a:fld>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447462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E1EBF248-54C0-4CB3-83BB-E10B464A6369}" type="slidenum">
              <a:rPr lang="zh-TW" altLang="en-US" smtClean="0"/>
              <a:pPr/>
              <a:t>‹#›</a:t>
            </a:fld>
            <a:endParaRPr lang="zh-TW"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1F975C26-FE1C-46D5-AFB6-36DC6E766EB1}" type="datetimeFigureOut">
              <a:rPr lang="zh-TW" altLang="en-US" smtClean="0">
                <a:solidFill>
                  <a:prstClr val="black">
                    <a:tint val="75000"/>
                  </a:prstClr>
                </a:solidFill>
              </a:rPr>
              <a:pPr/>
              <a:t>2018/05/04</a:t>
            </a:fld>
            <a:endParaRPr lang="zh-TW" altLang="en-US">
              <a:solidFill>
                <a:prstClr val="black">
                  <a:tint val="75000"/>
                </a:prstClr>
              </a:solidFill>
            </a:endParaRPr>
          </a:p>
        </p:txBody>
      </p:sp>
      <p:sp>
        <p:nvSpPr>
          <p:cNvPr id="4" name="頁尾版面配置區 3"/>
          <p:cNvSpPr>
            <a:spLocks noGrp="1"/>
          </p:cNvSpPr>
          <p:nvPr>
            <p:ph type="ftr" sz="quarter" idx="11"/>
          </p:nvPr>
        </p:nvSpPr>
        <p:spPr/>
        <p:txBody>
          <a:bodyPr/>
          <a:lstStyle/>
          <a:p>
            <a:endParaRPr lang="zh-TW" altLang="en-US">
              <a:solidFill>
                <a:prstClr val="black">
                  <a:tint val="75000"/>
                </a:prstClr>
              </a:solidFill>
            </a:endParaRPr>
          </a:p>
        </p:txBody>
      </p:sp>
      <p:sp>
        <p:nvSpPr>
          <p:cNvPr id="5" name="投影片編號版面配置區 4"/>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49151104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1F975C26-FE1C-46D5-AFB6-36DC6E766EB1}" type="datetimeFigureOut">
              <a:rPr lang="zh-TW" altLang="en-US" smtClean="0">
                <a:solidFill>
                  <a:prstClr val="black">
                    <a:tint val="75000"/>
                  </a:prstClr>
                </a:solidFill>
              </a:rPr>
              <a:pPr/>
              <a:t>2018/05/04</a:t>
            </a:fld>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endParaRPr lang="zh-TW" altLang="en-US">
              <a:solidFill>
                <a:prstClr val="black">
                  <a:tint val="75000"/>
                </a:prstClr>
              </a:solidFill>
            </a:endParaRPr>
          </a:p>
        </p:txBody>
      </p:sp>
      <p:sp>
        <p:nvSpPr>
          <p:cNvPr id="4" name="投影片編號版面配置區 3"/>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5943944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1F975C26-FE1C-46D5-AFB6-36DC6E766EB1}" type="datetimeFigureOut">
              <a:rPr lang="zh-TW" altLang="en-US" smtClean="0">
                <a:solidFill>
                  <a:prstClr val="black">
                    <a:tint val="75000"/>
                  </a:prstClr>
                </a:solidFill>
              </a:rPr>
              <a:pPr/>
              <a:t>2018/05/04</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29383591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1F975C26-FE1C-46D5-AFB6-36DC6E766EB1}" type="datetimeFigureOut">
              <a:rPr lang="zh-TW" altLang="en-US" smtClean="0">
                <a:solidFill>
                  <a:prstClr val="black">
                    <a:tint val="75000"/>
                  </a:prstClr>
                </a:solidFill>
              </a:rPr>
              <a:pPr/>
              <a:t>2018/05/04</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09336833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1F975C26-FE1C-46D5-AFB6-36DC6E766EB1}" type="datetimeFigureOut">
              <a:rPr lang="zh-TW" altLang="en-US" smtClean="0">
                <a:solidFill>
                  <a:prstClr val="black">
                    <a:tint val="75000"/>
                  </a:prstClr>
                </a:solidFill>
              </a:rPr>
              <a:pPr/>
              <a:t>2018/05/04</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904498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1F975C26-FE1C-46D5-AFB6-36DC6E766EB1}" type="datetimeFigureOut">
              <a:rPr lang="zh-TW" altLang="en-US" smtClean="0">
                <a:solidFill>
                  <a:prstClr val="black">
                    <a:tint val="75000"/>
                  </a:prstClr>
                </a:solidFill>
              </a:rPr>
              <a:pPr/>
              <a:t>2018/05/04</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01898627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AndTwoObj">
  <p:cSld name="標題，文字及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600200"/>
            <a:ext cx="4038600" cy="4525963"/>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quarter" idx="2"/>
          </p:nvPr>
        </p:nvSpPr>
        <p:spPr>
          <a:xfrm>
            <a:off x="4648200" y="1600200"/>
            <a:ext cx="4038600" cy="218598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內容版面配置區 4"/>
          <p:cNvSpPr>
            <a:spLocks noGrp="1"/>
          </p:cNvSpPr>
          <p:nvPr>
            <p:ph sz="quarter" idx="3"/>
          </p:nvPr>
        </p:nvSpPr>
        <p:spPr>
          <a:xfrm>
            <a:off x="4648200" y="3938588"/>
            <a:ext cx="4038600" cy="2187575"/>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60203623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1F975C26-FE1C-46D5-AFB6-36DC6E766EB1}" type="datetimeFigureOut">
              <a:rPr lang="zh-TW" altLang="en-US" smtClean="0">
                <a:solidFill>
                  <a:prstClr val="black">
                    <a:tint val="75000"/>
                  </a:prstClr>
                </a:solidFill>
              </a:rPr>
              <a:pPr/>
              <a:t>2018/05/04</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70705735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1F975C26-FE1C-46D5-AFB6-36DC6E766EB1}" type="datetimeFigureOut">
              <a:rPr lang="zh-TW" altLang="en-US" smtClean="0">
                <a:solidFill>
                  <a:prstClr val="black">
                    <a:tint val="75000"/>
                  </a:prstClr>
                </a:solidFill>
              </a:rPr>
              <a:pPr/>
              <a:t>2018/05/04</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41413254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1F975C26-FE1C-46D5-AFB6-36DC6E766EB1}" type="datetimeFigureOut">
              <a:rPr lang="zh-TW" altLang="en-US" smtClean="0">
                <a:solidFill>
                  <a:prstClr val="black">
                    <a:tint val="75000"/>
                  </a:prstClr>
                </a:solidFill>
              </a:rPr>
              <a:pPr/>
              <a:t>2018/05/04</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745687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E1EBF248-54C0-4CB3-83BB-E10B464A6369}" type="slidenum">
              <a:rPr lang="zh-TW" altLang="en-US" smtClean="0"/>
              <a:pPr/>
              <a:t>‹#›</a:t>
            </a:fld>
            <a:endParaRPr lang="zh-TW"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1F975C26-FE1C-46D5-AFB6-36DC6E766EB1}" type="datetimeFigureOut">
              <a:rPr lang="zh-TW" altLang="en-US" smtClean="0">
                <a:solidFill>
                  <a:prstClr val="black">
                    <a:tint val="75000"/>
                  </a:prstClr>
                </a:solidFill>
              </a:rPr>
              <a:pPr/>
              <a:t>2018/05/04</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70670450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1F975C26-FE1C-46D5-AFB6-36DC6E766EB1}" type="datetimeFigureOut">
              <a:rPr lang="zh-TW" altLang="en-US" smtClean="0">
                <a:solidFill>
                  <a:prstClr val="black">
                    <a:tint val="75000"/>
                  </a:prstClr>
                </a:solidFill>
              </a:rPr>
              <a:pPr/>
              <a:t>2018/05/04</a:t>
            </a:fld>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00065444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1F975C26-FE1C-46D5-AFB6-36DC6E766EB1}" type="datetimeFigureOut">
              <a:rPr lang="zh-TW" altLang="en-US" smtClean="0">
                <a:solidFill>
                  <a:prstClr val="black">
                    <a:tint val="75000"/>
                  </a:prstClr>
                </a:solidFill>
              </a:rPr>
              <a:pPr/>
              <a:t>2018/05/04</a:t>
            </a:fld>
            <a:endParaRPr lang="zh-TW" altLang="en-US">
              <a:solidFill>
                <a:prstClr val="black">
                  <a:tint val="75000"/>
                </a:prstClr>
              </a:solidFill>
            </a:endParaRPr>
          </a:p>
        </p:txBody>
      </p:sp>
      <p:sp>
        <p:nvSpPr>
          <p:cNvPr id="4" name="頁尾版面配置區 3"/>
          <p:cNvSpPr>
            <a:spLocks noGrp="1"/>
          </p:cNvSpPr>
          <p:nvPr>
            <p:ph type="ftr" sz="quarter" idx="11"/>
          </p:nvPr>
        </p:nvSpPr>
        <p:spPr/>
        <p:txBody>
          <a:bodyPr/>
          <a:lstStyle/>
          <a:p>
            <a:endParaRPr lang="zh-TW" altLang="en-US">
              <a:solidFill>
                <a:prstClr val="black">
                  <a:tint val="75000"/>
                </a:prstClr>
              </a:solidFill>
            </a:endParaRPr>
          </a:p>
        </p:txBody>
      </p:sp>
      <p:sp>
        <p:nvSpPr>
          <p:cNvPr id="5" name="投影片編號版面配置區 4"/>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69676951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1F975C26-FE1C-46D5-AFB6-36DC6E766EB1}" type="datetimeFigureOut">
              <a:rPr lang="zh-TW" altLang="en-US" smtClean="0">
                <a:solidFill>
                  <a:prstClr val="black">
                    <a:tint val="75000"/>
                  </a:prstClr>
                </a:solidFill>
              </a:rPr>
              <a:pPr/>
              <a:t>2018/05/04</a:t>
            </a:fld>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endParaRPr lang="zh-TW" altLang="en-US">
              <a:solidFill>
                <a:prstClr val="black">
                  <a:tint val="75000"/>
                </a:prstClr>
              </a:solidFill>
            </a:endParaRPr>
          </a:p>
        </p:txBody>
      </p:sp>
      <p:sp>
        <p:nvSpPr>
          <p:cNvPr id="4" name="投影片編號版面配置區 3"/>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50112483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1F975C26-FE1C-46D5-AFB6-36DC6E766EB1}" type="datetimeFigureOut">
              <a:rPr lang="zh-TW" altLang="en-US" smtClean="0">
                <a:solidFill>
                  <a:prstClr val="black">
                    <a:tint val="75000"/>
                  </a:prstClr>
                </a:solidFill>
              </a:rPr>
              <a:pPr/>
              <a:t>2018/05/04</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6755458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1F975C26-FE1C-46D5-AFB6-36DC6E766EB1}" type="datetimeFigureOut">
              <a:rPr lang="zh-TW" altLang="en-US" smtClean="0">
                <a:solidFill>
                  <a:prstClr val="black">
                    <a:tint val="75000"/>
                  </a:prstClr>
                </a:solidFill>
              </a:rPr>
              <a:pPr/>
              <a:t>2018/05/04</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15200382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1F975C26-FE1C-46D5-AFB6-36DC6E766EB1}" type="datetimeFigureOut">
              <a:rPr lang="zh-TW" altLang="en-US" smtClean="0">
                <a:solidFill>
                  <a:prstClr val="black">
                    <a:tint val="75000"/>
                  </a:prstClr>
                </a:solidFill>
              </a:rPr>
              <a:pPr/>
              <a:t>2018/05/04</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42391135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1F975C26-FE1C-46D5-AFB6-36DC6E766EB1}" type="datetimeFigureOut">
              <a:rPr lang="zh-TW" altLang="en-US" smtClean="0">
                <a:solidFill>
                  <a:prstClr val="black">
                    <a:tint val="75000"/>
                  </a:prstClr>
                </a:solidFill>
              </a:rPr>
              <a:pPr/>
              <a:t>2018/05/04</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69138829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AndTwoObj">
  <p:cSld name="標題，文字及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600200"/>
            <a:ext cx="4038600" cy="4525963"/>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quarter" idx="2"/>
          </p:nvPr>
        </p:nvSpPr>
        <p:spPr>
          <a:xfrm>
            <a:off x="4648200" y="1600200"/>
            <a:ext cx="4038600" cy="218598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內容版面配置區 4"/>
          <p:cNvSpPr>
            <a:spLocks noGrp="1"/>
          </p:cNvSpPr>
          <p:nvPr>
            <p:ph sz="quarter" idx="3"/>
          </p:nvPr>
        </p:nvSpPr>
        <p:spPr>
          <a:xfrm>
            <a:off x="4648200" y="3938588"/>
            <a:ext cx="4038600" cy="2187575"/>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40802751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1F975C26-FE1C-46D5-AFB6-36DC6E766EB1}" type="datetimeFigureOut">
              <a:rPr lang="zh-TW" altLang="en-US" smtClean="0">
                <a:solidFill>
                  <a:prstClr val="black">
                    <a:tint val="75000"/>
                  </a:prstClr>
                </a:solidFill>
              </a:rPr>
              <a:pPr/>
              <a:t>2018/05/04</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345503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theme" Target="../theme/theme10.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theme" Target="../theme/theme5.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theme" Target="../theme/theme6.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theme" Target="../theme/theme7.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theme" Target="../theme/theme8.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theme" Target="../theme/theme9.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0" Type="http://schemas.openxmlformats.org/officeDocument/2006/relationships/slideLayout" Target="../slideLayouts/slideLayout108.xml"/><Relationship Id="rId4" Type="http://schemas.openxmlformats.org/officeDocument/2006/relationships/slideLayout" Target="../slideLayouts/slideLayout102.xml"/><Relationship Id="rId9" Type="http://schemas.openxmlformats.org/officeDocument/2006/relationships/slideLayout" Target="../slideLayouts/slideLayout10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EBF248-54C0-4CB3-83BB-E10B464A6369}" type="slidenum">
              <a:rPr lang="zh-TW" altLang="en-US" smtClean="0"/>
              <a:pPr/>
              <a:t>‹#›</a:t>
            </a:fld>
            <a:endParaRPr lang="zh-TW" altLang="en-US"/>
          </a:p>
        </p:txBody>
      </p:sp>
      <p:sp>
        <p:nvSpPr>
          <p:cNvPr id="7" name="Rectangle 2"/>
          <p:cNvSpPr txBox="1">
            <a:spLocks noChangeArrowheads="1"/>
          </p:cNvSpPr>
          <p:nvPr userDrawn="1"/>
        </p:nvSpPr>
        <p:spPr bwMode="auto">
          <a:xfrm>
            <a:off x="36000" y="115200"/>
            <a:ext cx="8229600" cy="6336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90000"/>
              </a:lnSpc>
            </a:pPr>
            <a:endParaRPr lang="en-US" altLang="zh-TW" sz="3300" b="1" dirty="0" smtClean="0">
              <a:latin typeface="Times New Roman" pitchFamily="18" charset="0"/>
            </a:endParaRPr>
          </a:p>
        </p:txBody>
      </p:sp>
      <p:sp>
        <p:nvSpPr>
          <p:cNvPr id="8" name="Line 7"/>
          <p:cNvSpPr>
            <a:spLocks noChangeShapeType="1"/>
          </p:cNvSpPr>
          <p:nvPr userDrawn="1"/>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776"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975C26-FE1C-46D5-AFB6-36DC6E766EB1}" type="datetimeFigureOut">
              <a:rPr lang="zh-TW" altLang="en-US" smtClean="0">
                <a:solidFill>
                  <a:prstClr val="black">
                    <a:tint val="75000"/>
                  </a:prstClr>
                </a:solidFill>
              </a:rPr>
              <a:pPr/>
              <a:t>2018/05/04</a:t>
            </a:fld>
            <a:endParaRPr lang="zh-TW" altLang="en-US">
              <a:solidFill>
                <a:prstClr val="black">
                  <a:tint val="75000"/>
                </a:prstClr>
              </a:solidFill>
            </a:endParaRPr>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solidFill>
                <a:prstClr val="black">
                  <a:tint val="75000"/>
                </a:prstClr>
              </a:solidFill>
            </a:endParaRPr>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248771229"/>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標題版面配置區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1027" name="文字版面配置區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kumimoji="0" sz="1200" smtClean="0">
                <a:solidFill>
                  <a:schemeClr val="tx1">
                    <a:tint val="75000"/>
                  </a:schemeClr>
                </a:solidFill>
                <a:latin typeface="+mn-lt"/>
                <a:ea typeface="+mn-ea"/>
              </a:defRPr>
            </a:lvl1pPr>
          </a:lstStyle>
          <a:p>
            <a:pPr>
              <a:defRPr/>
            </a:pPr>
            <a:fld id="{FC1173C5-26AD-4890-A9DA-4937097CE635}" type="datetime1">
              <a:rPr lang="zh-TW" altLang="en-US">
                <a:solidFill>
                  <a:prstClr val="black">
                    <a:tint val="75000"/>
                  </a:prstClr>
                </a:solidFill>
              </a:rPr>
              <a:pPr>
                <a:defRPr/>
              </a:pPr>
              <a:t>2018/05/04</a:t>
            </a:fld>
            <a:endParaRPr lang="zh-TW" altLang="en-US">
              <a:solidFill>
                <a:prstClr val="black">
                  <a:tint val="75000"/>
                </a:prstClr>
              </a:solidFill>
            </a:endParaRPr>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kumimoji="0" sz="1200">
                <a:solidFill>
                  <a:schemeClr val="tx1">
                    <a:tint val="75000"/>
                  </a:schemeClr>
                </a:solidFill>
                <a:latin typeface="+mn-lt"/>
                <a:ea typeface="+mn-ea"/>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kumimoji="0" sz="1200" smtClean="0">
                <a:solidFill>
                  <a:schemeClr val="tx1">
                    <a:tint val="75000"/>
                  </a:schemeClr>
                </a:solidFill>
                <a:latin typeface="+mn-lt"/>
                <a:ea typeface="+mn-ea"/>
              </a:defRPr>
            </a:lvl1pPr>
          </a:lstStyle>
          <a:p>
            <a:pPr>
              <a:defRPr/>
            </a:pPr>
            <a:fld id="{AC564347-7959-40C9-A3BC-E4990C1C2EFA}"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540139763"/>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775" r:id="rId12"/>
    <p:sldLayoutId id="2147483779" r:id="rId13"/>
  </p:sldLayoutIdLst>
  <p:hf sldNum="0"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新細明體" pitchFamily="18" charset="-120"/>
        </a:defRPr>
      </a:lvl2pPr>
      <a:lvl3pPr algn="ctr" rtl="0" fontAlgn="base">
        <a:spcBef>
          <a:spcPct val="0"/>
        </a:spcBef>
        <a:spcAft>
          <a:spcPct val="0"/>
        </a:spcAft>
        <a:defRPr sz="4400">
          <a:solidFill>
            <a:schemeClr val="tx1"/>
          </a:solidFill>
          <a:latin typeface="Calibri" pitchFamily="34" charset="0"/>
          <a:ea typeface="新細明體" pitchFamily="18" charset="-120"/>
        </a:defRPr>
      </a:lvl3pPr>
      <a:lvl4pPr algn="ctr" rtl="0" fontAlgn="base">
        <a:spcBef>
          <a:spcPct val="0"/>
        </a:spcBef>
        <a:spcAft>
          <a:spcPct val="0"/>
        </a:spcAft>
        <a:defRPr sz="4400">
          <a:solidFill>
            <a:schemeClr val="tx1"/>
          </a:solidFill>
          <a:latin typeface="Calibri" pitchFamily="34" charset="0"/>
          <a:ea typeface="新細明體" pitchFamily="18" charset="-120"/>
        </a:defRPr>
      </a:lvl4pPr>
      <a:lvl5pPr algn="ctr" rtl="0" fontAlgn="base">
        <a:spcBef>
          <a:spcPct val="0"/>
        </a:spcBef>
        <a:spcAft>
          <a:spcPct val="0"/>
        </a:spcAft>
        <a:defRPr sz="4400">
          <a:solidFill>
            <a:schemeClr val="tx1"/>
          </a:solidFill>
          <a:latin typeface="Calibri" pitchFamily="34" charset="0"/>
          <a:ea typeface="新細明體" pitchFamily="18" charset="-120"/>
        </a:defRPr>
      </a:lvl5pPr>
      <a:lvl6pPr marL="457200" algn="ctr" rtl="0" fontAlgn="base">
        <a:spcBef>
          <a:spcPct val="0"/>
        </a:spcBef>
        <a:spcAft>
          <a:spcPct val="0"/>
        </a:spcAft>
        <a:defRPr sz="4400">
          <a:solidFill>
            <a:schemeClr val="tx1"/>
          </a:solidFill>
          <a:latin typeface="Calibri" pitchFamily="34" charset="0"/>
          <a:ea typeface="新細明體" pitchFamily="18" charset="-120"/>
        </a:defRPr>
      </a:lvl6pPr>
      <a:lvl7pPr marL="914400" algn="ctr" rtl="0" fontAlgn="base">
        <a:spcBef>
          <a:spcPct val="0"/>
        </a:spcBef>
        <a:spcAft>
          <a:spcPct val="0"/>
        </a:spcAft>
        <a:defRPr sz="4400">
          <a:solidFill>
            <a:schemeClr val="tx1"/>
          </a:solidFill>
          <a:latin typeface="Calibri" pitchFamily="34" charset="0"/>
          <a:ea typeface="新細明體" pitchFamily="18" charset="-120"/>
        </a:defRPr>
      </a:lvl7pPr>
      <a:lvl8pPr marL="1371600" algn="ctr" rtl="0" fontAlgn="base">
        <a:spcBef>
          <a:spcPct val="0"/>
        </a:spcBef>
        <a:spcAft>
          <a:spcPct val="0"/>
        </a:spcAft>
        <a:defRPr sz="4400">
          <a:solidFill>
            <a:schemeClr val="tx1"/>
          </a:solidFill>
          <a:latin typeface="Calibri" pitchFamily="34" charset="0"/>
          <a:ea typeface="新細明體" pitchFamily="18" charset="-120"/>
        </a:defRPr>
      </a:lvl8pPr>
      <a:lvl9pPr marL="1828800" algn="ctr" rtl="0" fontAlgn="base">
        <a:spcBef>
          <a:spcPct val="0"/>
        </a:spcBef>
        <a:spcAft>
          <a:spcPct val="0"/>
        </a:spcAft>
        <a:defRPr sz="4400">
          <a:solidFill>
            <a:schemeClr val="tx1"/>
          </a:solidFill>
          <a:latin typeface="Calibri" pitchFamily="34" charset="0"/>
          <a:ea typeface="新細明體" pitchFamily="18" charset="-120"/>
        </a:defRPr>
      </a:lvl9pPr>
    </p:titleStyle>
    <p:body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標題版面配置區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1027" name="文字版面配置區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kumimoji="0" sz="1200" smtClean="0">
                <a:solidFill>
                  <a:schemeClr val="tx1">
                    <a:tint val="75000"/>
                  </a:schemeClr>
                </a:solidFill>
                <a:latin typeface="+mn-lt"/>
                <a:ea typeface="+mn-ea"/>
              </a:defRPr>
            </a:lvl1pPr>
          </a:lstStyle>
          <a:p>
            <a:pPr>
              <a:defRPr/>
            </a:pPr>
            <a:fld id="{FC1173C5-26AD-4890-A9DA-4937097CE635}" type="datetime1">
              <a:rPr lang="zh-TW" altLang="en-US">
                <a:solidFill>
                  <a:prstClr val="black">
                    <a:tint val="75000"/>
                  </a:prstClr>
                </a:solidFill>
              </a:rPr>
              <a:pPr>
                <a:defRPr/>
              </a:pPr>
              <a:t>2018/05/04</a:t>
            </a:fld>
            <a:endParaRPr lang="zh-TW" altLang="en-US">
              <a:solidFill>
                <a:prstClr val="black">
                  <a:tint val="75000"/>
                </a:prstClr>
              </a:solidFill>
            </a:endParaRPr>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kumimoji="0" sz="1200">
                <a:solidFill>
                  <a:schemeClr val="tx1">
                    <a:tint val="75000"/>
                  </a:schemeClr>
                </a:solidFill>
                <a:latin typeface="+mn-lt"/>
                <a:ea typeface="+mn-ea"/>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kumimoji="0" sz="1200" smtClean="0">
                <a:solidFill>
                  <a:schemeClr val="tx1">
                    <a:tint val="75000"/>
                  </a:schemeClr>
                </a:solidFill>
                <a:latin typeface="+mn-lt"/>
                <a:ea typeface="+mn-ea"/>
              </a:defRPr>
            </a:lvl1pPr>
          </a:lstStyle>
          <a:p>
            <a:pPr>
              <a:defRPr/>
            </a:pPr>
            <a:fld id="{AC564347-7959-40C9-A3BC-E4990C1C2EFA}"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2677669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sldNum="0"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新細明體" pitchFamily="18" charset="-120"/>
        </a:defRPr>
      </a:lvl2pPr>
      <a:lvl3pPr algn="ctr" rtl="0" fontAlgn="base">
        <a:spcBef>
          <a:spcPct val="0"/>
        </a:spcBef>
        <a:spcAft>
          <a:spcPct val="0"/>
        </a:spcAft>
        <a:defRPr sz="4400">
          <a:solidFill>
            <a:schemeClr val="tx1"/>
          </a:solidFill>
          <a:latin typeface="Calibri" pitchFamily="34" charset="0"/>
          <a:ea typeface="新細明體" pitchFamily="18" charset="-120"/>
        </a:defRPr>
      </a:lvl3pPr>
      <a:lvl4pPr algn="ctr" rtl="0" fontAlgn="base">
        <a:spcBef>
          <a:spcPct val="0"/>
        </a:spcBef>
        <a:spcAft>
          <a:spcPct val="0"/>
        </a:spcAft>
        <a:defRPr sz="4400">
          <a:solidFill>
            <a:schemeClr val="tx1"/>
          </a:solidFill>
          <a:latin typeface="Calibri" pitchFamily="34" charset="0"/>
          <a:ea typeface="新細明體" pitchFamily="18" charset="-120"/>
        </a:defRPr>
      </a:lvl4pPr>
      <a:lvl5pPr algn="ctr" rtl="0" fontAlgn="base">
        <a:spcBef>
          <a:spcPct val="0"/>
        </a:spcBef>
        <a:spcAft>
          <a:spcPct val="0"/>
        </a:spcAft>
        <a:defRPr sz="4400">
          <a:solidFill>
            <a:schemeClr val="tx1"/>
          </a:solidFill>
          <a:latin typeface="Calibri" pitchFamily="34" charset="0"/>
          <a:ea typeface="新細明體" pitchFamily="18" charset="-120"/>
        </a:defRPr>
      </a:lvl5pPr>
      <a:lvl6pPr marL="457200" algn="ctr" rtl="0" fontAlgn="base">
        <a:spcBef>
          <a:spcPct val="0"/>
        </a:spcBef>
        <a:spcAft>
          <a:spcPct val="0"/>
        </a:spcAft>
        <a:defRPr sz="4400">
          <a:solidFill>
            <a:schemeClr val="tx1"/>
          </a:solidFill>
          <a:latin typeface="Calibri" pitchFamily="34" charset="0"/>
          <a:ea typeface="新細明體" pitchFamily="18" charset="-120"/>
        </a:defRPr>
      </a:lvl6pPr>
      <a:lvl7pPr marL="914400" algn="ctr" rtl="0" fontAlgn="base">
        <a:spcBef>
          <a:spcPct val="0"/>
        </a:spcBef>
        <a:spcAft>
          <a:spcPct val="0"/>
        </a:spcAft>
        <a:defRPr sz="4400">
          <a:solidFill>
            <a:schemeClr val="tx1"/>
          </a:solidFill>
          <a:latin typeface="Calibri" pitchFamily="34" charset="0"/>
          <a:ea typeface="新細明體" pitchFamily="18" charset="-120"/>
        </a:defRPr>
      </a:lvl7pPr>
      <a:lvl8pPr marL="1371600" algn="ctr" rtl="0" fontAlgn="base">
        <a:spcBef>
          <a:spcPct val="0"/>
        </a:spcBef>
        <a:spcAft>
          <a:spcPct val="0"/>
        </a:spcAft>
        <a:defRPr sz="4400">
          <a:solidFill>
            <a:schemeClr val="tx1"/>
          </a:solidFill>
          <a:latin typeface="Calibri" pitchFamily="34" charset="0"/>
          <a:ea typeface="新細明體" pitchFamily="18" charset="-120"/>
        </a:defRPr>
      </a:lvl8pPr>
      <a:lvl9pPr marL="1828800" algn="ctr" rtl="0" fontAlgn="base">
        <a:spcBef>
          <a:spcPct val="0"/>
        </a:spcBef>
        <a:spcAft>
          <a:spcPct val="0"/>
        </a:spcAft>
        <a:defRPr sz="4400">
          <a:solidFill>
            <a:schemeClr val="tx1"/>
          </a:solidFill>
          <a:latin typeface="Calibri" pitchFamily="34" charset="0"/>
          <a:ea typeface="新細明體" pitchFamily="18" charset="-120"/>
        </a:defRPr>
      </a:lvl9pPr>
    </p:titleStyle>
    <p:body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標題版面配置區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1027" name="文字版面配置區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kumimoji="0" sz="1200" smtClean="0">
                <a:solidFill>
                  <a:schemeClr val="tx1">
                    <a:tint val="75000"/>
                  </a:schemeClr>
                </a:solidFill>
                <a:latin typeface="+mn-lt"/>
                <a:ea typeface="+mn-ea"/>
              </a:defRPr>
            </a:lvl1pPr>
          </a:lstStyle>
          <a:p>
            <a:pPr>
              <a:defRPr/>
            </a:pPr>
            <a:fld id="{FC1173C5-26AD-4890-A9DA-4937097CE635}" type="datetime1">
              <a:rPr lang="zh-TW" altLang="en-US">
                <a:solidFill>
                  <a:prstClr val="black">
                    <a:tint val="75000"/>
                  </a:prstClr>
                </a:solidFill>
              </a:rPr>
              <a:pPr>
                <a:defRPr/>
              </a:pPr>
              <a:t>2018/05/04</a:t>
            </a:fld>
            <a:endParaRPr lang="zh-TW" altLang="en-US">
              <a:solidFill>
                <a:prstClr val="black">
                  <a:tint val="75000"/>
                </a:prstClr>
              </a:solidFill>
            </a:endParaRPr>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kumimoji="0" sz="1200">
                <a:solidFill>
                  <a:schemeClr val="tx1">
                    <a:tint val="75000"/>
                  </a:schemeClr>
                </a:solidFill>
                <a:latin typeface="+mn-lt"/>
                <a:ea typeface="+mn-ea"/>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kumimoji="0" sz="1200" smtClean="0">
                <a:solidFill>
                  <a:schemeClr val="tx1">
                    <a:tint val="75000"/>
                  </a:schemeClr>
                </a:solidFill>
                <a:latin typeface="+mn-lt"/>
                <a:ea typeface="+mn-ea"/>
              </a:defRPr>
            </a:lvl1pPr>
          </a:lstStyle>
          <a:p>
            <a:pPr>
              <a:defRPr/>
            </a:pPr>
            <a:fld id="{AC564347-7959-40C9-A3BC-E4990C1C2EFA}"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98333753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777" r:id="rId12"/>
    <p:sldLayoutId id="2147483778" r:id="rId13"/>
  </p:sldLayoutIdLst>
  <p:hf sldNum="0"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新細明體" pitchFamily="18" charset="-120"/>
        </a:defRPr>
      </a:lvl2pPr>
      <a:lvl3pPr algn="ctr" rtl="0" fontAlgn="base">
        <a:spcBef>
          <a:spcPct val="0"/>
        </a:spcBef>
        <a:spcAft>
          <a:spcPct val="0"/>
        </a:spcAft>
        <a:defRPr sz="4400">
          <a:solidFill>
            <a:schemeClr val="tx1"/>
          </a:solidFill>
          <a:latin typeface="Calibri" pitchFamily="34" charset="0"/>
          <a:ea typeface="新細明體" pitchFamily="18" charset="-120"/>
        </a:defRPr>
      </a:lvl3pPr>
      <a:lvl4pPr algn="ctr" rtl="0" fontAlgn="base">
        <a:spcBef>
          <a:spcPct val="0"/>
        </a:spcBef>
        <a:spcAft>
          <a:spcPct val="0"/>
        </a:spcAft>
        <a:defRPr sz="4400">
          <a:solidFill>
            <a:schemeClr val="tx1"/>
          </a:solidFill>
          <a:latin typeface="Calibri" pitchFamily="34" charset="0"/>
          <a:ea typeface="新細明體" pitchFamily="18" charset="-120"/>
        </a:defRPr>
      </a:lvl4pPr>
      <a:lvl5pPr algn="ctr" rtl="0" fontAlgn="base">
        <a:spcBef>
          <a:spcPct val="0"/>
        </a:spcBef>
        <a:spcAft>
          <a:spcPct val="0"/>
        </a:spcAft>
        <a:defRPr sz="4400">
          <a:solidFill>
            <a:schemeClr val="tx1"/>
          </a:solidFill>
          <a:latin typeface="Calibri" pitchFamily="34" charset="0"/>
          <a:ea typeface="新細明體" pitchFamily="18" charset="-120"/>
        </a:defRPr>
      </a:lvl5pPr>
      <a:lvl6pPr marL="457200" algn="ctr" rtl="0" fontAlgn="base">
        <a:spcBef>
          <a:spcPct val="0"/>
        </a:spcBef>
        <a:spcAft>
          <a:spcPct val="0"/>
        </a:spcAft>
        <a:defRPr sz="4400">
          <a:solidFill>
            <a:schemeClr val="tx1"/>
          </a:solidFill>
          <a:latin typeface="Calibri" pitchFamily="34" charset="0"/>
          <a:ea typeface="新細明體" pitchFamily="18" charset="-120"/>
        </a:defRPr>
      </a:lvl6pPr>
      <a:lvl7pPr marL="914400" algn="ctr" rtl="0" fontAlgn="base">
        <a:spcBef>
          <a:spcPct val="0"/>
        </a:spcBef>
        <a:spcAft>
          <a:spcPct val="0"/>
        </a:spcAft>
        <a:defRPr sz="4400">
          <a:solidFill>
            <a:schemeClr val="tx1"/>
          </a:solidFill>
          <a:latin typeface="Calibri" pitchFamily="34" charset="0"/>
          <a:ea typeface="新細明體" pitchFamily="18" charset="-120"/>
        </a:defRPr>
      </a:lvl7pPr>
      <a:lvl8pPr marL="1371600" algn="ctr" rtl="0" fontAlgn="base">
        <a:spcBef>
          <a:spcPct val="0"/>
        </a:spcBef>
        <a:spcAft>
          <a:spcPct val="0"/>
        </a:spcAft>
        <a:defRPr sz="4400">
          <a:solidFill>
            <a:schemeClr val="tx1"/>
          </a:solidFill>
          <a:latin typeface="Calibri" pitchFamily="34" charset="0"/>
          <a:ea typeface="新細明體" pitchFamily="18" charset="-120"/>
        </a:defRPr>
      </a:lvl8pPr>
      <a:lvl9pPr marL="1828800" algn="ctr" rtl="0" fontAlgn="base">
        <a:spcBef>
          <a:spcPct val="0"/>
        </a:spcBef>
        <a:spcAft>
          <a:spcPct val="0"/>
        </a:spcAft>
        <a:defRPr sz="4400">
          <a:solidFill>
            <a:schemeClr val="tx1"/>
          </a:solidFill>
          <a:latin typeface="Calibri" pitchFamily="34" charset="0"/>
          <a:ea typeface="新細明體" pitchFamily="18" charset="-120"/>
        </a:defRPr>
      </a:lvl9pPr>
    </p:titleStyle>
    <p:body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9BE799EC-C520-8642-B67D-00CB87BFDFBA}" type="datetimeFigureOut">
              <a:rPr lang="en-US" smtClean="0">
                <a:solidFill>
                  <a:prstClr val="black">
                    <a:tint val="75000"/>
                  </a:prstClr>
                </a:solidFill>
              </a:rPr>
              <a:pPr defTabSz="457200"/>
              <a:t>5/4/2018</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8C3BA3CA-A526-B54B-A449-36E1E3E2D940}" type="slidenum">
              <a:rPr lang="en-US" smtClean="0">
                <a:solidFill>
                  <a:prstClr val="black">
                    <a:tint val="75000"/>
                  </a:prstClr>
                </a:solidFill>
              </a:rPr>
              <a:pPr defTabSz="457200"/>
              <a:t>‹#›</a:t>
            </a:fld>
            <a:endParaRPr lang="en-US">
              <a:solidFill>
                <a:prstClr val="black">
                  <a:tint val="75000"/>
                </a:prstClr>
              </a:solidFill>
            </a:endParaRPr>
          </a:p>
        </p:txBody>
      </p:sp>
    </p:spTree>
    <p:extLst>
      <p:ext uri="{BB962C8B-B14F-4D97-AF65-F5344CB8AC3E}">
        <p14:creationId xmlns:p14="http://schemas.microsoft.com/office/powerpoint/2010/main" val="417924237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iming>
    <p:tnLst>
      <p:par>
        <p:cT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6DE678-8478-4644-AC78-0DD11A3D2B95}" type="datetimeFigureOut">
              <a:rPr lang="zh-TW" altLang="en-US" smtClean="0">
                <a:solidFill>
                  <a:prstClr val="black">
                    <a:tint val="75000"/>
                  </a:prstClr>
                </a:solidFill>
              </a:rPr>
              <a:pPr/>
              <a:t>2018/05/04</a:t>
            </a:fld>
            <a:endParaRPr lang="zh-TW" altLang="en-US">
              <a:solidFill>
                <a:prstClr val="black">
                  <a:tint val="75000"/>
                </a:prstClr>
              </a:solidFill>
            </a:endParaRPr>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solidFill>
                <a:prstClr val="black">
                  <a:tint val="75000"/>
                </a:prstClr>
              </a:solidFill>
            </a:endParaRPr>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2A9BDD-377B-4098-BCBC-7FE081BD129D}"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700045968"/>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975C26-FE1C-46D5-AFB6-36DC6E766EB1}" type="datetimeFigureOut">
              <a:rPr lang="zh-TW" altLang="en-US" smtClean="0">
                <a:solidFill>
                  <a:prstClr val="black">
                    <a:tint val="75000"/>
                  </a:prstClr>
                </a:solidFill>
              </a:rPr>
              <a:pPr/>
              <a:t>2018/05/04</a:t>
            </a:fld>
            <a:endParaRPr lang="zh-TW" altLang="en-US">
              <a:solidFill>
                <a:prstClr val="black">
                  <a:tint val="75000"/>
                </a:prstClr>
              </a:solidFill>
            </a:endParaRPr>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solidFill>
                <a:prstClr val="black">
                  <a:tint val="75000"/>
                </a:prstClr>
              </a:solidFill>
            </a:endParaRPr>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568996279"/>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975C26-FE1C-46D5-AFB6-36DC6E766EB1}" type="datetimeFigureOut">
              <a:rPr lang="zh-TW" altLang="en-US" smtClean="0">
                <a:solidFill>
                  <a:prstClr val="black">
                    <a:tint val="75000"/>
                  </a:prstClr>
                </a:solidFill>
              </a:rPr>
              <a:pPr/>
              <a:t>2018/05/04</a:t>
            </a:fld>
            <a:endParaRPr lang="zh-TW" altLang="en-US">
              <a:solidFill>
                <a:prstClr val="black">
                  <a:tint val="75000"/>
                </a:prstClr>
              </a:solidFill>
            </a:endParaRPr>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solidFill>
                <a:prstClr val="black">
                  <a:tint val="75000"/>
                </a:prstClr>
              </a:solidFill>
            </a:endParaRPr>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752939901"/>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975C26-FE1C-46D5-AFB6-36DC6E766EB1}" type="datetimeFigureOut">
              <a:rPr lang="zh-TW" altLang="en-US" smtClean="0">
                <a:solidFill>
                  <a:prstClr val="black">
                    <a:tint val="75000"/>
                  </a:prstClr>
                </a:solidFill>
              </a:rPr>
              <a:pPr/>
              <a:t>2018/05/04</a:t>
            </a:fld>
            <a:endParaRPr lang="zh-TW" altLang="en-US">
              <a:solidFill>
                <a:prstClr val="black">
                  <a:tint val="75000"/>
                </a:prstClr>
              </a:solidFill>
            </a:endParaRPr>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solidFill>
                <a:prstClr val="black">
                  <a:tint val="75000"/>
                </a:prstClr>
              </a:solidFill>
            </a:endParaRPr>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EBF248-54C0-4CB3-83BB-E10B464A6369}"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891689918"/>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1.png"/><Relationship Id="rId1" Type="http://schemas.openxmlformats.org/officeDocument/2006/relationships/slideLayout" Target="../slideLayouts/slideLayout17.xml"/><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9.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2.png"/><Relationship Id="rId15" Type="http://schemas.openxmlformats.org/officeDocument/2006/relationships/image" Target="../media/image200.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1.png"/><Relationship Id="rId14"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70.png"/><Relationship Id="rId18" Type="http://schemas.openxmlformats.org/officeDocument/2006/relationships/image" Target="../media/image22.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8.png"/><Relationship Id="rId17" Type="http://schemas.openxmlformats.org/officeDocument/2006/relationships/image" Target="../media/image21.png"/><Relationship Id="rId2" Type="http://schemas.openxmlformats.org/officeDocument/2006/relationships/notesSlide" Target="../notesSlides/notesSlide3.xml"/><Relationship Id="rId16" Type="http://schemas.openxmlformats.org/officeDocument/2006/relationships/image" Target="../media/image201.png"/><Relationship Id="rId1" Type="http://schemas.openxmlformats.org/officeDocument/2006/relationships/slideLayout" Target="../slideLayouts/slideLayout17.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2.png"/><Relationship Id="rId15" Type="http://schemas.openxmlformats.org/officeDocument/2006/relationships/image" Target="../media/image190.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1.png"/><Relationship Id="rId14" Type="http://schemas.openxmlformats.org/officeDocument/2006/relationships/image" Target="../media/image182.png"/></Relationships>
</file>

<file path=ppt/slides/_rels/slide1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2.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27.xml"/><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17.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slideLayout" Target="../slideLayouts/slideLayout17.xml"/><Relationship Id="rId1" Type="http://schemas.openxmlformats.org/officeDocument/2006/relationships/vmlDrawing" Target="../drawings/vmlDrawing4.vml"/><Relationship Id="rId6" Type="http://schemas.openxmlformats.org/officeDocument/2006/relationships/image" Target="../media/image31.wmf"/><Relationship Id="rId5" Type="http://schemas.openxmlformats.org/officeDocument/2006/relationships/oleObject" Target="../embeddings/oleObject13.bin"/><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17.xml"/><Relationship Id="rId1" Type="http://schemas.openxmlformats.org/officeDocument/2006/relationships/vmlDrawing" Target="../drawings/vmlDrawing5.vml"/><Relationship Id="rId5" Type="http://schemas.openxmlformats.org/officeDocument/2006/relationships/image" Target="../media/image35.wmf"/><Relationship Id="rId4" Type="http://schemas.openxmlformats.org/officeDocument/2006/relationships/oleObject" Target="../embeddings/oleObject14.bin"/></Relationships>
</file>

<file path=ppt/slides/_rels/slide2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36.png"/><Relationship Id="rId1" Type="http://schemas.openxmlformats.org/officeDocument/2006/relationships/slideLayout" Target="../slideLayouts/slideLayout22.xml"/><Relationship Id="rId5" Type="http://schemas.openxmlformats.org/officeDocument/2006/relationships/image" Target="../media/image181.png"/><Relationship Id="rId4" Type="http://schemas.openxmlformats.org/officeDocument/2006/relationships/image" Target="../media/image17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32.png"/><Relationship Id="rId2" Type="http://schemas.openxmlformats.org/officeDocument/2006/relationships/slideLayout" Target="../slideLayouts/slideLayout17.xml"/><Relationship Id="rId1" Type="http://schemas.openxmlformats.org/officeDocument/2006/relationships/vmlDrawing" Target="../drawings/vmlDrawing6.vml"/><Relationship Id="rId6" Type="http://schemas.openxmlformats.org/officeDocument/2006/relationships/image" Target="../media/image37.wmf"/><Relationship Id="rId5" Type="http://schemas.openxmlformats.org/officeDocument/2006/relationships/oleObject" Target="../embeddings/oleObject15.bin"/><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9.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80.png"/><Relationship Id="rId5" Type="http://schemas.openxmlformats.org/officeDocument/2006/relationships/image" Target="../media/image300.png"/><Relationship Id="rId10" Type="http://schemas.openxmlformats.org/officeDocument/2006/relationships/image" Target="../media/image43.png"/><Relationship Id="rId4" Type="http://schemas.openxmlformats.org/officeDocument/2006/relationships/image" Target="../media/image2.png"/><Relationship Id="rId9" Type="http://schemas.openxmlformats.org/officeDocument/2006/relationships/image" Target="../media/image4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461.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8.jp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48.png"/><Relationship Id="rId5" Type="http://schemas.openxmlformats.org/officeDocument/2006/relationships/image" Target="../media/image42.png"/><Relationship Id="rId4" Type="http://schemas.openxmlformats.org/officeDocument/2006/relationships/image" Target="../media/image470.png"/><Relationship Id="rId9" Type="http://schemas.openxmlformats.org/officeDocument/2006/relationships/image" Target="../media/image4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280.png"/><Relationship Id="rId7"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70.png"/><Relationship Id="rId11" Type="http://schemas.openxmlformats.org/officeDocument/2006/relationships/image" Target="../media/image120.png"/><Relationship Id="rId5" Type="http://schemas.openxmlformats.org/officeDocument/2006/relationships/image" Target="../media/image60.png"/><Relationship Id="rId10" Type="http://schemas.openxmlformats.org/officeDocument/2006/relationships/image" Target="../media/image110.png"/><Relationship Id="rId4" Type="http://schemas.openxmlformats.org/officeDocument/2006/relationships/image" Target="../media/image51.png"/><Relationship Id="rId9" Type="http://schemas.openxmlformats.org/officeDocument/2006/relationships/image" Target="../media/image10.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59.png"/><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6.wmf"/><Relationship Id="rId2" Type="http://schemas.openxmlformats.org/officeDocument/2006/relationships/slideLayout" Target="../slideLayouts/slideLayout17.xml"/><Relationship Id="rId1" Type="http://schemas.openxmlformats.org/officeDocument/2006/relationships/vmlDrawing" Target="../drawings/vmlDrawing1.vml"/><Relationship Id="rId6" Type="http://schemas.openxmlformats.org/officeDocument/2006/relationships/image" Target="../media/image3.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5.wmf"/><Relationship Id="rId4" Type="http://schemas.openxmlformats.org/officeDocument/2006/relationships/image" Target="../media/image2.wmf"/><Relationship Id="rId9" Type="http://schemas.openxmlformats.org/officeDocument/2006/relationships/oleObject" Target="../embeddings/oleObject4.bin"/></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openxmlformats.org/officeDocument/2006/relationships/image" Target="../media/image81.png"/><Relationship Id="rId3" Type="http://schemas.openxmlformats.org/officeDocument/2006/relationships/image" Target="../media/image65.png"/><Relationship Id="rId21" Type="http://schemas.openxmlformats.org/officeDocument/2006/relationships/image" Target="../media/image84.png"/><Relationship Id="rId7" Type="http://schemas.openxmlformats.org/officeDocument/2006/relationships/image" Target="../media/image69.png"/><Relationship Id="rId12" Type="http://schemas.openxmlformats.org/officeDocument/2006/relationships/image" Target="../media/image75.png"/><Relationship Id="rId17" Type="http://schemas.openxmlformats.org/officeDocument/2006/relationships/image" Target="../media/image80.png"/><Relationship Id="rId2" Type="http://schemas.openxmlformats.org/officeDocument/2006/relationships/notesSlide" Target="../notesSlides/notesSlide26.xml"/><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40.png"/><Relationship Id="rId5" Type="http://schemas.openxmlformats.org/officeDocument/2006/relationships/image" Target="../media/image67.png"/><Relationship Id="rId15" Type="http://schemas.openxmlformats.org/officeDocument/2006/relationships/image" Target="../media/image78.png"/><Relationship Id="rId10" Type="http://schemas.openxmlformats.org/officeDocument/2006/relationships/image" Target="../media/image74.png"/><Relationship Id="rId19" Type="http://schemas.openxmlformats.org/officeDocument/2006/relationships/image" Target="../media/image82.png"/><Relationship Id="rId4" Type="http://schemas.openxmlformats.org/officeDocument/2006/relationships/image" Target="../media/image66.png"/><Relationship Id="rId9" Type="http://schemas.openxmlformats.org/officeDocument/2006/relationships/image" Target="../media/image73.png"/><Relationship Id="rId14" Type="http://schemas.openxmlformats.org/officeDocument/2006/relationships/image" Target="../media/image77.png"/></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8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460.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4.emf"/><Relationship Id="rId2" Type="http://schemas.openxmlformats.org/officeDocument/2006/relationships/slideLayout" Target="../slideLayouts/slideLayout13.xml"/><Relationship Id="rId1" Type="http://schemas.openxmlformats.org/officeDocument/2006/relationships/vmlDrawing" Target="../drawings/vmlDrawing7.vml"/><Relationship Id="rId6" Type="http://schemas.openxmlformats.org/officeDocument/2006/relationships/oleObject" Target="file:///\\localhost\Users\shawn\Desktop\ppts\Macintosh%20HD:Users:shawn:Desktop:ppts:equation.docx!OLE_LINK8" TargetMode="External"/><Relationship Id="rId5" Type="http://schemas.openxmlformats.org/officeDocument/2006/relationships/image" Target="../media/image93.emf"/><Relationship Id="rId4" Type="http://schemas.openxmlformats.org/officeDocument/2006/relationships/oleObject" Target="file:///\\localhost\Users\shawn\Desktop\ppts\Macintosh%20HD:Users:shawn:Desktop:ppts:equation.docx!OLE_LINK7"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9.xml"/><Relationship Id="rId1" Type="http://schemas.openxmlformats.org/officeDocument/2006/relationships/slideLayout" Target="../slideLayouts/slideLayout14.xml"/><Relationship Id="rId5" Type="http://schemas.openxmlformats.org/officeDocument/2006/relationships/image" Target="../media/image450.png"/><Relationship Id="rId4" Type="http://schemas.openxmlformats.org/officeDocument/2006/relationships/image" Target="../media/image9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2.xml"/><Relationship Id="rId1" Type="http://schemas.openxmlformats.org/officeDocument/2006/relationships/slideLayout" Target="../slideLayouts/slideLayout17.xml"/><Relationship Id="rId5" Type="http://schemas.openxmlformats.org/officeDocument/2006/relationships/image" Target="../media/image100.png"/><Relationship Id="rId4" Type="http://schemas.openxmlformats.org/officeDocument/2006/relationships/image" Target="../media/image99.png"/></Relationships>
</file>

<file path=ppt/slides/_rels/slide59.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101.png"/><Relationship Id="rId7" Type="http://schemas.openxmlformats.org/officeDocument/2006/relationships/image" Target="../media/image810.png"/><Relationship Id="rId2" Type="http://schemas.openxmlformats.org/officeDocument/2006/relationships/notesSlide" Target="../notesSlides/notesSlide33.xml"/><Relationship Id="rId1" Type="http://schemas.openxmlformats.org/officeDocument/2006/relationships/slideLayout" Target="../slideLayouts/slideLayout17.xml"/><Relationship Id="rId6" Type="http://schemas.openxmlformats.org/officeDocument/2006/relationships/image" Target="../media/image710.png"/><Relationship Id="rId5" Type="http://schemas.openxmlformats.org/officeDocument/2006/relationships/image" Target="../media/image6.png"/><Relationship Id="rId4" Type="http://schemas.openxmlformats.org/officeDocument/2006/relationships/image" Target="../media/image390.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17.xml"/><Relationship Id="rId1" Type="http://schemas.openxmlformats.org/officeDocument/2006/relationships/vmlDrawing" Target="../drawings/vmlDrawing2.vml"/><Relationship Id="rId6" Type="http://schemas.openxmlformats.org/officeDocument/2006/relationships/image" Target="../media/image9.wmf"/><Relationship Id="rId5" Type="http://schemas.openxmlformats.org/officeDocument/2006/relationships/oleObject" Target="../embeddings/oleObject7.bin"/><Relationship Id="rId4" Type="http://schemas.openxmlformats.org/officeDocument/2006/relationships/image" Target="../media/image8.wmf"/></Relationships>
</file>

<file path=ppt/slides/_rels/slide6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4.xml"/><Relationship Id="rId1" Type="http://schemas.openxmlformats.org/officeDocument/2006/relationships/slideLayout" Target="../slideLayouts/slideLayout17.xml"/><Relationship Id="rId5" Type="http://schemas.openxmlformats.org/officeDocument/2006/relationships/image" Target="../media/image104.png"/><Relationship Id="rId4" Type="http://schemas.openxmlformats.org/officeDocument/2006/relationships/image" Target="../media/image103.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6.xml"/><Relationship Id="rId1" Type="http://schemas.openxmlformats.org/officeDocument/2006/relationships/slideLayout" Target="../slideLayouts/slideLayout17.xml"/><Relationship Id="rId4" Type="http://schemas.openxmlformats.org/officeDocument/2006/relationships/image" Target="../media/image106.png"/></Relationships>
</file>

<file path=ppt/slides/_rels/slide6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8.xml"/><Relationship Id="rId1" Type="http://schemas.openxmlformats.org/officeDocument/2006/relationships/slideLayout" Target="../slideLayouts/slideLayout30.xml"/><Relationship Id="rId4" Type="http://schemas.openxmlformats.org/officeDocument/2006/relationships/image" Target="../media/image570.png"/></Relationships>
</file>

<file path=ppt/slides/_rels/slide6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9.xml"/><Relationship Id="rId1" Type="http://schemas.openxmlformats.org/officeDocument/2006/relationships/slideLayout" Target="../slideLayouts/slideLayout30.xml"/></Relationships>
</file>

<file path=ppt/slides/_rels/slide66.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40.xml"/><Relationship Id="rId1" Type="http://schemas.openxmlformats.org/officeDocument/2006/relationships/slideLayout" Target="../slideLayouts/slideLayout30.xml"/><Relationship Id="rId4" Type="http://schemas.openxmlformats.org/officeDocument/2006/relationships/image" Target="../media/image112.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1.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tags" Target="../tags/tag1.xml"/><Relationship Id="rId1" Type="http://schemas.openxmlformats.org/officeDocument/2006/relationships/vmlDrawing" Target="../drawings/vmlDrawing8.vml"/><Relationship Id="rId5" Type="http://schemas.openxmlformats.org/officeDocument/2006/relationships/image" Target="../media/image113.emf"/><Relationship Id="rId4" Type="http://schemas.openxmlformats.org/officeDocument/2006/relationships/oleObject" Target="../embeddings/oleObject16.bin"/></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1.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2.xml"/><Relationship Id="rId1" Type="http://schemas.openxmlformats.org/officeDocument/2006/relationships/vmlDrawing" Target="../drawings/vmlDrawing9.vml"/><Relationship Id="rId6" Type="http://schemas.openxmlformats.org/officeDocument/2006/relationships/image" Target="../media/image114.wmf"/><Relationship Id="rId5" Type="http://schemas.openxmlformats.org/officeDocument/2006/relationships/oleObject" Target="../embeddings/oleObject17.bin"/><Relationship Id="rId4" Type="http://schemas.openxmlformats.org/officeDocument/2006/relationships/image" Target="../media/image115.wmf"/></Relationships>
</file>

<file path=ppt/slides/_rels/slide72.xml.rels><?xml version="1.0" encoding="UTF-8" standalone="yes"?>
<Relationships xmlns="http://schemas.openxmlformats.org/package/2006/relationships"><Relationship Id="rId3" Type="http://schemas.openxmlformats.org/officeDocument/2006/relationships/hyperlink" Target="http://stat-www.berkeley.edu/users/breiman/RandomForests/cc_papers.htm" TargetMode="External"/><Relationship Id="rId2" Type="http://schemas.openxmlformats.org/officeDocument/2006/relationships/hyperlink" Target="http://stat-www.berkeley.edu/users/breiman/RandomForests/cc_home.htm" TargetMode="External"/><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4.xml"/></Relationships>
</file>

<file path=ppt/slides/_rels/slide74.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7.jpeg"/><Relationship Id="rId7" Type="http://schemas.openxmlformats.org/officeDocument/2006/relationships/image" Target="../media/image122.png"/><Relationship Id="rId2" Type="http://schemas.openxmlformats.org/officeDocument/2006/relationships/image" Target="../media/image116.jpeg"/><Relationship Id="rId1" Type="http://schemas.openxmlformats.org/officeDocument/2006/relationships/slideLayout" Target="../slideLayouts/slideLayout54.xml"/><Relationship Id="rId6" Type="http://schemas.openxmlformats.org/officeDocument/2006/relationships/image" Target="../media/image121.png"/><Relationship Id="rId5" Type="http://schemas.openxmlformats.org/officeDocument/2006/relationships/image" Target="../media/image119.png"/><Relationship Id="rId4" Type="http://schemas.openxmlformats.org/officeDocument/2006/relationships/image" Target="../media/image118.jpeg"/></Relationships>
</file>

<file path=ppt/slides/_rels/slide75.xml.rels><?xml version="1.0" encoding="UTF-8" standalone="yes"?>
<Relationships xmlns="http://schemas.openxmlformats.org/package/2006/relationships"><Relationship Id="rId3" Type="http://schemas.openxmlformats.org/officeDocument/2006/relationships/oleObject" Target="file:///\\localhost\Users\shawn\Desktop\SLT2012\record\Document2!OLE_LINK1" TargetMode="External"/><Relationship Id="rId2" Type="http://schemas.openxmlformats.org/officeDocument/2006/relationships/slideLayout" Target="../slideLayouts/slideLayout54.xml"/><Relationship Id="rId1" Type="http://schemas.openxmlformats.org/officeDocument/2006/relationships/vmlDrawing" Target="../drawings/vmlDrawing10.vml"/><Relationship Id="rId6" Type="http://schemas.openxmlformats.org/officeDocument/2006/relationships/image" Target="../media/image125.emf"/><Relationship Id="rId5" Type="http://schemas.openxmlformats.org/officeDocument/2006/relationships/oleObject" Target="file:///\\localhost\Users\shawn\Desktop\SLT2012\record\Document2!OLE_LINK2" TargetMode="External"/><Relationship Id="rId4" Type="http://schemas.openxmlformats.org/officeDocument/2006/relationships/image" Target="../media/image124.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5.xml"/><Relationship Id="rId1" Type="http://schemas.openxmlformats.org/officeDocument/2006/relationships/slideLayout" Target="../slideLayouts/slideLayout65.xml"/></Relationships>
</file>

<file path=ppt/slides/_rels/slide7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6.xml"/><Relationship Id="rId1" Type="http://schemas.openxmlformats.org/officeDocument/2006/relationships/slideLayout" Target="../slideLayouts/slideLayout6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5.xml"/></Relationships>
</file>

<file path=ppt/slides/_rels/slide8.xml.rels><?xml version="1.0" encoding="UTF-8" standalone="yes"?>
<Relationships xmlns="http://schemas.openxmlformats.org/package/2006/relationships"><Relationship Id="rId8" Type="http://schemas.openxmlformats.org/officeDocument/2006/relationships/image" Target="../media/image14.w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28.xml"/><Relationship Id="rId1" Type="http://schemas.openxmlformats.org/officeDocument/2006/relationships/vmlDrawing" Target="../drawings/vmlDrawing3.vml"/><Relationship Id="rId6" Type="http://schemas.openxmlformats.org/officeDocument/2006/relationships/image" Target="../media/image13.wmf"/><Relationship Id="rId5" Type="http://schemas.openxmlformats.org/officeDocument/2006/relationships/oleObject" Target="../embeddings/oleObject10.bin"/><Relationship Id="rId10" Type="http://schemas.openxmlformats.org/officeDocument/2006/relationships/image" Target="../media/image15.wmf"/><Relationship Id="rId4" Type="http://schemas.openxmlformats.org/officeDocument/2006/relationships/image" Target="../media/image12.wmf"/><Relationship Id="rId9" Type="http://schemas.openxmlformats.org/officeDocument/2006/relationships/oleObject" Target="../embeddings/oleObject12.bin"/></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5.xml"/></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10.png"/><Relationship Id="rId1" Type="http://schemas.openxmlformats.org/officeDocument/2006/relationships/slideLayout" Target="../slideLayouts/slideLayout86.xml"/></Relationships>
</file>

<file path=ppt/slides/_rels/slide82.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86.xml"/></Relationships>
</file>

<file path=ppt/slides/_rels/slide83.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4.png"/><Relationship Id="rId1" Type="http://schemas.openxmlformats.org/officeDocument/2006/relationships/slideLayout" Target="../slideLayouts/slideLayout9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8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00.xml"/></Relationships>
</file>

<file path=ppt/slides/_rels/slide8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9.xml"/><Relationship Id="rId1" Type="http://schemas.openxmlformats.org/officeDocument/2006/relationships/slideLayout" Target="../slideLayouts/slideLayout1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Grp="1" noChangeArrowheads="1"/>
          </p:cNvSpPr>
          <p:nvPr>
            <p:ph type="body" idx="4294967295"/>
          </p:nvPr>
        </p:nvSpPr>
        <p:spPr bwMode="auto">
          <a:xfrm>
            <a:off x="0" y="2872800"/>
            <a:ext cx="9144000" cy="1108075"/>
          </a:xfrm>
          <a:gradFill rotWithShape="1">
            <a:gsLst>
              <a:gs pos="0">
                <a:schemeClr val="accent1">
                  <a:alpha val="39000"/>
                </a:schemeClr>
              </a:gs>
              <a:gs pos="100000">
                <a:srgbClr val="FFFFFF"/>
              </a:gs>
            </a:gsLst>
            <a:lin ang="5400000" scaled="1"/>
          </a:gra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algn="ctr" eaLnBrk="1" hangingPunct="1">
              <a:buFontTx/>
              <a:buNone/>
            </a:pPr>
            <a:r>
              <a:rPr lang="en-US" altLang="zh-TW" sz="3000" dirty="0" smtClean="0">
                <a:latin typeface="Benguiat Bk BT" pitchFamily="18" charset="0"/>
              </a:rPr>
              <a:t>9.0 Speech Recognition Updates</a:t>
            </a:r>
          </a:p>
        </p:txBody>
      </p:sp>
    </p:spTree>
    <p:extLst>
      <p:ext uri="{BB962C8B-B14F-4D97-AF65-F5344CB8AC3E}">
        <p14:creationId xmlns:p14="http://schemas.microsoft.com/office/powerpoint/2010/main" val="31067212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p>
        </p:txBody>
      </p:sp>
      <p:sp>
        <p:nvSpPr>
          <p:cNvPr id="7" name="Rectangle 2"/>
          <p:cNvSpPr txBox="1">
            <a:spLocks noChangeArrowheads="1"/>
          </p:cNvSpPr>
          <p:nvPr/>
        </p:nvSpPr>
        <p:spPr bwMode="auto">
          <a:xfrm>
            <a:off x="0" y="0"/>
            <a:ext cx="9144000" cy="720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新細明體" pitchFamily="18" charset="-120"/>
              </a:defRPr>
            </a:lvl2pPr>
            <a:lvl3pPr algn="ctr" rtl="0" fontAlgn="base">
              <a:spcBef>
                <a:spcPct val="0"/>
              </a:spcBef>
              <a:spcAft>
                <a:spcPct val="0"/>
              </a:spcAft>
              <a:defRPr sz="4400">
                <a:solidFill>
                  <a:schemeClr val="tx1"/>
                </a:solidFill>
                <a:latin typeface="Calibri" pitchFamily="34" charset="0"/>
                <a:ea typeface="新細明體" pitchFamily="18" charset="-120"/>
              </a:defRPr>
            </a:lvl3pPr>
            <a:lvl4pPr algn="ctr" rtl="0" fontAlgn="base">
              <a:spcBef>
                <a:spcPct val="0"/>
              </a:spcBef>
              <a:spcAft>
                <a:spcPct val="0"/>
              </a:spcAft>
              <a:defRPr sz="4400">
                <a:solidFill>
                  <a:schemeClr val="tx1"/>
                </a:solidFill>
                <a:latin typeface="Calibri" pitchFamily="34" charset="0"/>
                <a:ea typeface="新細明體" pitchFamily="18" charset="-120"/>
              </a:defRPr>
            </a:lvl4pPr>
            <a:lvl5pPr algn="ctr" rtl="0" fontAlgn="base">
              <a:spcBef>
                <a:spcPct val="0"/>
              </a:spcBef>
              <a:spcAft>
                <a:spcPct val="0"/>
              </a:spcAft>
              <a:defRPr sz="4400">
                <a:solidFill>
                  <a:schemeClr val="tx1"/>
                </a:solidFill>
                <a:latin typeface="Calibri" pitchFamily="34" charset="0"/>
                <a:ea typeface="新細明體" pitchFamily="18" charset="-120"/>
              </a:defRPr>
            </a:lvl5pPr>
            <a:lvl6pPr marL="457200" algn="ctr" rtl="0" fontAlgn="base">
              <a:spcBef>
                <a:spcPct val="0"/>
              </a:spcBef>
              <a:spcAft>
                <a:spcPct val="0"/>
              </a:spcAft>
              <a:defRPr sz="4400">
                <a:solidFill>
                  <a:schemeClr val="tx1"/>
                </a:solidFill>
                <a:latin typeface="Calibri" pitchFamily="34" charset="0"/>
                <a:ea typeface="新細明體" pitchFamily="18" charset="-120"/>
              </a:defRPr>
            </a:lvl6pPr>
            <a:lvl7pPr marL="914400" algn="ctr" rtl="0" fontAlgn="base">
              <a:spcBef>
                <a:spcPct val="0"/>
              </a:spcBef>
              <a:spcAft>
                <a:spcPct val="0"/>
              </a:spcAft>
              <a:defRPr sz="4400">
                <a:solidFill>
                  <a:schemeClr val="tx1"/>
                </a:solidFill>
                <a:latin typeface="Calibri" pitchFamily="34" charset="0"/>
                <a:ea typeface="新細明體" pitchFamily="18" charset="-120"/>
              </a:defRPr>
            </a:lvl7pPr>
            <a:lvl8pPr marL="1371600" algn="ctr" rtl="0" fontAlgn="base">
              <a:spcBef>
                <a:spcPct val="0"/>
              </a:spcBef>
              <a:spcAft>
                <a:spcPct val="0"/>
              </a:spcAft>
              <a:defRPr sz="4400">
                <a:solidFill>
                  <a:schemeClr val="tx1"/>
                </a:solidFill>
                <a:latin typeface="Calibri" pitchFamily="34" charset="0"/>
                <a:ea typeface="新細明體" pitchFamily="18" charset="-120"/>
              </a:defRPr>
            </a:lvl8pPr>
            <a:lvl9pPr marL="1828800" algn="ctr" rtl="0" fontAlgn="base">
              <a:spcBef>
                <a:spcPct val="0"/>
              </a:spcBef>
              <a:spcAft>
                <a:spcPct val="0"/>
              </a:spcAft>
              <a:defRPr sz="4400">
                <a:solidFill>
                  <a:schemeClr val="tx1"/>
                </a:solidFill>
                <a:latin typeface="Calibri" pitchFamily="34" charset="0"/>
                <a:ea typeface="新細明體" pitchFamily="18" charset="-120"/>
              </a:defRPr>
            </a:lvl9pPr>
          </a:lstStyle>
          <a:p>
            <a:pPr algn="l"/>
            <a:r>
              <a:rPr lang="en-US" altLang="zh-TW" sz="2950" b="1" dirty="0" smtClean="0">
                <a:latin typeface="Times New Roman" panose="02020603050405020304" pitchFamily="18" charset="0"/>
                <a:cs typeface="Times New Roman" panose="02020603050405020304" pitchFamily="18" charset="0"/>
              </a:rPr>
              <a:t>References for MCE, MPE and Discriminative Training</a:t>
            </a:r>
            <a:endParaRPr lang="zh-TW" altLang="en-US" sz="2950" b="1" dirty="0">
              <a:latin typeface="Times New Roman" panose="02020603050405020304" pitchFamily="18" charset="0"/>
              <a:cs typeface="Times New Roman" panose="02020603050405020304" pitchFamily="18" charset="0"/>
            </a:endParaRPr>
          </a:p>
        </p:txBody>
      </p:sp>
      <p:sp>
        <p:nvSpPr>
          <p:cNvPr id="9" name="Text Box 3"/>
          <p:cNvSpPr txBox="1">
            <a:spLocks noChangeArrowheads="1"/>
          </p:cNvSpPr>
          <p:nvPr/>
        </p:nvSpPr>
        <p:spPr bwMode="auto">
          <a:xfrm>
            <a:off x="0" y="907200"/>
            <a:ext cx="9144000" cy="4555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58888" indent="-1258888" defTabSz="1258888" eaLnBrk="0" hangingPunct="0">
              <a:defRPr kumimoji="1">
                <a:solidFill>
                  <a:schemeClr val="tx1"/>
                </a:solidFill>
                <a:latin typeface="Arial" pitchFamily="34" charset="0"/>
                <a:ea typeface="新細明體" pitchFamily="18" charset="-120"/>
              </a:defRPr>
            </a:lvl1pPr>
            <a:lvl2pPr marL="742950" indent="-285750" defTabSz="1258888" eaLnBrk="0" hangingPunct="0">
              <a:defRPr kumimoji="1">
                <a:solidFill>
                  <a:schemeClr val="tx1"/>
                </a:solidFill>
                <a:latin typeface="Arial" pitchFamily="34" charset="0"/>
                <a:ea typeface="新細明體" pitchFamily="18" charset="-120"/>
              </a:defRPr>
            </a:lvl2pPr>
            <a:lvl3pPr marL="1143000" indent="-228600" defTabSz="1258888" eaLnBrk="0" hangingPunct="0">
              <a:defRPr kumimoji="1">
                <a:solidFill>
                  <a:schemeClr val="tx1"/>
                </a:solidFill>
                <a:latin typeface="Arial" pitchFamily="34" charset="0"/>
                <a:ea typeface="新細明體" pitchFamily="18" charset="-120"/>
              </a:defRPr>
            </a:lvl3pPr>
            <a:lvl4pPr marL="1600200" indent="-228600" defTabSz="1258888" eaLnBrk="0" hangingPunct="0">
              <a:defRPr kumimoji="1">
                <a:solidFill>
                  <a:schemeClr val="tx1"/>
                </a:solidFill>
                <a:latin typeface="Arial" pitchFamily="34" charset="0"/>
                <a:ea typeface="新細明體" pitchFamily="18" charset="-120"/>
              </a:defRPr>
            </a:lvl4pPr>
            <a:lvl5pPr marL="2057400" indent="-228600" defTabSz="1258888" eaLnBrk="0" hangingPunct="0">
              <a:defRPr kumimoji="1">
                <a:solidFill>
                  <a:schemeClr val="tx1"/>
                </a:solidFill>
                <a:latin typeface="Arial" pitchFamily="34" charset="0"/>
                <a:ea typeface="新細明體" pitchFamily="18" charset="-120"/>
              </a:defRPr>
            </a:lvl5pPr>
            <a:lvl6pPr marL="2514600" indent="-228600" defTabSz="1258888"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defTabSz="1258888"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defTabSz="1258888"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defTabSz="1258888"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marL="180975" lvl="1" indent="-180975" defTabSz="914400" eaLnBrk="1" fontAlgn="base" hangingPunct="1">
              <a:spcBef>
                <a:spcPts val="2000"/>
              </a:spcBef>
              <a:spcAft>
                <a:spcPct val="0"/>
              </a:spcAft>
              <a:buFont typeface="Arial" pitchFamily="34" charset="0"/>
              <a:buChar char="•"/>
            </a:pPr>
            <a:r>
              <a:rPr lang="en-US" altLang="zh-TW" sz="2400" b="1" dirty="0">
                <a:latin typeface="Times New Roman" pitchFamily="18" charset="0"/>
                <a:ea typeface="+mn-ea"/>
              </a:rPr>
              <a:t>“ Minimum Classification Error Rate Methods for Speech Recognition”, IEEE Trans. Speech and Audio Processing, May 1997</a:t>
            </a:r>
          </a:p>
          <a:p>
            <a:pPr marL="180975" lvl="1" indent="-180975" defTabSz="914400" eaLnBrk="1" fontAlgn="base" hangingPunct="1">
              <a:spcBef>
                <a:spcPts val="2000"/>
              </a:spcBef>
              <a:spcAft>
                <a:spcPct val="0"/>
              </a:spcAft>
              <a:buFont typeface="Arial" pitchFamily="34" charset="0"/>
              <a:buChar char="•"/>
            </a:pPr>
            <a:r>
              <a:rPr lang="en-US" altLang="zh-TW" sz="2400" b="1" dirty="0">
                <a:latin typeface="Times New Roman" pitchFamily="18" charset="0"/>
                <a:ea typeface="+mn-ea"/>
              </a:rPr>
              <a:t>“Segmental Minimum Bayes-Rick Decoding for Automatic Speech Recognition”, IEEE Trans. Speech and Audio Processing, 2004</a:t>
            </a:r>
          </a:p>
          <a:p>
            <a:pPr marL="180975" lvl="1" indent="-180975" defTabSz="914400" eaLnBrk="1" fontAlgn="base" hangingPunct="1">
              <a:spcBef>
                <a:spcPts val="2000"/>
              </a:spcBef>
              <a:spcAft>
                <a:spcPct val="0"/>
              </a:spcAft>
              <a:buFont typeface="Arial" pitchFamily="34" charset="0"/>
              <a:buChar char="•"/>
            </a:pPr>
            <a:r>
              <a:rPr lang="en-US" altLang="zh-TW" sz="2400" b="1" dirty="0">
                <a:latin typeface="Times New Roman" pitchFamily="18" charset="0"/>
                <a:ea typeface="+mn-ea"/>
              </a:rPr>
              <a:t>“Minimum Phone Error and I-smoothing for Improved Discriminative Training”, International Conference on Acoustics, Speech and Signal Processing, </a:t>
            </a:r>
            <a:r>
              <a:rPr lang="en-US" altLang="zh-TW" sz="2400" b="1" dirty="0" smtClean="0">
                <a:latin typeface="Times New Roman" pitchFamily="18" charset="0"/>
                <a:ea typeface="+mn-ea"/>
              </a:rPr>
              <a:t>2002</a:t>
            </a:r>
          </a:p>
          <a:p>
            <a:pPr marL="180975" lvl="1" indent="-180975" defTabSz="914400" eaLnBrk="1" fontAlgn="base" hangingPunct="1">
              <a:spcBef>
                <a:spcPts val="2000"/>
              </a:spcBef>
              <a:spcAft>
                <a:spcPct val="0"/>
              </a:spcAft>
              <a:buFont typeface="Arial" pitchFamily="34" charset="0"/>
              <a:buChar char="•"/>
            </a:pPr>
            <a:r>
              <a:rPr lang="en-US" altLang="zh-TW" sz="2400" b="1" dirty="0" smtClean="0">
                <a:latin typeface="Times New Roman" pitchFamily="18" charset="0"/>
              </a:rPr>
              <a:t>“Discriminative Training for </a:t>
            </a:r>
            <a:r>
              <a:rPr lang="en-US" altLang="zh-TW" sz="2400" b="1" dirty="0">
                <a:latin typeface="Times New Roman" pitchFamily="18" charset="0"/>
              </a:rPr>
              <a:t>Automatic Speech </a:t>
            </a:r>
            <a:r>
              <a:rPr lang="en-US" altLang="zh-TW" sz="2400" b="1" dirty="0" smtClean="0">
                <a:latin typeface="Times New Roman" pitchFamily="18" charset="0"/>
              </a:rPr>
              <a:t>Recognition”, IEEE Signal Processing Magazine, Nov 2012 </a:t>
            </a:r>
            <a:endParaRPr lang="en-US" altLang="zh-TW" sz="2400" b="1" dirty="0">
              <a:latin typeface="Times New Roman" pitchFamily="18" charset="0"/>
              <a:ea typeface="+mn-ea"/>
            </a:endParaRPr>
          </a:p>
        </p:txBody>
      </p:sp>
    </p:spTree>
    <p:extLst>
      <p:ext uri="{BB962C8B-B14F-4D97-AF65-F5344CB8AC3E}">
        <p14:creationId xmlns:p14="http://schemas.microsoft.com/office/powerpoint/2010/main" val="11760986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720000"/>
          </a:xfrm>
        </p:spPr>
        <p:txBody>
          <a:bodyPr vert="horz" lIns="91440" tIns="45720" rIns="91440" bIns="45720" rtlCol="0" anchor="ctr">
            <a:noAutofit/>
          </a:bodyPr>
          <a:lstStyle/>
          <a:p>
            <a:pPr algn="l"/>
            <a:r>
              <a:rPr lang="en-US" altLang="zh-TW" sz="3300" b="1" dirty="0">
                <a:latin typeface="Times New Roman" panose="02020603050405020304" pitchFamily="18" charset="0"/>
                <a:cs typeface="Times New Roman" panose="02020603050405020304" pitchFamily="18" charset="0"/>
              </a:rPr>
              <a:t>Subspace Gaussian Mixture Model</a:t>
            </a:r>
            <a:endParaRPr lang="zh-TW" altLang="en-US" sz="33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0" y="764704"/>
                <a:ext cx="9144000" cy="2907463"/>
              </a:xfrm>
            </p:spPr>
            <p:txBody>
              <a:bodyPr>
                <a:spAutoFit/>
              </a:bodyPr>
              <a:lstStyle/>
              <a:p>
                <a:pPr marL="180975" indent="-180975">
                  <a:lnSpc>
                    <a:spcPct val="90000"/>
                  </a:lnSpc>
                  <a:spcBef>
                    <a:spcPct val="0"/>
                  </a:spcBef>
                </a:pPr>
                <a:r>
                  <a:rPr lang="en-US" altLang="zh-TW" sz="2200" b="1" dirty="0" smtClean="0">
                    <a:latin typeface="Times New Roman" pitchFamily="18" charset="0"/>
                  </a:rPr>
                  <a:t>To increase the modeling flexibility while reducing the required free parameters</a:t>
                </a:r>
                <a:endParaRPr lang="en-US" altLang="zh-TW" sz="2200" b="1" dirty="0">
                  <a:latin typeface="Times New Roman" pitchFamily="18" charset="0"/>
                </a:endParaRPr>
              </a:p>
              <a:p>
                <a:pPr marL="581025" lvl="1" indent="-180975">
                  <a:spcBef>
                    <a:spcPts val="100"/>
                  </a:spcBef>
                </a:pPr>
                <a:r>
                  <a:rPr lang="en-US" altLang="zh-TW" sz="2000" dirty="0">
                    <a:latin typeface="Times New Roman" pitchFamily="18" charset="0"/>
                    <a:cs typeface="Times New Roman" pitchFamily="18" charset="0"/>
                  </a:rPr>
                  <a:t>In a </a:t>
                </a:r>
                <a:r>
                  <a:rPr lang="en-US" altLang="zh-TW" sz="2000" dirty="0" err="1">
                    <a:latin typeface="Times New Roman" pitchFamily="18" charset="0"/>
                    <a:cs typeface="Times New Roman" pitchFamily="18" charset="0"/>
                  </a:rPr>
                  <a:t>triphone</a:t>
                </a:r>
                <a:r>
                  <a:rPr lang="en-US" altLang="zh-TW" sz="2000" dirty="0">
                    <a:latin typeface="Times New Roman" pitchFamily="18" charset="0"/>
                    <a:cs typeface="Times New Roman" pitchFamily="18" charset="0"/>
                  </a:rPr>
                  <a:t> HMM, different states can have different number of </a:t>
                </a:r>
                <a:r>
                  <a:rPr lang="en-US" altLang="zh-TW" sz="2000" dirty="0" err="1">
                    <a:latin typeface="Times New Roman" pitchFamily="18" charset="0"/>
                    <a:cs typeface="Times New Roman" pitchFamily="18" charset="0"/>
                  </a:rPr>
                  <a:t>substates</a:t>
                </a:r>
                <a:endParaRPr lang="en-US" altLang="zh-TW" sz="2000" dirty="0">
                  <a:latin typeface="Times New Roman" pitchFamily="18" charset="0"/>
                  <a:cs typeface="Times New Roman" pitchFamily="18" charset="0"/>
                </a:endParaRPr>
              </a:p>
              <a:p>
                <a:pPr marL="581025" lvl="1" indent="-180975">
                  <a:spcBef>
                    <a:spcPts val="100"/>
                  </a:spcBef>
                </a:pPr>
                <a:r>
                  <a:rPr lang="en-US" altLang="zh-TW" sz="2000" dirty="0" smtClean="0">
                    <a:latin typeface="Times New Roman" pitchFamily="18" charset="0"/>
                    <a:cs typeface="Times New Roman" pitchFamily="18" charset="0"/>
                  </a:rPr>
                  <a:t>Fixed number of I Gaussians in each </a:t>
                </a:r>
                <a:r>
                  <a:rPr lang="en-US" altLang="zh-TW" sz="2000" dirty="0" err="1" smtClean="0">
                    <a:latin typeface="Times New Roman" pitchFamily="18" charset="0"/>
                    <a:cs typeface="Times New Roman" pitchFamily="18" charset="0"/>
                  </a:rPr>
                  <a:t>substate</a:t>
                </a:r>
                <a:r>
                  <a:rPr lang="en-US" altLang="zh-TW" sz="2000" dirty="0" smtClean="0">
                    <a:latin typeface="Times New Roman" pitchFamily="18" charset="0"/>
                    <a:cs typeface="Times New Roman" pitchFamily="18" charset="0"/>
                  </a:rPr>
                  <a:t>, I </a:t>
                </a:r>
                <a14:m>
                  <m:oMath xmlns:m="http://schemas.openxmlformats.org/officeDocument/2006/math">
                    <m:r>
                      <a:rPr lang="en-US" altLang="zh-TW" sz="2000" i="1" smtClean="0">
                        <a:latin typeface="Cambria Math"/>
                        <a:ea typeface="Cambria Math"/>
                        <a:cs typeface="Times New Roman" pitchFamily="18" charset="0"/>
                      </a:rPr>
                      <m:t>≈</m:t>
                    </m:r>
                  </m:oMath>
                </a14:m>
                <a:r>
                  <a:rPr lang="en-US" altLang="zh-TW" sz="2000" dirty="0" smtClean="0">
                    <a:latin typeface="Times New Roman" pitchFamily="18" charset="0"/>
                    <a:cs typeface="Times New Roman" pitchFamily="18" charset="0"/>
                  </a:rPr>
                  <a:t> 400</a:t>
                </a:r>
                <a:endParaRPr lang="en-US" altLang="zh-TW" sz="2000" dirty="0">
                  <a:latin typeface="Times New Roman" pitchFamily="18" charset="0"/>
                  <a:cs typeface="Times New Roman" pitchFamily="18" charset="0"/>
                </a:endParaRPr>
              </a:p>
              <a:p>
                <a:pPr marL="581025" lvl="1" indent="-180975">
                  <a:spcBef>
                    <a:spcPts val="100"/>
                  </a:spcBef>
                </a:pPr>
                <a:r>
                  <a:rPr lang="en-US" altLang="zh-TW" sz="2000" dirty="0">
                    <a:latin typeface="Times New Roman" pitchFamily="18" charset="0"/>
                    <a:cs typeface="Times New Roman" pitchFamily="18" charset="0"/>
                  </a:rPr>
                  <a:t>Similar to many and varying number of Gaussian </a:t>
                </a:r>
                <a:r>
                  <a:rPr lang="en-US" altLang="zh-TW" sz="2000" dirty="0" smtClean="0">
                    <a:latin typeface="Times New Roman" pitchFamily="18" charset="0"/>
                    <a:cs typeface="Times New Roman" pitchFamily="18" charset="0"/>
                  </a:rPr>
                  <a:t>mixtures in each state </a:t>
                </a:r>
                <a:r>
                  <a:rPr lang="en-US" altLang="zh-TW" sz="2000" dirty="0">
                    <a:latin typeface="Times New Roman" pitchFamily="18" charset="0"/>
                    <a:cs typeface="Times New Roman" pitchFamily="18" charset="0"/>
                  </a:rPr>
                  <a:t>in conventional HMM-GMM</a:t>
                </a:r>
              </a:p>
              <a:p>
                <a:pPr marL="581025" lvl="1" indent="-180975">
                  <a:spcBef>
                    <a:spcPts val="100"/>
                  </a:spcBef>
                </a:pPr>
                <a:r>
                  <a:rPr lang="en-US" altLang="zh-TW" sz="2000" dirty="0" smtClean="0">
                    <a:latin typeface="Times New Roman" pitchFamily="18" charset="0"/>
                    <a:cs typeface="Times New Roman" pitchFamily="18" charset="0"/>
                  </a:rPr>
                  <a:t>Each </a:t>
                </a:r>
                <a:r>
                  <a:rPr lang="en-US" altLang="zh-TW" sz="2000" dirty="0" err="1" smtClean="0">
                    <a:latin typeface="Times New Roman" pitchFamily="18" charset="0"/>
                    <a:cs typeface="Times New Roman" pitchFamily="18" charset="0"/>
                  </a:rPr>
                  <a:t>substate</a:t>
                </a:r>
                <a:r>
                  <a:rPr lang="en-US" altLang="zh-TW" sz="2000" dirty="0" smtClean="0">
                    <a:latin typeface="Times New Roman" pitchFamily="18" charset="0"/>
                    <a:cs typeface="Times New Roman" pitchFamily="18" charset="0"/>
                  </a:rPr>
                  <a:t> specified by a vector </a:t>
                </a:r>
                <a14:m>
                  <m:oMath xmlns:m="http://schemas.openxmlformats.org/officeDocument/2006/math">
                    <m:sSub>
                      <m:sSubPr>
                        <m:ctrlPr>
                          <a:rPr lang="en-US" altLang="zh-TW" sz="2000" i="1" smtClean="0">
                            <a:latin typeface="Cambria Math" panose="02040503050406030204" pitchFamily="18" charset="0"/>
                            <a:cs typeface="Times New Roman" pitchFamily="18" charset="0"/>
                          </a:rPr>
                        </m:ctrlPr>
                      </m:sSubPr>
                      <m:e>
                        <m:r>
                          <a:rPr lang="en-US" altLang="zh-TW" sz="2000" b="0" i="1" smtClean="0">
                            <a:latin typeface="Cambria Math"/>
                            <a:cs typeface="Times New Roman" pitchFamily="18" charset="0"/>
                          </a:rPr>
                          <m:t>𝑣</m:t>
                        </m:r>
                      </m:e>
                      <m:sub>
                        <m:r>
                          <a:rPr lang="en-US" altLang="zh-TW" sz="2000" b="0" i="1" smtClean="0">
                            <a:latin typeface="Cambria Math"/>
                            <a:cs typeface="Times New Roman" pitchFamily="18" charset="0"/>
                          </a:rPr>
                          <m:t>𝑚</m:t>
                        </m:r>
                      </m:sub>
                    </m:sSub>
                  </m:oMath>
                </a14:m>
                <a:r>
                  <a:rPr lang="zh-TW" altLang="en-US" sz="2000" dirty="0" smtClean="0">
                    <a:latin typeface="Times New Roman" panose="02020603050405020304" pitchFamily="18" charset="0"/>
                    <a:cs typeface="Times New Roman" panose="02020603050405020304" pitchFamily="18" charset="0"/>
                  </a:rPr>
                  <a:t> </a:t>
                </a:r>
                <a:r>
                  <a:rPr lang="en-US" altLang="zh-TW" sz="2000" dirty="0" smtClean="0">
                    <a:latin typeface="Times New Roman" pitchFamily="18" charset="0"/>
                    <a:cs typeface="Times New Roman" pitchFamily="18" charset="0"/>
                  </a:rPr>
                  <a:t>of S dimensions only, S </a:t>
                </a:r>
                <a14:m>
                  <m:oMath xmlns:m="http://schemas.openxmlformats.org/officeDocument/2006/math">
                    <m:r>
                      <a:rPr lang="en-US" altLang="zh-TW" sz="2000" i="1">
                        <a:latin typeface="Cambria Math"/>
                        <a:ea typeface="Cambria Math"/>
                        <a:cs typeface="Times New Roman" pitchFamily="18" charset="0"/>
                      </a:rPr>
                      <m:t>≈</m:t>
                    </m:r>
                  </m:oMath>
                </a14:m>
                <a:r>
                  <a:rPr lang="en-US" altLang="zh-TW" sz="2000" dirty="0">
                    <a:latin typeface="Times New Roman" pitchFamily="18" charset="0"/>
                    <a:cs typeface="Times New Roman" pitchFamily="18" charset="0"/>
                  </a:rPr>
                  <a:t> </a:t>
                </a:r>
                <a:r>
                  <a:rPr lang="en-US" altLang="zh-TW" sz="2000" dirty="0" smtClean="0">
                    <a:latin typeface="Times New Roman" pitchFamily="18" charset="0"/>
                    <a:cs typeface="Times New Roman" pitchFamily="18" charset="0"/>
                  </a:rPr>
                  <a:t>40, while the parameters of all Gaussians under </a:t>
                </a:r>
                <a:r>
                  <a:rPr lang="en-US" altLang="zh-TW" sz="2000" dirty="0">
                    <a:latin typeface="Times New Roman" pitchFamily="18" charset="0"/>
                    <a:cs typeface="Times New Roman" pitchFamily="18" charset="0"/>
                  </a:rPr>
                  <a:t>all different </a:t>
                </a:r>
                <a:r>
                  <a:rPr lang="en-US" altLang="zh-TW" sz="2000" dirty="0" err="1" smtClean="0">
                    <a:latin typeface="Times New Roman" pitchFamily="18" charset="0"/>
                    <a:cs typeface="Times New Roman" pitchFamily="18" charset="0"/>
                  </a:rPr>
                  <a:t>triphones</a:t>
                </a:r>
                <a:r>
                  <a:rPr lang="en-US" altLang="zh-TW" sz="2000" dirty="0" smtClean="0">
                    <a:latin typeface="Times New Roman" pitchFamily="18" charset="0"/>
                    <a:cs typeface="Times New Roman" pitchFamily="18" charset="0"/>
                  </a:rPr>
                  <a:t> are determined based on a set of shared parameters </a:t>
                </a:r>
                <a14:m>
                  <m:oMath xmlns:m="http://schemas.openxmlformats.org/officeDocument/2006/math">
                    <m:d>
                      <m:dPr>
                        <m:begChr m:val="{"/>
                        <m:endChr m:val="}"/>
                        <m:ctrlPr>
                          <a:rPr lang="en-US" altLang="zh-TW" sz="2000" i="1" smtClean="0">
                            <a:latin typeface="Cambria Math" panose="02040503050406030204" pitchFamily="18" charset="0"/>
                            <a:cs typeface="Times New Roman" pitchFamily="18" charset="0"/>
                          </a:rPr>
                        </m:ctrlPr>
                      </m:dPr>
                      <m:e>
                        <m:d>
                          <m:dPr>
                            <m:ctrlPr>
                              <a:rPr lang="en-US" altLang="zh-TW" sz="2000" i="1" smtClean="0">
                                <a:latin typeface="Cambria Math" panose="02040503050406030204" pitchFamily="18" charset="0"/>
                                <a:cs typeface="Times New Roman" pitchFamily="18" charset="0"/>
                              </a:rPr>
                            </m:ctrlPr>
                          </m:dPr>
                          <m:e>
                            <m:sSub>
                              <m:sSubPr>
                                <m:ctrlPr>
                                  <a:rPr lang="en-US" altLang="zh-TW" sz="2000" i="1" smtClean="0">
                                    <a:latin typeface="Cambria Math" panose="02040503050406030204" pitchFamily="18" charset="0"/>
                                    <a:cs typeface="Times New Roman" pitchFamily="18" charset="0"/>
                                  </a:rPr>
                                </m:ctrlPr>
                              </m:sSubPr>
                              <m:e>
                                <m:r>
                                  <a:rPr lang="en-US" altLang="zh-TW" sz="2000" b="0" i="1" smtClean="0">
                                    <a:latin typeface="Cambria Math"/>
                                    <a:cs typeface="Times New Roman" pitchFamily="18" charset="0"/>
                                  </a:rPr>
                                  <m:t>𝑀</m:t>
                                </m:r>
                              </m:e>
                              <m:sub>
                                <m:r>
                                  <a:rPr lang="en-US" altLang="zh-TW" sz="2000" b="0" i="1" smtClean="0">
                                    <a:latin typeface="Cambria Math"/>
                                    <a:cs typeface="Times New Roman" pitchFamily="18" charset="0"/>
                                  </a:rPr>
                                  <m:t>𝑖</m:t>
                                </m:r>
                              </m:sub>
                            </m:sSub>
                            <m:r>
                              <a:rPr lang="en-US" altLang="zh-TW" sz="2000" b="0" i="1" smtClean="0">
                                <a:latin typeface="Cambria Math"/>
                                <a:cs typeface="Times New Roman" pitchFamily="18" charset="0"/>
                              </a:rPr>
                              <m:t>,  </m:t>
                            </m:r>
                            <m:sSub>
                              <m:sSubPr>
                                <m:ctrlPr>
                                  <a:rPr lang="en-US" altLang="zh-TW" sz="2000" i="1">
                                    <a:latin typeface="Cambria Math" panose="02040503050406030204" pitchFamily="18" charset="0"/>
                                    <a:cs typeface="Times New Roman" pitchFamily="18" charset="0"/>
                                  </a:rPr>
                                </m:ctrlPr>
                              </m:sSubPr>
                              <m:e>
                                <m:r>
                                  <a:rPr lang="en-US" altLang="zh-TW" sz="2000" i="1" smtClean="0">
                                    <a:latin typeface="Cambria Math"/>
                                    <a:ea typeface="Cambria Math"/>
                                    <a:cs typeface="Times New Roman" pitchFamily="18" charset="0"/>
                                  </a:rPr>
                                  <m:t>∑</m:t>
                                </m:r>
                              </m:e>
                              <m:sub>
                                <m:r>
                                  <a:rPr lang="en-US" altLang="zh-TW" sz="2000" i="1">
                                    <a:latin typeface="Cambria Math"/>
                                    <a:cs typeface="Times New Roman" pitchFamily="18" charset="0"/>
                                  </a:rPr>
                                  <m:t>𝑖</m:t>
                                </m:r>
                              </m:sub>
                            </m:sSub>
                            <m:r>
                              <a:rPr lang="en-US" altLang="zh-TW" sz="2000" i="1">
                                <a:latin typeface="Cambria Math"/>
                                <a:cs typeface="Times New Roman" pitchFamily="18" charset="0"/>
                              </a:rPr>
                              <m:t>,</m:t>
                            </m:r>
                            <m:r>
                              <a:rPr lang="en-US" altLang="zh-TW" sz="2000" b="0" i="1" smtClean="0">
                                <a:latin typeface="Cambria Math"/>
                                <a:cs typeface="Times New Roman" pitchFamily="18" charset="0"/>
                              </a:rPr>
                              <m:t>  </m:t>
                            </m:r>
                            <m:sSub>
                              <m:sSubPr>
                                <m:ctrlPr>
                                  <a:rPr lang="en-US" altLang="zh-TW" sz="2000" i="1">
                                    <a:latin typeface="Cambria Math" panose="02040503050406030204" pitchFamily="18" charset="0"/>
                                    <a:cs typeface="Times New Roman" pitchFamily="18" charset="0"/>
                                  </a:rPr>
                                </m:ctrlPr>
                              </m:sSubPr>
                              <m:e>
                                <m:r>
                                  <a:rPr lang="en-US" altLang="zh-TW" sz="2000" b="0" i="1" smtClean="0">
                                    <a:latin typeface="Cambria Math"/>
                                    <a:cs typeface="Times New Roman" pitchFamily="18" charset="0"/>
                                  </a:rPr>
                                  <m:t>𝑤</m:t>
                                </m:r>
                              </m:e>
                              <m:sub>
                                <m:r>
                                  <a:rPr lang="en-US" altLang="zh-TW" sz="2000" i="1">
                                    <a:latin typeface="Cambria Math"/>
                                    <a:cs typeface="Times New Roman" pitchFamily="18" charset="0"/>
                                  </a:rPr>
                                  <m:t>𝑖</m:t>
                                </m:r>
                              </m:sub>
                            </m:sSub>
                          </m:e>
                        </m:d>
                        <m:r>
                          <a:rPr lang="en-US" altLang="zh-TW" sz="2000" b="0" i="1" smtClean="0">
                            <a:latin typeface="Cambria Math"/>
                            <a:ea typeface="Cambria Math"/>
                            <a:cs typeface="Times New Roman" pitchFamily="18" charset="0"/>
                          </a:rPr>
                          <m:t>,  </m:t>
                        </m:r>
                        <m:r>
                          <a:rPr lang="en-US" altLang="zh-TW" sz="2000" i="1">
                            <a:latin typeface="Cambria Math"/>
                            <a:cs typeface="Times New Roman" pitchFamily="18" charset="0"/>
                          </a:rPr>
                          <m:t>𝑖</m:t>
                        </m:r>
                        <m:r>
                          <a:rPr lang="en-US" altLang="zh-TW" sz="2000" i="1">
                            <a:latin typeface="Cambria Math"/>
                            <a:cs typeface="Times New Roman" pitchFamily="18" charset="0"/>
                          </a:rPr>
                          <m:t>=1, 2, ⋯, </m:t>
                        </m:r>
                        <m:r>
                          <a:rPr lang="en-US" altLang="zh-TW" sz="2000" i="1">
                            <a:latin typeface="Cambria Math"/>
                            <a:ea typeface="Cambria Math"/>
                            <a:cs typeface="Times New Roman" pitchFamily="18" charset="0"/>
                          </a:rPr>
                          <m:t>𝐼</m:t>
                        </m:r>
                      </m:e>
                    </m:d>
                  </m:oMath>
                </a14:m>
                <a:endParaRPr lang="zh-TW" altLang="en-US" sz="2000" dirty="0">
                  <a:latin typeface="Times New Roman" panose="02020603050405020304" pitchFamily="18" charset="0"/>
                  <a:cs typeface="Times New Roman" panose="02020603050405020304" pitchFamily="18" charset="0"/>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0" y="764704"/>
                <a:ext cx="9144000" cy="2907463"/>
              </a:xfrm>
              <a:blipFill rotWithShape="1">
                <a:blip r:embed="rId2"/>
                <a:stretch>
                  <a:fillRect l="-733" t="-2306" b="-2935"/>
                </a:stretch>
              </a:blipFill>
            </p:spPr>
            <p:txBody>
              <a:bodyPr/>
              <a:lstStyle/>
              <a:p>
                <a:r>
                  <a:rPr lang="zh-TW" altLang="en-US">
                    <a:noFill/>
                  </a:rPr>
                  <a:t> </a:t>
                </a:r>
              </a:p>
            </p:txBody>
          </p:sp>
        </mc:Fallback>
      </mc:AlternateContent>
      <p:sp>
        <p:nvSpPr>
          <p:cNvPr id="4" name="圓角矩形 3"/>
          <p:cNvSpPr/>
          <p:nvPr/>
        </p:nvSpPr>
        <p:spPr>
          <a:xfrm>
            <a:off x="971600" y="5445224"/>
            <a:ext cx="432048" cy="1152128"/>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TW" dirty="0" smtClean="0">
                <a:solidFill>
                  <a:srgbClr val="00B050"/>
                </a:solidFill>
              </a:rPr>
              <a:t>Gaussian 1</a:t>
            </a:r>
            <a:endParaRPr lang="zh-TW" altLang="en-US" dirty="0">
              <a:solidFill>
                <a:srgbClr val="00B050"/>
              </a:solidFill>
            </a:endParaRPr>
          </a:p>
        </p:txBody>
      </p:sp>
      <p:sp>
        <p:nvSpPr>
          <p:cNvPr id="5" name="圓角矩形 4"/>
          <p:cNvSpPr/>
          <p:nvPr/>
        </p:nvSpPr>
        <p:spPr>
          <a:xfrm>
            <a:off x="1475656" y="5445224"/>
            <a:ext cx="432048" cy="1152128"/>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TW" dirty="0" smtClean="0">
                <a:solidFill>
                  <a:srgbClr val="00B050"/>
                </a:solidFill>
              </a:rPr>
              <a:t>Gaussian 2</a:t>
            </a:r>
            <a:endParaRPr lang="zh-TW" altLang="en-US" dirty="0">
              <a:solidFill>
                <a:srgbClr val="00B050"/>
              </a:solidFill>
            </a:endParaRPr>
          </a:p>
        </p:txBody>
      </p:sp>
      <p:sp>
        <p:nvSpPr>
          <p:cNvPr id="6" name="圓角矩形 5"/>
          <p:cNvSpPr/>
          <p:nvPr/>
        </p:nvSpPr>
        <p:spPr>
          <a:xfrm>
            <a:off x="2555776" y="5445224"/>
            <a:ext cx="432048" cy="1152128"/>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TW" dirty="0" smtClean="0">
                <a:solidFill>
                  <a:srgbClr val="00B050"/>
                </a:solidFill>
              </a:rPr>
              <a:t>Gaussian </a:t>
            </a:r>
            <a:r>
              <a:rPr lang="en-US" altLang="zh-TW" dirty="0" smtClean="0">
                <a:solidFill>
                  <a:srgbClr val="00B050"/>
                </a:solidFill>
                <a:latin typeface="Times New Roman" pitchFamily="18" charset="0"/>
                <a:cs typeface="Times New Roman" pitchFamily="18" charset="0"/>
              </a:rPr>
              <a:t>I</a:t>
            </a:r>
            <a:endParaRPr lang="zh-TW" altLang="en-US" dirty="0">
              <a:solidFill>
                <a:srgbClr val="00B05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7" name="圓角矩形 6"/>
              <p:cNvSpPr/>
              <p:nvPr/>
            </p:nvSpPr>
            <p:spPr>
              <a:xfrm>
                <a:off x="971600" y="4797152"/>
                <a:ext cx="2016224" cy="432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Substate 1:</a:t>
                </a:r>
                <a14:m>
                  <m:oMath xmlns:m="http://schemas.openxmlformats.org/officeDocument/2006/math">
                    <m:sSub>
                      <m:sSubPr>
                        <m:ctrlPr>
                          <a:rPr lang="en-US" altLang="zh-TW" sz="2000" i="1">
                            <a:solidFill>
                              <a:prstClr val="black"/>
                            </a:solidFill>
                            <a:latin typeface="Cambria Math" panose="02040503050406030204" pitchFamily="18" charset="0"/>
                            <a:cs typeface="Times New Roman" pitchFamily="18" charset="0"/>
                          </a:rPr>
                        </m:ctrlPr>
                      </m:sSubPr>
                      <m:e>
                        <m:r>
                          <a:rPr lang="en-US" altLang="zh-TW" sz="2000" b="0" i="1" smtClean="0">
                            <a:solidFill>
                              <a:prstClr val="black"/>
                            </a:solidFill>
                            <a:latin typeface="Cambria Math"/>
                            <a:cs typeface="Times New Roman" pitchFamily="18" charset="0"/>
                          </a:rPr>
                          <m:t> </m:t>
                        </m:r>
                        <m:r>
                          <a:rPr lang="en-US" altLang="zh-TW" sz="2000" b="0" i="1" smtClean="0">
                            <a:solidFill>
                              <a:prstClr val="black"/>
                            </a:solidFill>
                            <a:latin typeface="Cambria Math"/>
                            <a:cs typeface="Times New Roman" pitchFamily="18" charset="0"/>
                          </a:rPr>
                          <m:t>𝑣</m:t>
                        </m:r>
                      </m:e>
                      <m:sub>
                        <m:r>
                          <a:rPr lang="en-US" altLang="zh-TW" sz="2000" b="0" i="1" smtClean="0">
                            <a:solidFill>
                              <a:prstClr val="black"/>
                            </a:solidFill>
                            <a:latin typeface="Cambria Math"/>
                            <a:cs typeface="Times New Roman" pitchFamily="18" charset="0"/>
                          </a:rPr>
                          <m:t>1</m:t>
                        </m:r>
                      </m:sub>
                    </m:sSub>
                  </m:oMath>
                </a14:m>
                <a:endParaRPr lang="zh-TW" altLang="en-US" dirty="0">
                  <a:solidFill>
                    <a:schemeClr val="tx1"/>
                  </a:solidFill>
                </a:endParaRPr>
              </a:p>
            </p:txBody>
          </p:sp>
        </mc:Choice>
        <mc:Fallback xmlns="">
          <p:sp>
            <p:nvSpPr>
              <p:cNvPr id="7" name="圓角矩形 6"/>
              <p:cNvSpPr>
                <a:spLocks noRot="1" noChangeAspect="1" noMove="1" noResize="1" noEditPoints="1" noAdjustHandles="1" noChangeArrowheads="1" noChangeShapeType="1" noTextEdit="1"/>
              </p:cNvSpPr>
              <p:nvPr/>
            </p:nvSpPr>
            <p:spPr>
              <a:xfrm>
                <a:off x="971600" y="4797152"/>
                <a:ext cx="2016224" cy="432000"/>
              </a:xfrm>
              <a:prstGeom prst="roundRect">
                <a:avLst/>
              </a:prstGeom>
              <a:blipFill rotWithShape="1">
                <a:blip r:embed="rId3"/>
                <a:stretch>
                  <a:fillRect b="-13333"/>
                </a:stretch>
              </a:blipFill>
              <a:ln>
                <a:solidFill>
                  <a:schemeClr val="tx1"/>
                </a:solidFill>
              </a:ln>
            </p:spPr>
            <p:txBody>
              <a:bodyPr/>
              <a:lstStyle/>
              <a:p>
                <a:r>
                  <a:rPr lang="zh-TW" altLang="en-US">
                    <a:noFill/>
                  </a:rPr>
                  <a:t> </a:t>
                </a:r>
              </a:p>
            </p:txBody>
          </p:sp>
        </mc:Fallback>
      </mc:AlternateContent>
      <p:cxnSp>
        <p:nvCxnSpPr>
          <p:cNvPr id="8" name="直線接點 7"/>
          <p:cNvCxnSpPr>
            <a:stCxn id="7" idx="2"/>
            <a:endCxn id="4" idx="0"/>
          </p:cNvCxnSpPr>
          <p:nvPr/>
        </p:nvCxnSpPr>
        <p:spPr>
          <a:xfrm flipH="1">
            <a:off x="1187624" y="5229152"/>
            <a:ext cx="792088" cy="216072"/>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直線接點 8"/>
          <p:cNvCxnSpPr>
            <a:stCxn id="7" idx="2"/>
            <a:endCxn id="5" idx="0"/>
          </p:cNvCxnSpPr>
          <p:nvPr/>
        </p:nvCxnSpPr>
        <p:spPr>
          <a:xfrm flipH="1">
            <a:off x="1691680" y="5229152"/>
            <a:ext cx="288032" cy="216072"/>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直線接點 9"/>
          <p:cNvCxnSpPr>
            <a:stCxn id="7" idx="2"/>
            <a:endCxn id="6" idx="0"/>
          </p:cNvCxnSpPr>
          <p:nvPr/>
        </p:nvCxnSpPr>
        <p:spPr>
          <a:xfrm>
            <a:off x="1979712" y="5229152"/>
            <a:ext cx="792088" cy="216072"/>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2051720" y="6021288"/>
            <a:ext cx="432048" cy="369332"/>
          </a:xfrm>
          <a:prstGeom prst="rect">
            <a:avLst/>
          </a:prstGeom>
          <a:noFill/>
          <a:ln>
            <a:noFill/>
          </a:ln>
        </p:spPr>
        <p:txBody>
          <a:bodyPr wrap="square" rtlCol="0">
            <a:spAutoFit/>
          </a:bodyPr>
          <a:lstStyle/>
          <a:p>
            <a:r>
              <a:rPr lang="en-US" altLang="zh-TW" dirty="0" smtClean="0">
                <a:solidFill>
                  <a:srgbClr val="00B050"/>
                </a:solidFill>
              </a:rPr>
              <a:t>…</a:t>
            </a:r>
            <a:endParaRPr lang="zh-TW" altLang="en-US" dirty="0">
              <a:solidFill>
                <a:srgbClr val="00B050"/>
              </a:solidFill>
            </a:endParaRPr>
          </a:p>
        </p:txBody>
      </p:sp>
      <p:sp>
        <p:nvSpPr>
          <p:cNvPr id="22" name="圓角矩形 21"/>
          <p:cNvSpPr/>
          <p:nvPr/>
        </p:nvSpPr>
        <p:spPr>
          <a:xfrm>
            <a:off x="3347864" y="5445224"/>
            <a:ext cx="432048" cy="1152128"/>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TW" dirty="0" smtClean="0">
                <a:solidFill>
                  <a:srgbClr val="00B050"/>
                </a:solidFill>
              </a:rPr>
              <a:t>Gaussian 1</a:t>
            </a:r>
            <a:endParaRPr lang="zh-TW" altLang="en-US" dirty="0">
              <a:solidFill>
                <a:srgbClr val="00B050"/>
              </a:solidFill>
            </a:endParaRPr>
          </a:p>
        </p:txBody>
      </p:sp>
      <p:sp>
        <p:nvSpPr>
          <p:cNvPr id="23" name="圓角矩形 22"/>
          <p:cNvSpPr/>
          <p:nvPr/>
        </p:nvSpPr>
        <p:spPr>
          <a:xfrm>
            <a:off x="3851920" y="5445224"/>
            <a:ext cx="432048" cy="1152128"/>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TW" dirty="0" smtClean="0">
                <a:solidFill>
                  <a:srgbClr val="00B050"/>
                </a:solidFill>
              </a:rPr>
              <a:t>Gaussian 2</a:t>
            </a:r>
            <a:endParaRPr lang="zh-TW" altLang="en-US" dirty="0">
              <a:solidFill>
                <a:srgbClr val="00B050"/>
              </a:solidFill>
            </a:endParaRPr>
          </a:p>
        </p:txBody>
      </p:sp>
      <p:sp>
        <p:nvSpPr>
          <p:cNvPr id="24" name="圓角矩形 23"/>
          <p:cNvSpPr/>
          <p:nvPr/>
        </p:nvSpPr>
        <p:spPr>
          <a:xfrm>
            <a:off x="4932040" y="5445224"/>
            <a:ext cx="432048" cy="1152128"/>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TW" dirty="0" smtClean="0">
                <a:solidFill>
                  <a:srgbClr val="00B050"/>
                </a:solidFill>
              </a:rPr>
              <a:t>Gaussian </a:t>
            </a:r>
            <a:r>
              <a:rPr lang="en-US" altLang="zh-TW" dirty="0" smtClean="0">
                <a:solidFill>
                  <a:srgbClr val="00B050"/>
                </a:solidFill>
                <a:latin typeface="Times New Roman" pitchFamily="18" charset="0"/>
                <a:cs typeface="Times New Roman" pitchFamily="18" charset="0"/>
              </a:rPr>
              <a:t>I</a:t>
            </a:r>
            <a:endParaRPr lang="zh-TW" altLang="en-US" dirty="0">
              <a:solidFill>
                <a:srgbClr val="00B05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5" name="圓角矩形 24"/>
              <p:cNvSpPr/>
              <p:nvPr/>
            </p:nvSpPr>
            <p:spPr>
              <a:xfrm>
                <a:off x="3347864" y="4797152"/>
                <a:ext cx="2016224" cy="432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Substate </a:t>
                </a:r>
                <a:r>
                  <a:rPr lang="en-US" altLang="zh-TW" dirty="0">
                    <a:solidFill>
                      <a:schemeClr val="tx1"/>
                    </a:solidFill>
                  </a:rPr>
                  <a:t>2 :</a:t>
                </a:r>
                <a14:m>
                  <m:oMath xmlns:m="http://schemas.openxmlformats.org/officeDocument/2006/math">
                    <m:sSub>
                      <m:sSubPr>
                        <m:ctrlPr>
                          <a:rPr lang="en-US" altLang="zh-TW" i="1">
                            <a:solidFill>
                              <a:prstClr val="black"/>
                            </a:solidFill>
                            <a:latin typeface="Cambria Math" panose="02040503050406030204" pitchFamily="18" charset="0"/>
                            <a:cs typeface="Times New Roman" pitchFamily="18" charset="0"/>
                          </a:rPr>
                        </m:ctrlPr>
                      </m:sSubPr>
                      <m:e>
                        <m:r>
                          <a:rPr lang="en-US" altLang="zh-TW" i="1">
                            <a:solidFill>
                              <a:prstClr val="black"/>
                            </a:solidFill>
                            <a:latin typeface="Cambria Math"/>
                            <a:cs typeface="Times New Roman" pitchFamily="18" charset="0"/>
                          </a:rPr>
                          <m:t> </m:t>
                        </m:r>
                        <m:r>
                          <a:rPr lang="en-US" altLang="zh-TW" i="1">
                            <a:solidFill>
                              <a:prstClr val="black"/>
                            </a:solidFill>
                            <a:latin typeface="Cambria Math"/>
                            <a:cs typeface="Times New Roman" pitchFamily="18" charset="0"/>
                          </a:rPr>
                          <m:t>𝑣</m:t>
                        </m:r>
                      </m:e>
                      <m:sub>
                        <m:r>
                          <a:rPr lang="en-US" altLang="zh-TW" b="0" i="1" smtClean="0">
                            <a:solidFill>
                              <a:prstClr val="black"/>
                            </a:solidFill>
                            <a:latin typeface="Cambria Math"/>
                            <a:cs typeface="Times New Roman" pitchFamily="18" charset="0"/>
                          </a:rPr>
                          <m:t>2</m:t>
                        </m:r>
                      </m:sub>
                    </m:sSub>
                  </m:oMath>
                </a14:m>
                <a:endParaRPr lang="zh-TW" altLang="en-US" dirty="0">
                  <a:solidFill>
                    <a:schemeClr val="tx1"/>
                  </a:solidFill>
                </a:endParaRPr>
              </a:p>
            </p:txBody>
          </p:sp>
        </mc:Choice>
        <mc:Fallback xmlns="">
          <p:sp>
            <p:nvSpPr>
              <p:cNvPr id="25" name="圓角矩形 24"/>
              <p:cNvSpPr>
                <a:spLocks noRot="1" noChangeAspect="1" noMove="1" noResize="1" noEditPoints="1" noAdjustHandles="1" noChangeArrowheads="1" noChangeShapeType="1" noTextEdit="1"/>
              </p:cNvSpPr>
              <p:nvPr/>
            </p:nvSpPr>
            <p:spPr>
              <a:xfrm>
                <a:off x="3347864" y="4797152"/>
                <a:ext cx="2016224" cy="432000"/>
              </a:xfrm>
              <a:prstGeom prst="roundRect">
                <a:avLst/>
              </a:prstGeom>
              <a:blipFill rotWithShape="1">
                <a:blip r:embed="rId4"/>
                <a:stretch>
                  <a:fillRect b="-10667"/>
                </a:stretch>
              </a:blipFill>
              <a:ln>
                <a:solidFill>
                  <a:schemeClr val="tx1"/>
                </a:solidFill>
              </a:ln>
            </p:spPr>
            <p:txBody>
              <a:bodyPr/>
              <a:lstStyle/>
              <a:p>
                <a:r>
                  <a:rPr lang="zh-TW" altLang="en-US">
                    <a:noFill/>
                  </a:rPr>
                  <a:t> </a:t>
                </a:r>
              </a:p>
            </p:txBody>
          </p:sp>
        </mc:Fallback>
      </mc:AlternateContent>
      <p:cxnSp>
        <p:nvCxnSpPr>
          <p:cNvPr id="26" name="直線接點 25"/>
          <p:cNvCxnSpPr>
            <a:stCxn id="25" idx="2"/>
            <a:endCxn id="22" idx="0"/>
          </p:cNvCxnSpPr>
          <p:nvPr/>
        </p:nvCxnSpPr>
        <p:spPr>
          <a:xfrm flipH="1">
            <a:off x="3563888" y="5229152"/>
            <a:ext cx="792088" cy="216072"/>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 name="直線接點 26"/>
          <p:cNvCxnSpPr>
            <a:stCxn id="25" idx="2"/>
            <a:endCxn id="23" idx="0"/>
          </p:cNvCxnSpPr>
          <p:nvPr/>
        </p:nvCxnSpPr>
        <p:spPr>
          <a:xfrm flipH="1">
            <a:off x="4067944" y="5229152"/>
            <a:ext cx="288032" cy="216072"/>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 name="直線接點 27"/>
          <p:cNvCxnSpPr>
            <a:stCxn id="25" idx="2"/>
            <a:endCxn id="24" idx="0"/>
          </p:cNvCxnSpPr>
          <p:nvPr/>
        </p:nvCxnSpPr>
        <p:spPr>
          <a:xfrm>
            <a:off x="4355976" y="5229152"/>
            <a:ext cx="792088" cy="216072"/>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29" name="文字方塊 28"/>
          <p:cNvSpPr txBox="1"/>
          <p:nvPr/>
        </p:nvSpPr>
        <p:spPr>
          <a:xfrm>
            <a:off x="4427984" y="6021288"/>
            <a:ext cx="432048" cy="369332"/>
          </a:xfrm>
          <a:prstGeom prst="rect">
            <a:avLst/>
          </a:prstGeom>
          <a:noFill/>
          <a:ln>
            <a:noFill/>
          </a:ln>
        </p:spPr>
        <p:txBody>
          <a:bodyPr wrap="square" rtlCol="0">
            <a:spAutoFit/>
          </a:bodyPr>
          <a:lstStyle/>
          <a:p>
            <a:r>
              <a:rPr lang="en-US" altLang="zh-TW" dirty="0" smtClean="0">
                <a:solidFill>
                  <a:srgbClr val="00B050"/>
                </a:solidFill>
              </a:rPr>
              <a:t>…</a:t>
            </a:r>
            <a:endParaRPr lang="zh-TW" altLang="en-US" dirty="0">
              <a:solidFill>
                <a:srgbClr val="00B050"/>
              </a:solidFill>
            </a:endParaRPr>
          </a:p>
        </p:txBody>
      </p:sp>
      <p:sp>
        <p:nvSpPr>
          <p:cNvPr id="30" name="圓角矩形 29"/>
          <p:cNvSpPr/>
          <p:nvPr/>
        </p:nvSpPr>
        <p:spPr>
          <a:xfrm>
            <a:off x="6660232" y="5445224"/>
            <a:ext cx="432048" cy="1152128"/>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TW" dirty="0" smtClean="0">
                <a:solidFill>
                  <a:srgbClr val="00B050"/>
                </a:solidFill>
              </a:rPr>
              <a:t>Gaussian 1</a:t>
            </a:r>
            <a:endParaRPr lang="zh-TW" altLang="en-US" dirty="0">
              <a:solidFill>
                <a:srgbClr val="00B050"/>
              </a:solidFill>
            </a:endParaRPr>
          </a:p>
        </p:txBody>
      </p:sp>
      <p:sp>
        <p:nvSpPr>
          <p:cNvPr id="31" name="圓角矩形 30"/>
          <p:cNvSpPr/>
          <p:nvPr/>
        </p:nvSpPr>
        <p:spPr>
          <a:xfrm>
            <a:off x="7164288" y="5445224"/>
            <a:ext cx="432048" cy="1152128"/>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TW" dirty="0" smtClean="0">
                <a:solidFill>
                  <a:srgbClr val="00B050"/>
                </a:solidFill>
              </a:rPr>
              <a:t>Gaussian 2</a:t>
            </a:r>
            <a:endParaRPr lang="zh-TW" altLang="en-US" dirty="0">
              <a:solidFill>
                <a:srgbClr val="00B050"/>
              </a:solidFill>
            </a:endParaRPr>
          </a:p>
        </p:txBody>
      </p:sp>
      <p:sp>
        <p:nvSpPr>
          <p:cNvPr id="32" name="圓角矩形 31"/>
          <p:cNvSpPr/>
          <p:nvPr/>
        </p:nvSpPr>
        <p:spPr>
          <a:xfrm>
            <a:off x="8244408" y="5445224"/>
            <a:ext cx="432048" cy="1152128"/>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TW" dirty="0" smtClean="0">
                <a:solidFill>
                  <a:srgbClr val="00B050"/>
                </a:solidFill>
              </a:rPr>
              <a:t>Gaussian </a:t>
            </a:r>
            <a:r>
              <a:rPr lang="en-US" altLang="zh-TW" dirty="0" smtClean="0">
                <a:solidFill>
                  <a:srgbClr val="00B050"/>
                </a:solidFill>
                <a:latin typeface="Times New Roman" pitchFamily="18" charset="0"/>
                <a:cs typeface="Times New Roman" pitchFamily="18" charset="0"/>
              </a:rPr>
              <a:t>I</a:t>
            </a:r>
            <a:endParaRPr lang="zh-TW" altLang="en-US" dirty="0">
              <a:solidFill>
                <a:srgbClr val="00B05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3" name="圓角矩形 32"/>
              <p:cNvSpPr/>
              <p:nvPr/>
            </p:nvSpPr>
            <p:spPr>
              <a:xfrm>
                <a:off x="6660232" y="4797152"/>
                <a:ext cx="2016224" cy="432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bIns="46800" rtlCol="0" anchor="ctr"/>
              <a:lstStyle/>
              <a:p>
                <a:pPr algn="ctr"/>
                <a:r>
                  <a:rPr lang="en-US" altLang="zh-TW" dirty="0" smtClean="0">
                    <a:solidFill>
                      <a:schemeClr val="tx1"/>
                    </a:solidFill>
                  </a:rPr>
                  <a:t>Substate </a:t>
                </a:r>
                <a14:m>
                  <m:oMath xmlns:m="http://schemas.openxmlformats.org/officeDocument/2006/math">
                    <m:sSub>
                      <m:sSubPr>
                        <m:ctrlPr>
                          <a:rPr lang="en-US" altLang="zh-TW" i="1">
                            <a:solidFill>
                              <a:prstClr val="black"/>
                            </a:solidFill>
                            <a:latin typeface="Cambria Math" panose="02040503050406030204" pitchFamily="18" charset="0"/>
                            <a:cs typeface="Times New Roman" pitchFamily="18" charset="0"/>
                          </a:rPr>
                        </m:ctrlPr>
                      </m:sSubPr>
                      <m:e>
                        <m:r>
                          <a:rPr lang="en-US" altLang="zh-TW" b="0" i="1" smtClean="0">
                            <a:solidFill>
                              <a:prstClr val="black"/>
                            </a:solidFill>
                            <a:latin typeface="Cambria Math"/>
                            <a:cs typeface="Times New Roman" pitchFamily="18" charset="0"/>
                          </a:rPr>
                          <m:t>𝑁</m:t>
                        </m:r>
                      </m:e>
                      <m:sub>
                        <m:r>
                          <a:rPr lang="en-US" altLang="zh-TW" b="0" i="1" smtClean="0">
                            <a:solidFill>
                              <a:prstClr val="black"/>
                            </a:solidFill>
                            <a:latin typeface="Cambria Math"/>
                            <a:cs typeface="Times New Roman" pitchFamily="18" charset="0"/>
                          </a:rPr>
                          <m:t>𝑗</m:t>
                        </m:r>
                      </m:sub>
                    </m:sSub>
                  </m:oMath>
                </a14:m>
                <a:r>
                  <a:rPr lang="en-US" altLang="zh-TW" dirty="0">
                    <a:solidFill>
                      <a:schemeClr val="tx1"/>
                    </a:solidFill>
                  </a:rPr>
                  <a:t> :</a:t>
                </a:r>
                <a14:m>
                  <m:oMath xmlns:m="http://schemas.openxmlformats.org/officeDocument/2006/math">
                    <m:sSub>
                      <m:sSubPr>
                        <m:ctrlPr>
                          <a:rPr lang="en-US" altLang="zh-TW" i="1">
                            <a:solidFill>
                              <a:prstClr val="black"/>
                            </a:solidFill>
                            <a:latin typeface="Cambria Math" panose="02040503050406030204" pitchFamily="18" charset="0"/>
                            <a:cs typeface="Times New Roman" pitchFamily="18" charset="0"/>
                          </a:rPr>
                        </m:ctrlPr>
                      </m:sSubPr>
                      <m:e>
                        <m:r>
                          <a:rPr lang="en-US" altLang="zh-TW" i="1">
                            <a:solidFill>
                              <a:prstClr val="black"/>
                            </a:solidFill>
                            <a:latin typeface="Cambria Math"/>
                            <a:cs typeface="Times New Roman" pitchFamily="18" charset="0"/>
                          </a:rPr>
                          <m:t> </m:t>
                        </m:r>
                        <m:r>
                          <a:rPr lang="en-US" altLang="zh-TW" i="1">
                            <a:solidFill>
                              <a:prstClr val="black"/>
                            </a:solidFill>
                            <a:latin typeface="Cambria Math"/>
                            <a:cs typeface="Times New Roman" pitchFamily="18" charset="0"/>
                          </a:rPr>
                          <m:t>𝑣</m:t>
                        </m:r>
                      </m:e>
                      <m:sub>
                        <m:sSub>
                          <m:sSubPr>
                            <m:ctrlPr>
                              <a:rPr lang="en-US" altLang="zh-TW" i="1" smtClean="0">
                                <a:solidFill>
                                  <a:prstClr val="black"/>
                                </a:solidFill>
                                <a:latin typeface="Cambria Math" panose="02040503050406030204" pitchFamily="18" charset="0"/>
                                <a:cs typeface="Times New Roman" pitchFamily="18" charset="0"/>
                              </a:rPr>
                            </m:ctrlPr>
                          </m:sSubPr>
                          <m:e>
                            <m:r>
                              <a:rPr lang="en-US" altLang="zh-TW" b="0" i="1" smtClean="0">
                                <a:solidFill>
                                  <a:prstClr val="black"/>
                                </a:solidFill>
                                <a:latin typeface="Cambria Math"/>
                                <a:cs typeface="Times New Roman" pitchFamily="18" charset="0"/>
                              </a:rPr>
                              <m:t>𝑁</m:t>
                            </m:r>
                          </m:e>
                          <m:sub>
                            <m:r>
                              <a:rPr lang="en-US" altLang="zh-TW" b="0" i="1" smtClean="0">
                                <a:solidFill>
                                  <a:prstClr val="black"/>
                                </a:solidFill>
                                <a:latin typeface="Cambria Math"/>
                                <a:cs typeface="Times New Roman" pitchFamily="18" charset="0"/>
                              </a:rPr>
                              <m:t>𝑗</m:t>
                            </m:r>
                          </m:sub>
                        </m:sSub>
                      </m:sub>
                    </m:sSub>
                  </m:oMath>
                </a14:m>
                <a:endParaRPr lang="zh-TW" altLang="en-US" dirty="0">
                  <a:solidFill>
                    <a:schemeClr val="tx1"/>
                  </a:solidFill>
                </a:endParaRPr>
              </a:p>
            </p:txBody>
          </p:sp>
        </mc:Choice>
        <mc:Fallback xmlns="">
          <p:sp>
            <p:nvSpPr>
              <p:cNvPr id="33" name="圓角矩形 32"/>
              <p:cNvSpPr>
                <a:spLocks noRot="1" noChangeAspect="1" noMove="1" noResize="1" noEditPoints="1" noAdjustHandles="1" noChangeArrowheads="1" noChangeShapeType="1" noTextEdit="1"/>
              </p:cNvSpPr>
              <p:nvPr/>
            </p:nvSpPr>
            <p:spPr>
              <a:xfrm>
                <a:off x="6660232" y="4797152"/>
                <a:ext cx="2016224" cy="432000"/>
              </a:xfrm>
              <a:prstGeom prst="roundRect">
                <a:avLst/>
              </a:prstGeom>
              <a:blipFill rotWithShape="1">
                <a:blip r:embed="rId5"/>
                <a:stretch>
                  <a:fillRect t="-6667" b="-1333"/>
                </a:stretch>
              </a:blipFill>
              <a:ln>
                <a:solidFill>
                  <a:schemeClr val="tx1"/>
                </a:solidFill>
              </a:ln>
            </p:spPr>
            <p:txBody>
              <a:bodyPr/>
              <a:lstStyle/>
              <a:p>
                <a:r>
                  <a:rPr lang="zh-TW" altLang="en-US">
                    <a:noFill/>
                  </a:rPr>
                  <a:t> </a:t>
                </a:r>
              </a:p>
            </p:txBody>
          </p:sp>
        </mc:Fallback>
      </mc:AlternateContent>
      <p:cxnSp>
        <p:nvCxnSpPr>
          <p:cNvPr id="34" name="直線接點 33"/>
          <p:cNvCxnSpPr>
            <a:stCxn id="33" idx="2"/>
            <a:endCxn id="30" idx="0"/>
          </p:cNvCxnSpPr>
          <p:nvPr/>
        </p:nvCxnSpPr>
        <p:spPr>
          <a:xfrm flipH="1">
            <a:off x="6876256" y="5229152"/>
            <a:ext cx="792088" cy="216072"/>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5" name="直線接點 34"/>
          <p:cNvCxnSpPr>
            <a:stCxn id="33" idx="2"/>
            <a:endCxn id="31" idx="0"/>
          </p:cNvCxnSpPr>
          <p:nvPr/>
        </p:nvCxnSpPr>
        <p:spPr>
          <a:xfrm flipH="1">
            <a:off x="7380312" y="5229152"/>
            <a:ext cx="288032" cy="216072"/>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6" name="直線接點 35"/>
          <p:cNvCxnSpPr>
            <a:stCxn id="33" idx="2"/>
            <a:endCxn id="32" idx="0"/>
          </p:cNvCxnSpPr>
          <p:nvPr/>
        </p:nvCxnSpPr>
        <p:spPr>
          <a:xfrm>
            <a:off x="7668344" y="5229152"/>
            <a:ext cx="792088" cy="216072"/>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37" name="文字方塊 36"/>
          <p:cNvSpPr txBox="1"/>
          <p:nvPr/>
        </p:nvSpPr>
        <p:spPr>
          <a:xfrm>
            <a:off x="7740352" y="6021288"/>
            <a:ext cx="432048" cy="369332"/>
          </a:xfrm>
          <a:prstGeom prst="rect">
            <a:avLst/>
          </a:prstGeom>
          <a:noFill/>
          <a:ln>
            <a:noFill/>
          </a:ln>
        </p:spPr>
        <p:txBody>
          <a:bodyPr wrap="square" rtlCol="0">
            <a:spAutoFit/>
          </a:bodyPr>
          <a:lstStyle/>
          <a:p>
            <a:r>
              <a:rPr lang="en-US" altLang="zh-TW" dirty="0" smtClean="0">
                <a:solidFill>
                  <a:srgbClr val="00B050"/>
                </a:solidFill>
              </a:rPr>
              <a:t>…</a:t>
            </a:r>
            <a:endParaRPr lang="zh-TW" altLang="en-US" dirty="0">
              <a:solidFill>
                <a:srgbClr val="00B050"/>
              </a:solidFill>
            </a:endParaRPr>
          </a:p>
        </p:txBody>
      </p:sp>
      <p:sp>
        <p:nvSpPr>
          <p:cNvPr id="38" name="文字方塊 37"/>
          <p:cNvSpPr txBox="1"/>
          <p:nvPr/>
        </p:nvSpPr>
        <p:spPr>
          <a:xfrm>
            <a:off x="5436096" y="5517232"/>
            <a:ext cx="1080120" cy="492443"/>
          </a:xfrm>
          <a:prstGeom prst="rect">
            <a:avLst/>
          </a:prstGeom>
          <a:noFill/>
          <a:ln>
            <a:noFill/>
          </a:ln>
        </p:spPr>
        <p:txBody>
          <a:bodyPr wrap="square" rtlCol="0">
            <a:spAutoFit/>
          </a:bodyPr>
          <a:lstStyle/>
          <a:p>
            <a:pPr algn="ctr"/>
            <a:r>
              <a:rPr lang="en-US" altLang="zh-TW" sz="2600" dirty="0" smtClean="0"/>
              <a:t>…</a:t>
            </a:r>
            <a:endParaRPr lang="zh-TW" altLang="en-US" sz="2600" dirty="0"/>
          </a:p>
        </p:txBody>
      </p:sp>
      <p:sp>
        <p:nvSpPr>
          <p:cNvPr id="39" name="圓角矩形 38"/>
          <p:cNvSpPr/>
          <p:nvPr/>
        </p:nvSpPr>
        <p:spPr>
          <a:xfrm>
            <a:off x="3347864" y="3733889"/>
            <a:ext cx="3024336" cy="468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 HMM State )</a:t>
            </a:r>
            <a:r>
              <a:rPr lang="en-US" altLang="zh-TW" sz="2400" i="1" baseline="-25000" dirty="0" smtClean="0">
                <a:solidFill>
                  <a:schemeClr val="tx1"/>
                </a:solidFill>
              </a:rPr>
              <a:t>j</a:t>
            </a:r>
            <a:endParaRPr lang="zh-TW" altLang="en-US" sz="2400" i="1" baseline="-25000" dirty="0">
              <a:solidFill>
                <a:schemeClr val="tx1"/>
              </a:solidFill>
            </a:endParaRPr>
          </a:p>
        </p:txBody>
      </p:sp>
      <p:cxnSp>
        <p:nvCxnSpPr>
          <p:cNvPr id="41" name="直線接點 40"/>
          <p:cNvCxnSpPr>
            <a:stCxn id="39" idx="2"/>
            <a:endCxn id="7" idx="0"/>
          </p:cNvCxnSpPr>
          <p:nvPr/>
        </p:nvCxnSpPr>
        <p:spPr>
          <a:xfrm flipH="1">
            <a:off x="1979712" y="4201889"/>
            <a:ext cx="2880320" cy="595263"/>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3" name="直線接點 42"/>
          <p:cNvCxnSpPr>
            <a:stCxn id="39" idx="2"/>
            <a:endCxn id="25" idx="0"/>
          </p:cNvCxnSpPr>
          <p:nvPr/>
        </p:nvCxnSpPr>
        <p:spPr>
          <a:xfrm flipH="1">
            <a:off x="4355976" y="4201889"/>
            <a:ext cx="504056" cy="595263"/>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5" name="直線接點 44"/>
          <p:cNvCxnSpPr>
            <a:stCxn id="39" idx="2"/>
            <a:endCxn id="33" idx="0"/>
          </p:cNvCxnSpPr>
          <p:nvPr/>
        </p:nvCxnSpPr>
        <p:spPr>
          <a:xfrm>
            <a:off x="4860032" y="4201889"/>
            <a:ext cx="2808312" cy="595263"/>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46" name="文字方塊 45"/>
          <p:cNvSpPr txBox="1"/>
          <p:nvPr/>
        </p:nvSpPr>
        <p:spPr>
          <a:xfrm>
            <a:off x="1043608" y="4221088"/>
            <a:ext cx="2520280" cy="369332"/>
          </a:xfrm>
          <a:prstGeom prst="rect">
            <a:avLst/>
          </a:prstGeom>
          <a:noFill/>
          <a:ln>
            <a:noFill/>
          </a:ln>
        </p:spPr>
        <p:txBody>
          <a:bodyPr wrap="square" rtlCol="0">
            <a:spAutoFit/>
          </a:bodyPr>
          <a:lstStyle/>
          <a:p>
            <a:r>
              <a:rPr lang="en-US" altLang="zh-TW" dirty="0" err="1" smtClean="0">
                <a:solidFill>
                  <a:srgbClr val="FFC000"/>
                </a:solidFill>
              </a:rPr>
              <a:t>substate</a:t>
            </a:r>
            <a:r>
              <a:rPr lang="en-US" altLang="zh-TW" dirty="0" smtClean="0">
                <a:solidFill>
                  <a:srgbClr val="FFC000"/>
                </a:solidFill>
              </a:rPr>
              <a:t> weight vector </a:t>
            </a:r>
            <a:endParaRPr lang="zh-TW" altLang="en-US" dirty="0">
              <a:solidFill>
                <a:srgbClr val="FFC000"/>
              </a:solidFill>
            </a:endParaRPr>
          </a:p>
        </p:txBody>
      </p:sp>
      <p:sp>
        <p:nvSpPr>
          <p:cNvPr id="40"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p>
        </p:txBody>
      </p:sp>
    </p:spTree>
    <p:extLst>
      <p:ext uri="{BB962C8B-B14F-4D97-AF65-F5344CB8AC3E}">
        <p14:creationId xmlns:p14="http://schemas.microsoft.com/office/powerpoint/2010/main" val="4076712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720000"/>
          </a:xfrm>
        </p:spPr>
        <p:txBody>
          <a:bodyPr>
            <a:noAutofit/>
          </a:bodyPr>
          <a:lstStyle/>
          <a:p>
            <a:pPr algn="l"/>
            <a:r>
              <a:rPr lang="en-US" altLang="zh-TW" sz="3300" b="1" dirty="0">
                <a:latin typeface="Times New Roman" panose="02020603050405020304" pitchFamily="18" charset="0"/>
                <a:cs typeface="Times New Roman" panose="02020603050405020304" pitchFamily="18" charset="0"/>
              </a:rPr>
              <a:t>Subspace Gaussian Mixture Model</a:t>
            </a:r>
            <a:endParaRPr lang="zh-TW" altLang="en-US" sz="3300" b="1"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a:xfrm>
            <a:off x="0" y="914400"/>
            <a:ext cx="9144000" cy="523220"/>
          </a:xfrm>
        </p:spPr>
        <p:txBody>
          <a:bodyPr>
            <a:spAutoFit/>
          </a:bodyPr>
          <a:lstStyle/>
          <a:p>
            <a:pPr marL="180975" indent="-180975">
              <a:spcBef>
                <a:spcPts val="500"/>
              </a:spcBef>
              <a:spcAft>
                <a:spcPts val="500"/>
              </a:spcAft>
            </a:pPr>
            <a:r>
              <a:rPr lang="en-US" altLang="zh-TW" sz="2800" b="1" dirty="0" smtClean="0">
                <a:latin typeface="Times New Roman" pitchFamily="18" charset="0"/>
              </a:rPr>
              <a:t>A </a:t>
            </a:r>
            <a:r>
              <a:rPr lang="en-US" altLang="zh-TW" sz="2800" b="1" dirty="0" err="1" smtClean="0">
                <a:latin typeface="Times New Roman" pitchFamily="18" charset="0"/>
              </a:rPr>
              <a:t>triphone</a:t>
            </a:r>
            <a:r>
              <a:rPr lang="en-US" altLang="zh-TW" sz="2800" b="1" dirty="0" smtClean="0">
                <a:latin typeface="Times New Roman" pitchFamily="18" charset="0"/>
              </a:rPr>
              <a:t> HMM in </a:t>
            </a:r>
            <a:r>
              <a:rPr lang="en-US" altLang="zh-TW" sz="2800" b="1" dirty="0">
                <a:latin typeface="Times New Roman" pitchFamily="18" charset="0"/>
              </a:rPr>
              <a:t>Subspace </a:t>
            </a:r>
            <a:r>
              <a:rPr lang="en-US" altLang="zh-TW" sz="2800" b="1" dirty="0" smtClean="0">
                <a:latin typeface="Times New Roman" pitchFamily="18" charset="0"/>
              </a:rPr>
              <a:t>GMM</a:t>
            </a:r>
            <a:endParaRPr lang="zh-TW" altLang="en-US" sz="2800" b="1" dirty="0">
              <a:latin typeface="Times New Roman" pitchFamily="18" charset="0"/>
            </a:endParaRPr>
          </a:p>
        </p:txBody>
      </p:sp>
      <p:sp>
        <p:nvSpPr>
          <p:cNvPr id="4" name="圓角矩形 3"/>
          <p:cNvSpPr/>
          <p:nvPr/>
        </p:nvSpPr>
        <p:spPr>
          <a:xfrm>
            <a:off x="1475640"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圓角矩形 4"/>
          <p:cNvSpPr/>
          <p:nvPr/>
        </p:nvSpPr>
        <p:spPr>
          <a:xfrm>
            <a:off x="1705184"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圓角矩形 5"/>
          <p:cNvSpPr/>
          <p:nvPr/>
        </p:nvSpPr>
        <p:spPr>
          <a:xfrm>
            <a:off x="2127556"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1849184" y="3739838"/>
            <a:ext cx="278372" cy="276999"/>
          </a:xfrm>
          <a:prstGeom prst="rect">
            <a:avLst/>
          </a:prstGeom>
          <a:noFill/>
          <a:ln>
            <a:noFill/>
          </a:ln>
        </p:spPr>
        <p:txBody>
          <a:bodyPr wrap="square" lIns="0" tIns="0" rIns="0" bIns="0" rtlCol="0">
            <a:spAutoFit/>
          </a:bodyPr>
          <a:lstStyle/>
          <a:p>
            <a:pPr algn="ctr"/>
            <a:r>
              <a:rPr lang="en-US" altLang="zh-TW" dirty="0" smtClean="0">
                <a:solidFill>
                  <a:srgbClr val="00B050"/>
                </a:solidFill>
              </a:rPr>
              <a:t>…</a:t>
            </a:r>
            <a:endParaRPr lang="zh-TW" altLang="en-US" dirty="0">
              <a:solidFill>
                <a:srgbClr val="00B050"/>
              </a:solidFill>
            </a:endParaRPr>
          </a:p>
        </p:txBody>
      </p:sp>
      <p:sp>
        <p:nvSpPr>
          <p:cNvPr id="8" name="圓角矩形 7"/>
          <p:cNvSpPr/>
          <p:nvPr/>
        </p:nvSpPr>
        <p:spPr>
          <a:xfrm>
            <a:off x="1475640" y="3105064"/>
            <a:ext cx="795916" cy="25192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2000" dirty="0"/>
              <a:t>v</a:t>
            </a:r>
            <a:r>
              <a:rPr lang="en-US" altLang="zh-TW" sz="2000" baseline="-25000" dirty="0" smtClean="0"/>
              <a:t>1</a:t>
            </a:r>
            <a:endParaRPr lang="zh-TW" altLang="en-US" sz="2000" baseline="-25000" dirty="0"/>
          </a:p>
        </p:txBody>
      </p:sp>
      <p:sp>
        <p:nvSpPr>
          <p:cNvPr id="10" name="圓角矩形 9"/>
          <p:cNvSpPr/>
          <p:nvPr/>
        </p:nvSpPr>
        <p:spPr>
          <a:xfrm>
            <a:off x="2623940"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圓角矩形 10"/>
          <p:cNvSpPr/>
          <p:nvPr/>
        </p:nvSpPr>
        <p:spPr>
          <a:xfrm>
            <a:off x="2853484"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圓角矩形 11"/>
          <p:cNvSpPr/>
          <p:nvPr/>
        </p:nvSpPr>
        <p:spPr>
          <a:xfrm>
            <a:off x="3275856"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p:nvSpPr>
        <p:spPr>
          <a:xfrm>
            <a:off x="2997484" y="3739838"/>
            <a:ext cx="278372" cy="276999"/>
          </a:xfrm>
          <a:prstGeom prst="rect">
            <a:avLst/>
          </a:prstGeom>
          <a:noFill/>
          <a:ln>
            <a:noFill/>
          </a:ln>
        </p:spPr>
        <p:txBody>
          <a:bodyPr wrap="square" lIns="0" tIns="0" rIns="0" bIns="0" rtlCol="0">
            <a:spAutoFit/>
          </a:bodyPr>
          <a:lstStyle/>
          <a:p>
            <a:pPr algn="ctr"/>
            <a:r>
              <a:rPr lang="en-US" altLang="zh-TW" dirty="0" smtClean="0">
                <a:solidFill>
                  <a:srgbClr val="00B050"/>
                </a:solidFill>
              </a:rPr>
              <a:t>…</a:t>
            </a:r>
            <a:endParaRPr lang="zh-TW" altLang="en-US" dirty="0">
              <a:solidFill>
                <a:srgbClr val="00B050"/>
              </a:solidFill>
            </a:endParaRPr>
          </a:p>
        </p:txBody>
      </p:sp>
      <p:sp>
        <p:nvSpPr>
          <p:cNvPr id="14" name="圓角矩形 13"/>
          <p:cNvSpPr/>
          <p:nvPr/>
        </p:nvSpPr>
        <p:spPr>
          <a:xfrm>
            <a:off x="2623940" y="3105064"/>
            <a:ext cx="795916" cy="25192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2000" dirty="0" smtClean="0"/>
              <a:t>v</a:t>
            </a:r>
            <a:r>
              <a:rPr lang="en-US" altLang="zh-TW" sz="2000" baseline="-25000" dirty="0"/>
              <a:t>2</a:t>
            </a:r>
            <a:endParaRPr lang="zh-TW" altLang="en-US" sz="2000" baseline="-25000" dirty="0"/>
          </a:p>
        </p:txBody>
      </p:sp>
      <p:sp>
        <p:nvSpPr>
          <p:cNvPr id="15" name="文字方塊 14"/>
          <p:cNvSpPr txBox="1"/>
          <p:nvPr/>
        </p:nvSpPr>
        <p:spPr>
          <a:xfrm>
            <a:off x="2271556" y="3092529"/>
            <a:ext cx="352384" cy="307777"/>
          </a:xfrm>
          <a:prstGeom prst="rect">
            <a:avLst/>
          </a:prstGeom>
          <a:noFill/>
          <a:ln>
            <a:noFill/>
          </a:ln>
        </p:spPr>
        <p:txBody>
          <a:bodyPr wrap="square" lIns="0" tIns="0" rIns="0" bIns="0" rtlCol="0" anchor="ctr">
            <a:spAutoFit/>
          </a:bodyPr>
          <a:lstStyle/>
          <a:p>
            <a:pPr algn="ctr"/>
            <a:r>
              <a:rPr lang="en-US" altLang="zh-TW" sz="2000" dirty="0" smtClean="0">
                <a:solidFill>
                  <a:schemeClr val="accent6"/>
                </a:solidFill>
              </a:rPr>
              <a:t>…</a:t>
            </a:r>
            <a:endParaRPr lang="zh-TW" altLang="en-US" sz="2000" dirty="0">
              <a:solidFill>
                <a:schemeClr val="accent6"/>
              </a:solidFill>
            </a:endParaRPr>
          </a:p>
        </p:txBody>
      </p:sp>
      <p:cxnSp>
        <p:nvCxnSpPr>
          <p:cNvPr id="18" name="直線接點 17"/>
          <p:cNvCxnSpPr>
            <a:endCxn id="4" idx="0"/>
          </p:cNvCxnSpPr>
          <p:nvPr/>
        </p:nvCxnSpPr>
        <p:spPr>
          <a:xfrm flipH="1">
            <a:off x="1547640" y="3356992"/>
            <a:ext cx="325958"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直線接點 19"/>
          <p:cNvCxnSpPr>
            <a:endCxn id="5" idx="0"/>
          </p:cNvCxnSpPr>
          <p:nvPr/>
        </p:nvCxnSpPr>
        <p:spPr>
          <a:xfrm flipH="1">
            <a:off x="1777184" y="3356992"/>
            <a:ext cx="96414"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直線接點 21"/>
          <p:cNvCxnSpPr>
            <a:endCxn id="6" idx="0"/>
          </p:cNvCxnSpPr>
          <p:nvPr/>
        </p:nvCxnSpPr>
        <p:spPr>
          <a:xfrm>
            <a:off x="1873598" y="3369528"/>
            <a:ext cx="325958" cy="95576"/>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 name="直線接點 23"/>
          <p:cNvCxnSpPr>
            <a:endCxn id="10" idx="0"/>
          </p:cNvCxnSpPr>
          <p:nvPr/>
        </p:nvCxnSpPr>
        <p:spPr>
          <a:xfrm flipH="1">
            <a:off x="2695940" y="3356992"/>
            <a:ext cx="325958"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 name="直線接點 25"/>
          <p:cNvCxnSpPr>
            <a:endCxn id="11" idx="0"/>
          </p:cNvCxnSpPr>
          <p:nvPr/>
        </p:nvCxnSpPr>
        <p:spPr>
          <a:xfrm flipH="1">
            <a:off x="2925484" y="3356992"/>
            <a:ext cx="96414"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直線接點 27"/>
          <p:cNvCxnSpPr>
            <a:endCxn id="12" idx="0"/>
          </p:cNvCxnSpPr>
          <p:nvPr/>
        </p:nvCxnSpPr>
        <p:spPr>
          <a:xfrm>
            <a:off x="3021898" y="3356992"/>
            <a:ext cx="325958"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直線接點 29"/>
          <p:cNvCxnSpPr>
            <a:stCxn id="16" idx="2"/>
            <a:endCxn id="8" idx="0"/>
          </p:cNvCxnSpPr>
          <p:nvPr/>
        </p:nvCxnSpPr>
        <p:spPr>
          <a:xfrm flipH="1">
            <a:off x="1873598" y="2852936"/>
            <a:ext cx="574150" cy="25212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 name="直線接點 31"/>
          <p:cNvCxnSpPr>
            <a:stCxn id="16" idx="2"/>
            <a:endCxn id="14" idx="0"/>
          </p:cNvCxnSpPr>
          <p:nvPr/>
        </p:nvCxnSpPr>
        <p:spPr>
          <a:xfrm>
            <a:off x="2447748" y="2852936"/>
            <a:ext cx="574150" cy="25212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圓角矩形 15"/>
          <p:cNvSpPr/>
          <p:nvPr/>
        </p:nvSpPr>
        <p:spPr>
          <a:xfrm>
            <a:off x="1619640" y="2492896"/>
            <a:ext cx="1656216" cy="360040"/>
          </a:xfrm>
          <a:prstGeom prst="roundRect">
            <a:avLst/>
          </a:prstGeom>
          <a:solidFill>
            <a:srgbClr val="0070C0">
              <a:alpha val="9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HMM State</a:t>
            </a:r>
            <a:endParaRPr lang="zh-TW" altLang="en-US" dirty="0"/>
          </a:p>
        </p:txBody>
      </p:sp>
      <p:sp>
        <p:nvSpPr>
          <p:cNvPr id="33" name="圓角矩形 32"/>
          <p:cNvSpPr/>
          <p:nvPr/>
        </p:nvSpPr>
        <p:spPr>
          <a:xfrm>
            <a:off x="3865456"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圓角矩形 33"/>
          <p:cNvSpPr/>
          <p:nvPr/>
        </p:nvSpPr>
        <p:spPr>
          <a:xfrm>
            <a:off x="4095000"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圓角矩形 34"/>
          <p:cNvSpPr/>
          <p:nvPr/>
        </p:nvSpPr>
        <p:spPr>
          <a:xfrm>
            <a:off x="4517372"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p:cNvSpPr txBox="1"/>
          <p:nvPr/>
        </p:nvSpPr>
        <p:spPr>
          <a:xfrm>
            <a:off x="4239000" y="3739838"/>
            <a:ext cx="278372" cy="276999"/>
          </a:xfrm>
          <a:prstGeom prst="rect">
            <a:avLst/>
          </a:prstGeom>
          <a:noFill/>
          <a:ln>
            <a:noFill/>
          </a:ln>
        </p:spPr>
        <p:txBody>
          <a:bodyPr wrap="square" lIns="0" tIns="0" rIns="0" bIns="0" rtlCol="0">
            <a:spAutoFit/>
          </a:bodyPr>
          <a:lstStyle/>
          <a:p>
            <a:pPr algn="ctr"/>
            <a:r>
              <a:rPr lang="en-US" altLang="zh-TW" dirty="0" smtClean="0">
                <a:solidFill>
                  <a:srgbClr val="00B050"/>
                </a:solidFill>
              </a:rPr>
              <a:t>…</a:t>
            </a:r>
            <a:endParaRPr lang="zh-TW" altLang="en-US" dirty="0">
              <a:solidFill>
                <a:srgbClr val="00B050"/>
              </a:solidFill>
            </a:endParaRPr>
          </a:p>
        </p:txBody>
      </p:sp>
      <p:sp>
        <p:nvSpPr>
          <p:cNvPr id="37" name="圓角矩形 36"/>
          <p:cNvSpPr/>
          <p:nvPr/>
        </p:nvSpPr>
        <p:spPr>
          <a:xfrm>
            <a:off x="3865456" y="3105064"/>
            <a:ext cx="795916" cy="25192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2000" dirty="0" smtClean="0"/>
              <a:t>v</a:t>
            </a:r>
            <a:r>
              <a:rPr lang="en-US" altLang="zh-TW" sz="2000" baseline="-25000" dirty="0"/>
              <a:t>3</a:t>
            </a:r>
            <a:endParaRPr lang="zh-TW" altLang="en-US" sz="2000" baseline="-25000" dirty="0"/>
          </a:p>
        </p:txBody>
      </p:sp>
      <p:sp>
        <p:nvSpPr>
          <p:cNvPr id="38" name="圓角矩形 37"/>
          <p:cNvSpPr/>
          <p:nvPr/>
        </p:nvSpPr>
        <p:spPr>
          <a:xfrm>
            <a:off x="5013756"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圓角矩形 38"/>
          <p:cNvSpPr/>
          <p:nvPr/>
        </p:nvSpPr>
        <p:spPr>
          <a:xfrm>
            <a:off x="5243300"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圓角矩形 39"/>
          <p:cNvSpPr/>
          <p:nvPr/>
        </p:nvSpPr>
        <p:spPr>
          <a:xfrm>
            <a:off x="5665672"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文字方塊 40"/>
          <p:cNvSpPr txBox="1"/>
          <p:nvPr/>
        </p:nvSpPr>
        <p:spPr>
          <a:xfrm>
            <a:off x="5387300" y="3739838"/>
            <a:ext cx="278372" cy="276999"/>
          </a:xfrm>
          <a:prstGeom prst="rect">
            <a:avLst/>
          </a:prstGeom>
          <a:noFill/>
          <a:ln>
            <a:noFill/>
          </a:ln>
        </p:spPr>
        <p:txBody>
          <a:bodyPr wrap="square" lIns="0" tIns="0" rIns="0" bIns="0" rtlCol="0">
            <a:spAutoFit/>
          </a:bodyPr>
          <a:lstStyle/>
          <a:p>
            <a:pPr algn="ctr"/>
            <a:r>
              <a:rPr lang="en-US" altLang="zh-TW" dirty="0" smtClean="0">
                <a:solidFill>
                  <a:srgbClr val="00B050"/>
                </a:solidFill>
              </a:rPr>
              <a:t>…</a:t>
            </a:r>
            <a:endParaRPr lang="zh-TW" altLang="en-US" dirty="0">
              <a:solidFill>
                <a:srgbClr val="00B050"/>
              </a:solidFill>
            </a:endParaRPr>
          </a:p>
        </p:txBody>
      </p:sp>
      <p:sp>
        <p:nvSpPr>
          <p:cNvPr id="42" name="圓角矩形 41"/>
          <p:cNvSpPr/>
          <p:nvPr/>
        </p:nvSpPr>
        <p:spPr>
          <a:xfrm>
            <a:off x="5013756" y="3105064"/>
            <a:ext cx="795916" cy="25192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2000" dirty="0" smtClean="0"/>
              <a:t>v</a:t>
            </a:r>
            <a:r>
              <a:rPr lang="en-US" altLang="zh-TW" sz="2000" baseline="-25000" dirty="0"/>
              <a:t>4</a:t>
            </a:r>
            <a:endParaRPr lang="zh-TW" altLang="en-US" sz="2000" baseline="-25000" dirty="0"/>
          </a:p>
        </p:txBody>
      </p:sp>
      <p:sp>
        <p:nvSpPr>
          <p:cNvPr id="43" name="文字方塊 42"/>
          <p:cNvSpPr txBox="1"/>
          <p:nvPr/>
        </p:nvSpPr>
        <p:spPr>
          <a:xfrm>
            <a:off x="4661372" y="3092529"/>
            <a:ext cx="352384" cy="307777"/>
          </a:xfrm>
          <a:prstGeom prst="rect">
            <a:avLst/>
          </a:prstGeom>
          <a:noFill/>
          <a:ln>
            <a:noFill/>
          </a:ln>
        </p:spPr>
        <p:txBody>
          <a:bodyPr wrap="square" lIns="0" tIns="0" rIns="0" bIns="0" rtlCol="0" anchor="ctr">
            <a:spAutoFit/>
          </a:bodyPr>
          <a:lstStyle/>
          <a:p>
            <a:pPr algn="ctr"/>
            <a:r>
              <a:rPr lang="en-US" altLang="zh-TW" sz="2000" dirty="0" smtClean="0">
                <a:solidFill>
                  <a:schemeClr val="accent6"/>
                </a:solidFill>
              </a:rPr>
              <a:t>…</a:t>
            </a:r>
            <a:endParaRPr lang="zh-TW" altLang="en-US" sz="2000" dirty="0">
              <a:solidFill>
                <a:schemeClr val="accent6"/>
              </a:solidFill>
            </a:endParaRPr>
          </a:p>
        </p:txBody>
      </p:sp>
      <p:cxnSp>
        <p:nvCxnSpPr>
          <p:cNvPr id="44" name="直線接點 43"/>
          <p:cNvCxnSpPr>
            <a:endCxn id="33" idx="0"/>
          </p:cNvCxnSpPr>
          <p:nvPr/>
        </p:nvCxnSpPr>
        <p:spPr>
          <a:xfrm flipH="1">
            <a:off x="3937456" y="3356992"/>
            <a:ext cx="325958"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5" name="直線接點 44"/>
          <p:cNvCxnSpPr>
            <a:endCxn id="34" idx="0"/>
          </p:cNvCxnSpPr>
          <p:nvPr/>
        </p:nvCxnSpPr>
        <p:spPr>
          <a:xfrm flipH="1">
            <a:off x="4167000" y="3356992"/>
            <a:ext cx="96414"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6" name="直線接點 45"/>
          <p:cNvCxnSpPr>
            <a:endCxn id="35" idx="0"/>
          </p:cNvCxnSpPr>
          <p:nvPr/>
        </p:nvCxnSpPr>
        <p:spPr>
          <a:xfrm>
            <a:off x="4263414" y="3369528"/>
            <a:ext cx="325958" cy="95576"/>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7" name="直線接點 46"/>
          <p:cNvCxnSpPr>
            <a:endCxn id="38" idx="0"/>
          </p:cNvCxnSpPr>
          <p:nvPr/>
        </p:nvCxnSpPr>
        <p:spPr>
          <a:xfrm flipH="1">
            <a:off x="5085756" y="3356992"/>
            <a:ext cx="325958"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8" name="直線接點 47"/>
          <p:cNvCxnSpPr>
            <a:endCxn id="39" idx="0"/>
          </p:cNvCxnSpPr>
          <p:nvPr/>
        </p:nvCxnSpPr>
        <p:spPr>
          <a:xfrm flipH="1">
            <a:off x="5315300" y="3356992"/>
            <a:ext cx="96414"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 name="直線接點 48"/>
          <p:cNvCxnSpPr>
            <a:endCxn id="40" idx="0"/>
          </p:cNvCxnSpPr>
          <p:nvPr/>
        </p:nvCxnSpPr>
        <p:spPr>
          <a:xfrm>
            <a:off x="5411714" y="3356992"/>
            <a:ext cx="325958"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0" name="直線接點 49"/>
          <p:cNvCxnSpPr>
            <a:stCxn id="52" idx="2"/>
            <a:endCxn id="37" idx="0"/>
          </p:cNvCxnSpPr>
          <p:nvPr/>
        </p:nvCxnSpPr>
        <p:spPr>
          <a:xfrm flipH="1">
            <a:off x="4263414" y="2852936"/>
            <a:ext cx="574150" cy="25212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 name="直線接點 50"/>
          <p:cNvCxnSpPr>
            <a:stCxn id="52" idx="2"/>
            <a:endCxn id="42" idx="0"/>
          </p:cNvCxnSpPr>
          <p:nvPr/>
        </p:nvCxnSpPr>
        <p:spPr>
          <a:xfrm>
            <a:off x="4837564" y="2852936"/>
            <a:ext cx="574150" cy="25212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2" name="圓角矩形 51"/>
          <p:cNvSpPr/>
          <p:nvPr/>
        </p:nvSpPr>
        <p:spPr>
          <a:xfrm>
            <a:off x="4009456" y="2492896"/>
            <a:ext cx="1656216" cy="360040"/>
          </a:xfrm>
          <a:prstGeom prst="roundRect">
            <a:avLst/>
          </a:prstGeom>
          <a:solidFill>
            <a:srgbClr val="0070C0">
              <a:alpha val="9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HMM State</a:t>
            </a:r>
            <a:endParaRPr lang="zh-TW" altLang="en-US" dirty="0"/>
          </a:p>
        </p:txBody>
      </p:sp>
      <p:sp>
        <p:nvSpPr>
          <p:cNvPr id="53" name="圓角矩形 52"/>
          <p:cNvSpPr/>
          <p:nvPr/>
        </p:nvSpPr>
        <p:spPr>
          <a:xfrm>
            <a:off x="6300192"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圓角矩形 53"/>
          <p:cNvSpPr/>
          <p:nvPr/>
        </p:nvSpPr>
        <p:spPr>
          <a:xfrm>
            <a:off x="6529736"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圓角矩形 54"/>
          <p:cNvSpPr/>
          <p:nvPr/>
        </p:nvSpPr>
        <p:spPr>
          <a:xfrm>
            <a:off x="6952108"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文字方塊 55"/>
          <p:cNvSpPr txBox="1"/>
          <p:nvPr/>
        </p:nvSpPr>
        <p:spPr>
          <a:xfrm>
            <a:off x="6673736" y="3739838"/>
            <a:ext cx="278372" cy="276999"/>
          </a:xfrm>
          <a:prstGeom prst="rect">
            <a:avLst/>
          </a:prstGeom>
          <a:noFill/>
          <a:ln>
            <a:noFill/>
          </a:ln>
        </p:spPr>
        <p:txBody>
          <a:bodyPr wrap="square" lIns="0" tIns="0" rIns="0" bIns="0" rtlCol="0">
            <a:spAutoFit/>
          </a:bodyPr>
          <a:lstStyle/>
          <a:p>
            <a:pPr algn="ctr"/>
            <a:r>
              <a:rPr lang="en-US" altLang="zh-TW" dirty="0" smtClean="0">
                <a:solidFill>
                  <a:srgbClr val="00B050"/>
                </a:solidFill>
              </a:rPr>
              <a:t>…</a:t>
            </a:r>
            <a:endParaRPr lang="zh-TW" altLang="en-US" dirty="0">
              <a:solidFill>
                <a:srgbClr val="00B050"/>
              </a:solidFill>
            </a:endParaRPr>
          </a:p>
        </p:txBody>
      </p:sp>
      <p:sp>
        <p:nvSpPr>
          <p:cNvPr id="57" name="圓角矩形 56"/>
          <p:cNvSpPr/>
          <p:nvPr/>
        </p:nvSpPr>
        <p:spPr>
          <a:xfrm>
            <a:off x="6300192" y="3105064"/>
            <a:ext cx="795916" cy="25192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2000" dirty="0" smtClean="0"/>
              <a:t>v</a:t>
            </a:r>
            <a:r>
              <a:rPr lang="en-US" altLang="zh-TW" sz="2000" baseline="-25000" dirty="0"/>
              <a:t>5</a:t>
            </a:r>
            <a:endParaRPr lang="zh-TW" altLang="en-US" sz="2000" baseline="-25000" dirty="0"/>
          </a:p>
        </p:txBody>
      </p:sp>
      <p:sp>
        <p:nvSpPr>
          <p:cNvPr id="58" name="圓角矩形 57"/>
          <p:cNvSpPr/>
          <p:nvPr/>
        </p:nvSpPr>
        <p:spPr>
          <a:xfrm>
            <a:off x="7448492"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圓角矩形 58"/>
          <p:cNvSpPr/>
          <p:nvPr/>
        </p:nvSpPr>
        <p:spPr>
          <a:xfrm>
            <a:off x="7678036"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圓角矩形 59"/>
          <p:cNvSpPr/>
          <p:nvPr/>
        </p:nvSpPr>
        <p:spPr>
          <a:xfrm>
            <a:off x="8100408"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文字方塊 60"/>
          <p:cNvSpPr txBox="1"/>
          <p:nvPr/>
        </p:nvSpPr>
        <p:spPr>
          <a:xfrm>
            <a:off x="7822036" y="3739838"/>
            <a:ext cx="278372" cy="276999"/>
          </a:xfrm>
          <a:prstGeom prst="rect">
            <a:avLst/>
          </a:prstGeom>
          <a:noFill/>
          <a:ln>
            <a:noFill/>
          </a:ln>
        </p:spPr>
        <p:txBody>
          <a:bodyPr wrap="square" lIns="0" tIns="0" rIns="0" bIns="0" rtlCol="0">
            <a:spAutoFit/>
          </a:bodyPr>
          <a:lstStyle/>
          <a:p>
            <a:pPr algn="ctr"/>
            <a:r>
              <a:rPr lang="en-US" altLang="zh-TW" dirty="0" smtClean="0">
                <a:solidFill>
                  <a:srgbClr val="00B050"/>
                </a:solidFill>
              </a:rPr>
              <a:t>…</a:t>
            </a:r>
            <a:endParaRPr lang="zh-TW" altLang="en-US" dirty="0">
              <a:solidFill>
                <a:srgbClr val="00B050"/>
              </a:solidFill>
            </a:endParaRPr>
          </a:p>
        </p:txBody>
      </p:sp>
      <p:sp>
        <p:nvSpPr>
          <p:cNvPr id="62" name="圓角矩形 61"/>
          <p:cNvSpPr/>
          <p:nvPr/>
        </p:nvSpPr>
        <p:spPr>
          <a:xfrm>
            <a:off x="7448492" y="3105064"/>
            <a:ext cx="795916" cy="25192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2000" dirty="0" smtClean="0"/>
              <a:t>v</a:t>
            </a:r>
            <a:r>
              <a:rPr lang="en-US" altLang="zh-TW" sz="2000" baseline="-25000" dirty="0"/>
              <a:t>6</a:t>
            </a:r>
            <a:endParaRPr lang="zh-TW" altLang="en-US" sz="2000" baseline="-25000" dirty="0"/>
          </a:p>
        </p:txBody>
      </p:sp>
      <p:sp>
        <p:nvSpPr>
          <p:cNvPr id="63" name="文字方塊 62"/>
          <p:cNvSpPr txBox="1"/>
          <p:nvPr/>
        </p:nvSpPr>
        <p:spPr>
          <a:xfrm>
            <a:off x="7096108" y="3092529"/>
            <a:ext cx="352384" cy="307777"/>
          </a:xfrm>
          <a:prstGeom prst="rect">
            <a:avLst/>
          </a:prstGeom>
          <a:noFill/>
          <a:ln>
            <a:noFill/>
          </a:ln>
        </p:spPr>
        <p:txBody>
          <a:bodyPr wrap="square" lIns="0" tIns="0" rIns="0" bIns="0" rtlCol="0" anchor="ctr">
            <a:spAutoFit/>
          </a:bodyPr>
          <a:lstStyle/>
          <a:p>
            <a:pPr algn="ctr"/>
            <a:r>
              <a:rPr lang="en-US" altLang="zh-TW" sz="2000" dirty="0" smtClean="0">
                <a:solidFill>
                  <a:schemeClr val="accent6"/>
                </a:solidFill>
              </a:rPr>
              <a:t>…</a:t>
            </a:r>
            <a:endParaRPr lang="zh-TW" altLang="en-US" sz="2000" dirty="0">
              <a:solidFill>
                <a:schemeClr val="accent6"/>
              </a:solidFill>
            </a:endParaRPr>
          </a:p>
        </p:txBody>
      </p:sp>
      <p:cxnSp>
        <p:nvCxnSpPr>
          <p:cNvPr id="64" name="直線接點 63"/>
          <p:cNvCxnSpPr>
            <a:endCxn id="53" idx="0"/>
          </p:cNvCxnSpPr>
          <p:nvPr/>
        </p:nvCxnSpPr>
        <p:spPr>
          <a:xfrm flipH="1">
            <a:off x="6372192" y="3356992"/>
            <a:ext cx="325958"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5" name="直線接點 64"/>
          <p:cNvCxnSpPr>
            <a:endCxn id="54" idx="0"/>
          </p:cNvCxnSpPr>
          <p:nvPr/>
        </p:nvCxnSpPr>
        <p:spPr>
          <a:xfrm flipH="1">
            <a:off x="6601736" y="3356992"/>
            <a:ext cx="96414"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直線接點 65"/>
          <p:cNvCxnSpPr>
            <a:endCxn id="55" idx="0"/>
          </p:cNvCxnSpPr>
          <p:nvPr/>
        </p:nvCxnSpPr>
        <p:spPr>
          <a:xfrm>
            <a:off x="6698150" y="3369528"/>
            <a:ext cx="325958" cy="95576"/>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7" name="直線接點 66"/>
          <p:cNvCxnSpPr>
            <a:endCxn id="58" idx="0"/>
          </p:cNvCxnSpPr>
          <p:nvPr/>
        </p:nvCxnSpPr>
        <p:spPr>
          <a:xfrm flipH="1">
            <a:off x="7520492" y="3356992"/>
            <a:ext cx="325958"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8" name="直線接點 67"/>
          <p:cNvCxnSpPr>
            <a:endCxn id="59" idx="0"/>
          </p:cNvCxnSpPr>
          <p:nvPr/>
        </p:nvCxnSpPr>
        <p:spPr>
          <a:xfrm flipH="1">
            <a:off x="7750036" y="3356992"/>
            <a:ext cx="96414"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9" name="直線接點 68"/>
          <p:cNvCxnSpPr>
            <a:endCxn id="60" idx="0"/>
          </p:cNvCxnSpPr>
          <p:nvPr/>
        </p:nvCxnSpPr>
        <p:spPr>
          <a:xfrm>
            <a:off x="7846450" y="3356992"/>
            <a:ext cx="325958"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0" name="直線接點 69"/>
          <p:cNvCxnSpPr>
            <a:stCxn id="72" idx="2"/>
            <a:endCxn id="57" idx="0"/>
          </p:cNvCxnSpPr>
          <p:nvPr/>
        </p:nvCxnSpPr>
        <p:spPr>
          <a:xfrm flipH="1">
            <a:off x="6698150" y="2852936"/>
            <a:ext cx="574150" cy="25212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1" name="直線接點 70"/>
          <p:cNvCxnSpPr>
            <a:stCxn id="72" idx="2"/>
            <a:endCxn id="62" idx="0"/>
          </p:cNvCxnSpPr>
          <p:nvPr/>
        </p:nvCxnSpPr>
        <p:spPr>
          <a:xfrm>
            <a:off x="7272300" y="2852936"/>
            <a:ext cx="574150" cy="25212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72" name="圓角矩形 71"/>
          <p:cNvSpPr/>
          <p:nvPr/>
        </p:nvSpPr>
        <p:spPr>
          <a:xfrm>
            <a:off x="6444192" y="2492896"/>
            <a:ext cx="1656216" cy="360040"/>
          </a:xfrm>
          <a:prstGeom prst="roundRect">
            <a:avLst/>
          </a:prstGeom>
          <a:solidFill>
            <a:srgbClr val="0070C0">
              <a:alpha val="9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HMM State</a:t>
            </a:r>
            <a:endParaRPr lang="zh-TW" altLang="en-US" dirty="0"/>
          </a:p>
        </p:txBody>
      </p:sp>
      <p:sp>
        <p:nvSpPr>
          <p:cNvPr id="78" name="圓形箭號 77"/>
          <p:cNvSpPr/>
          <p:nvPr/>
        </p:nvSpPr>
        <p:spPr>
          <a:xfrm>
            <a:off x="2267744" y="2121986"/>
            <a:ext cx="360000" cy="720000"/>
          </a:xfrm>
          <a:prstGeom prst="circular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79" name="圓形箭號 78"/>
          <p:cNvSpPr/>
          <p:nvPr/>
        </p:nvSpPr>
        <p:spPr>
          <a:xfrm>
            <a:off x="4644048" y="2132896"/>
            <a:ext cx="360000" cy="720000"/>
          </a:xfrm>
          <a:prstGeom prst="circular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0" name="圓形箭號 79"/>
          <p:cNvSpPr/>
          <p:nvPr/>
        </p:nvSpPr>
        <p:spPr>
          <a:xfrm>
            <a:off x="7088492" y="2121858"/>
            <a:ext cx="360000" cy="720000"/>
          </a:xfrm>
          <a:prstGeom prst="circular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cxnSp>
        <p:nvCxnSpPr>
          <p:cNvPr id="84" name="直線單箭頭接點 83"/>
          <p:cNvCxnSpPr>
            <a:stCxn id="16" idx="3"/>
            <a:endCxn id="52" idx="1"/>
          </p:cNvCxnSpPr>
          <p:nvPr/>
        </p:nvCxnSpPr>
        <p:spPr>
          <a:xfrm>
            <a:off x="3275856" y="2672916"/>
            <a:ext cx="733600" cy="0"/>
          </a:xfrm>
          <a:prstGeom prst="straightConnector1">
            <a:avLst/>
          </a:prstGeom>
          <a:ln w="34925">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86" name="直線單箭頭接點 85"/>
          <p:cNvCxnSpPr>
            <a:stCxn id="52" idx="3"/>
            <a:endCxn id="72" idx="1"/>
          </p:cNvCxnSpPr>
          <p:nvPr/>
        </p:nvCxnSpPr>
        <p:spPr>
          <a:xfrm>
            <a:off x="5665672" y="2672916"/>
            <a:ext cx="778520" cy="0"/>
          </a:xfrm>
          <a:prstGeom prst="straightConnector1">
            <a:avLst/>
          </a:prstGeom>
          <a:ln w="34925">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p:nvPr/>
        </p:nvCxnSpPr>
        <p:spPr>
          <a:xfrm>
            <a:off x="1252840" y="2663205"/>
            <a:ext cx="366800" cy="0"/>
          </a:xfrm>
          <a:prstGeom prst="straightConnector1">
            <a:avLst/>
          </a:prstGeom>
          <a:ln w="34925">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p:nvPr/>
        </p:nvCxnSpPr>
        <p:spPr>
          <a:xfrm>
            <a:off x="8100408" y="2672916"/>
            <a:ext cx="366800" cy="0"/>
          </a:xfrm>
          <a:prstGeom prst="straightConnector1">
            <a:avLst/>
          </a:prstGeom>
          <a:ln w="34925">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sp>
        <p:nvSpPr>
          <p:cNvPr id="90" name="矩形 89"/>
          <p:cNvSpPr/>
          <p:nvPr/>
        </p:nvSpPr>
        <p:spPr>
          <a:xfrm>
            <a:off x="1115616" y="1700808"/>
            <a:ext cx="7488832" cy="2808312"/>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文字方塊 90"/>
          <p:cNvSpPr txBox="1"/>
          <p:nvPr/>
        </p:nvSpPr>
        <p:spPr>
          <a:xfrm>
            <a:off x="107504" y="3047984"/>
            <a:ext cx="1076740" cy="369332"/>
          </a:xfrm>
          <a:prstGeom prst="rect">
            <a:avLst/>
          </a:prstGeom>
          <a:noFill/>
          <a:ln>
            <a:noFill/>
          </a:ln>
        </p:spPr>
        <p:txBody>
          <a:bodyPr wrap="square" rtlCol="0">
            <a:spAutoFit/>
          </a:bodyPr>
          <a:lstStyle/>
          <a:p>
            <a:r>
              <a:rPr lang="en-US" altLang="zh-TW" dirty="0" err="1" smtClean="0">
                <a:solidFill>
                  <a:schemeClr val="accent6"/>
                </a:solidFill>
              </a:rPr>
              <a:t>Substate</a:t>
            </a:r>
            <a:endParaRPr lang="zh-TW" altLang="en-US" dirty="0">
              <a:solidFill>
                <a:schemeClr val="accent6"/>
              </a:solidFill>
            </a:endParaRPr>
          </a:p>
        </p:txBody>
      </p:sp>
      <p:sp>
        <p:nvSpPr>
          <p:cNvPr id="92" name="文字方塊 91"/>
          <p:cNvSpPr txBox="1"/>
          <p:nvPr/>
        </p:nvSpPr>
        <p:spPr>
          <a:xfrm>
            <a:off x="110884" y="3707740"/>
            <a:ext cx="1076740" cy="369332"/>
          </a:xfrm>
          <a:prstGeom prst="rect">
            <a:avLst/>
          </a:prstGeom>
          <a:noFill/>
          <a:ln>
            <a:noFill/>
          </a:ln>
        </p:spPr>
        <p:txBody>
          <a:bodyPr wrap="square" rtlCol="0">
            <a:spAutoFit/>
          </a:bodyPr>
          <a:lstStyle/>
          <a:p>
            <a:r>
              <a:rPr lang="en-US" altLang="zh-TW" dirty="0" smtClean="0">
                <a:solidFill>
                  <a:srgbClr val="00B050"/>
                </a:solidFill>
              </a:rPr>
              <a:t>Gaussian</a:t>
            </a:r>
            <a:endParaRPr lang="zh-TW" altLang="en-US" dirty="0">
              <a:solidFill>
                <a:srgbClr val="00B050"/>
              </a:solidFill>
            </a:endParaRPr>
          </a:p>
        </p:txBody>
      </p:sp>
      <p:sp>
        <p:nvSpPr>
          <p:cNvPr id="93" name="文字方塊 92"/>
          <p:cNvSpPr txBox="1"/>
          <p:nvPr/>
        </p:nvSpPr>
        <p:spPr>
          <a:xfrm>
            <a:off x="1115616" y="1700808"/>
            <a:ext cx="7488832" cy="461665"/>
          </a:xfrm>
          <a:prstGeom prst="rect">
            <a:avLst/>
          </a:prstGeom>
          <a:noFill/>
          <a:ln>
            <a:noFill/>
          </a:ln>
        </p:spPr>
        <p:txBody>
          <a:bodyPr wrap="square" rtlCol="0">
            <a:spAutoFit/>
          </a:bodyPr>
          <a:lstStyle/>
          <a:p>
            <a:pPr algn="ctr"/>
            <a:r>
              <a:rPr lang="en-US" altLang="zh-TW" sz="2400" dirty="0" smtClean="0"/>
              <a:t>HMM</a:t>
            </a:r>
            <a:endParaRPr lang="zh-TW" altLang="en-US" sz="2400" dirty="0"/>
          </a:p>
        </p:txBody>
      </p:sp>
      <mc:AlternateContent xmlns:mc="http://schemas.openxmlformats.org/markup-compatibility/2006" xmlns:a14="http://schemas.microsoft.com/office/drawing/2010/main">
        <mc:Choice Requires="a14">
          <p:sp>
            <p:nvSpPr>
              <p:cNvPr id="94" name="矩形 93"/>
              <p:cNvSpPr/>
              <p:nvPr/>
            </p:nvSpPr>
            <p:spPr>
              <a:xfrm>
                <a:off x="1409342" y="4972000"/>
                <a:ext cx="746453"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solidFill>
                                <a:srgbClr val="00B0F0"/>
                              </a:solidFill>
                              <a:latin typeface="Cambria Math" panose="02040503050406030204" pitchFamily="18" charset="0"/>
                            </a:rPr>
                          </m:ctrlPr>
                        </m:sSubPr>
                        <m:e>
                          <m:r>
                            <a:rPr lang="en-US" altLang="zh-TW" sz="2400" b="1">
                              <a:solidFill>
                                <a:srgbClr val="00B0F0"/>
                              </a:solidFill>
                              <a:latin typeface="Cambria Math"/>
                            </a:rPr>
                            <m:t>𝐌</m:t>
                          </m:r>
                        </m:e>
                        <m:sub>
                          <m:r>
                            <a:rPr lang="en-US" altLang="zh-TW" sz="2400" i="1">
                              <a:solidFill>
                                <a:srgbClr val="00B0F0"/>
                              </a:solidFill>
                              <a:latin typeface="Cambria Math"/>
                            </a:rPr>
                            <m:t>1</m:t>
                          </m:r>
                        </m:sub>
                      </m:sSub>
                    </m:oMath>
                  </m:oMathPara>
                </a14:m>
                <a:endParaRPr lang="zh-TW" altLang="en-US" sz="2400" dirty="0">
                  <a:solidFill>
                    <a:srgbClr val="00B0F0"/>
                  </a:solidFill>
                </a:endParaRPr>
              </a:p>
            </p:txBody>
          </p:sp>
        </mc:Choice>
        <mc:Fallback xmlns="">
          <p:sp>
            <p:nvSpPr>
              <p:cNvPr id="94" name="矩形 93"/>
              <p:cNvSpPr>
                <a:spLocks noRot="1" noChangeAspect="1" noMove="1" noResize="1" noEditPoints="1" noAdjustHandles="1" noChangeArrowheads="1" noChangeShapeType="1" noTextEdit="1"/>
              </p:cNvSpPr>
              <p:nvPr/>
            </p:nvSpPr>
            <p:spPr>
              <a:xfrm>
                <a:off x="1409342" y="4972000"/>
                <a:ext cx="746453" cy="576064"/>
              </a:xfrm>
              <a:prstGeom prst="rect">
                <a:avLst/>
              </a:prstGeom>
              <a:blipFill rotWithShape="1">
                <a:blip r:embed="rId3"/>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5" name="矩形 94"/>
              <p:cNvSpPr/>
              <p:nvPr/>
            </p:nvSpPr>
            <p:spPr>
              <a:xfrm>
                <a:off x="1409346" y="5301208"/>
                <a:ext cx="746453"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solidFill>
                                <a:srgbClr val="00B0F0"/>
                              </a:solidFill>
                              <a:latin typeface="Cambria Math" panose="02040503050406030204" pitchFamily="18" charset="0"/>
                            </a:rPr>
                          </m:ctrlPr>
                        </m:sSubPr>
                        <m:e>
                          <m:r>
                            <a:rPr lang="zh-TW" altLang="en-US" sz="2400" b="1" i="1">
                              <a:solidFill>
                                <a:srgbClr val="00B0F0"/>
                              </a:solidFill>
                              <a:latin typeface="Cambria Math"/>
                            </a:rPr>
                            <m:t>𝚺</m:t>
                          </m:r>
                        </m:e>
                        <m:sub>
                          <m:r>
                            <a:rPr lang="en-US" altLang="zh-TW" sz="2400" i="1">
                              <a:solidFill>
                                <a:srgbClr val="00B0F0"/>
                              </a:solidFill>
                              <a:latin typeface="Cambria Math"/>
                            </a:rPr>
                            <m:t>1</m:t>
                          </m:r>
                        </m:sub>
                      </m:sSub>
                    </m:oMath>
                  </m:oMathPara>
                </a14:m>
                <a:endParaRPr lang="zh-TW" altLang="en-US" sz="2400" dirty="0">
                  <a:solidFill>
                    <a:srgbClr val="00B0F0"/>
                  </a:solidFill>
                </a:endParaRPr>
              </a:p>
            </p:txBody>
          </p:sp>
        </mc:Choice>
        <mc:Fallback xmlns="">
          <p:sp>
            <p:nvSpPr>
              <p:cNvPr id="95" name="矩形 94"/>
              <p:cNvSpPr>
                <a:spLocks noRot="1" noChangeAspect="1" noMove="1" noResize="1" noEditPoints="1" noAdjustHandles="1" noChangeArrowheads="1" noChangeShapeType="1" noTextEdit="1"/>
              </p:cNvSpPr>
              <p:nvPr/>
            </p:nvSpPr>
            <p:spPr>
              <a:xfrm>
                <a:off x="1409346" y="5301208"/>
                <a:ext cx="746453" cy="576064"/>
              </a:xfrm>
              <a:prstGeom prst="rect">
                <a:avLst/>
              </a:prstGeom>
              <a:blipFill rotWithShape="1">
                <a:blip r:embed="rId4"/>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6" name="矩形 95"/>
              <p:cNvSpPr/>
              <p:nvPr/>
            </p:nvSpPr>
            <p:spPr>
              <a:xfrm>
                <a:off x="1409346" y="5589240"/>
                <a:ext cx="746453"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solidFill>
                                <a:srgbClr val="00B0F0"/>
                              </a:solidFill>
                              <a:latin typeface="Cambria Math" panose="02040503050406030204" pitchFamily="18" charset="0"/>
                            </a:rPr>
                          </m:ctrlPr>
                        </m:sSubPr>
                        <m:e>
                          <m:r>
                            <a:rPr lang="en-US" altLang="zh-TW" sz="2400" b="1">
                              <a:solidFill>
                                <a:srgbClr val="00B0F0"/>
                              </a:solidFill>
                              <a:latin typeface="Cambria Math"/>
                            </a:rPr>
                            <m:t>𝐰</m:t>
                          </m:r>
                        </m:e>
                        <m:sub>
                          <m:r>
                            <a:rPr lang="en-US" altLang="zh-TW" sz="2400" i="1">
                              <a:solidFill>
                                <a:srgbClr val="00B0F0"/>
                              </a:solidFill>
                              <a:latin typeface="Cambria Math"/>
                            </a:rPr>
                            <m:t>1</m:t>
                          </m:r>
                        </m:sub>
                      </m:sSub>
                    </m:oMath>
                  </m:oMathPara>
                </a14:m>
                <a:endParaRPr lang="zh-TW" altLang="en-US" sz="2400" dirty="0">
                  <a:solidFill>
                    <a:srgbClr val="00B0F0"/>
                  </a:solidFill>
                </a:endParaRPr>
              </a:p>
            </p:txBody>
          </p:sp>
        </mc:Choice>
        <mc:Fallback xmlns="">
          <p:sp>
            <p:nvSpPr>
              <p:cNvPr id="96" name="矩形 95"/>
              <p:cNvSpPr>
                <a:spLocks noRot="1" noChangeAspect="1" noMove="1" noResize="1" noEditPoints="1" noAdjustHandles="1" noChangeArrowheads="1" noChangeShapeType="1" noTextEdit="1"/>
              </p:cNvSpPr>
              <p:nvPr/>
            </p:nvSpPr>
            <p:spPr>
              <a:xfrm>
                <a:off x="1409346" y="5589240"/>
                <a:ext cx="746453" cy="576064"/>
              </a:xfrm>
              <a:prstGeom prst="rect">
                <a:avLst/>
              </a:prstGeom>
              <a:blipFill rotWithShape="1">
                <a:blip r:embed="rId5"/>
                <a:stretch>
                  <a:fillRect/>
                </a:stretch>
              </a:blipFill>
              <a:ln>
                <a:noFill/>
              </a:ln>
            </p:spPr>
            <p:txBody>
              <a:bodyPr/>
              <a:lstStyle/>
              <a:p>
                <a:r>
                  <a:rPr lang="zh-TW" altLang="en-US">
                    <a:noFill/>
                  </a:rPr>
                  <a:t> </a:t>
                </a:r>
              </a:p>
            </p:txBody>
          </p:sp>
        </mc:Fallback>
      </mc:AlternateContent>
      <p:sp>
        <p:nvSpPr>
          <p:cNvPr id="103" name="文字方塊 102"/>
          <p:cNvSpPr txBox="1"/>
          <p:nvPr/>
        </p:nvSpPr>
        <p:spPr>
          <a:xfrm>
            <a:off x="2817431" y="5450740"/>
            <a:ext cx="278372" cy="276999"/>
          </a:xfrm>
          <a:prstGeom prst="rect">
            <a:avLst/>
          </a:prstGeom>
          <a:noFill/>
          <a:ln>
            <a:noFill/>
          </a:ln>
        </p:spPr>
        <p:txBody>
          <a:bodyPr wrap="square" lIns="0" tIns="0" rIns="0" bIns="0" rtlCol="0">
            <a:spAutoFit/>
          </a:bodyPr>
          <a:lstStyle/>
          <a:p>
            <a:pPr algn="ctr"/>
            <a:r>
              <a:rPr lang="en-US" altLang="zh-TW" dirty="0" smtClean="0"/>
              <a:t>…</a:t>
            </a:r>
            <a:endParaRPr lang="zh-TW" altLang="en-US" dirty="0"/>
          </a:p>
        </p:txBody>
      </p:sp>
      <p:sp>
        <p:nvSpPr>
          <p:cNvPr id="104" name="矩形 103"/>
          <p:cNvSpPr/>
          <p:nvPr/>
        </p:nvSpPr>
        <p:spPr>
          <a:xfrm>
            <a:off x="1449279" y="5049239"/>
            <a:ext cx="603120" cy="1080000"/>
          </a:xfrm>
          <a:prstGeom prst="rect">
            <a:avLst/>
          </a:prstGeom>
          <a:noFill/>
          <a:ln>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B0F0"/>
              </a:solidFill>
            </a:endParaRPr>
          </a:p>
        </p:txBody>
      </p:sp>
      <mc:AlternateContent xmlns:mc="http://schemas.openxmlformats.org/markup-compatibility/2006" xmlns:a14="http://schemas.microsoft.com/office/drawing/2010/main">
        <mc:Choice Requires="a14">
          <p:sp>
            <p:nvSpPr>
              <p:cNvPr id="107" name="矩形 106"/>
              <p:cNvSpPr/>
              <p:nvPr/>
            </p:nvSpPr>
            <p:spPr>
              <a:xfrm>
                <a:off x="2134657" y="4971999"/>
                <a:ext cx="746453"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solidFill>
                                <a:schemeClr val="tx1"/>
                              </a:solidFill>
                              <a:latin typeface="Cambria Math" panose="02040503050406030204" pitchFamily="18" charset="0"/>
                            </a:rPr>
                          </m:ctrlPr>
                        </m:sSubPr>
                        <m:e>
                          <m:r>
                            <a:rPr lang="en-US" altLang="zh-TW" sz="2400" b="1">
                              <a:solidFill>
                                <a:schemeClr val="tx1"/>
                              </a:solidFill>
                              <a:latin typeface="Cambria Math"/>
                            </a:rPr>
                            <m:t>𝐌</m:t>
                          </m:r>
                        </m:e>
                        <m:sub>
                          <m:r>
                            <a:rPr lang="en-US" altLang="zh-TW" sz="2400" b="0" i="1" smtClean="0">
                              <a:solidFill>
                                <a:schemeClr val="tx1"/>
                              </a:solidFill>
                              <a:latin typeface="Cambria Math"/>
                            </a:rPr>
                            <m:t>2</m:t>
                          </m:r>
                        </m:sub>
                      </m:sSub>
                    </m:oMath>
                  </m:oMathPara>
                </a14:m>
                <a:endParaRPr lang="zh-TW" altLang="en-US" sz="2400" dirty="0">
                  <a:solidFill>
                    <a:schemeClr val="tx1"/>
                  </a:solidFill>
                </a:endParaRPr>
              </a:p>
            </p:txBody>
          </p:sp>
        </mc:Choice>
        <mc:Fallback xmlns="">
          <p:sp>
            <p:nvSpPr>
              <p:cNvPr id="107" name="矩形 106"/>
              <p:cNvSpPr>
                <a:spLocks noRot="1" noChangeAspect="1" noMove="1" noResize="1" noEditPoints="1" noAdjustHandles="1" noChangeArrowheads="1" noChangeShapeType="1" noTextEdit="1"/>
              </p:cNvSpPr>
              <p:nvPr/>
            </p:nvSpPr>
            <p:spPr>
              <a:xfrm>
                <a:off x="2134657" y="4971999"/>
                <a:ext cx="746453" cy="576064"/>
              </a:xfrm>
              <a:prstGeom prst="rect">
                <a:avLst/>
              </a:prstGeom>
              <a:blipFill rotWithShape="1">
                <a:blip r:embed="rId6"/>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8" name="矩形 107"/>
              <p:cNvSpPr/>
              <p:nvPr/>
            </p:nvSpPr>
            <p:spPr>
              <a:xfrm>
                <a:off x="2134661" y="5301207"/>
                <a:ext cx="746453"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solidFill>
                                <a:schemeClr val="tx1"/>
                              </a:solidFill>
                              <a:latin typeface="Cambria Math" panose="02040503050406030204" pitchFamily="18" charset="0"/>
                            </a:rPr>
                          </m:ctrlPr>
                        </m:sSubPr>
                        <m:e>
                          <m:r>
                            <a:rPr lang="zh-TW" altLang="en-US" sz="2400" b="1" i="1">
                              <a:solidFill>
                                <a:schemeClr val="tx1"/>
                              </a:solidFill>
                              <a:latin typeface="Cambria Math"/>
                            </a:rPr>
                            <m:t>𝚺</m:t>
                          </m:r>
                        </m:e>
                        <m:sub>
                          <m:r>
                            <a:rPr lang="en-US" altLang="zh-TW" sz="2400" b="0" i="1" smtClean="0">
                              <a:solidFill>
                                <a:schemeClr val="tx1"/>
                              </a:solidFill>
                              <a:latin typeface="Cambria Math"/>
                            </a:rPr>
                            <m:t>2</m:t>
                          </m:r>
                        </m:sub>
                      </m:sSub>
                    </m:oMath>
                  </m:oMathPara>
                </a14:m>
                <a:endParaRPr lang="zh-TW" altLang="en-US" sz="2400" dirty="0">
                  <a:solidFill>
                    <a:schemeClr val="tx1"/>
                  </a:solidFill>
                </a:endParaRPr>
              </a:p>
            </p:txBody>
          </p:sp>
        </mc:Choice>
        <mc:Fallback xmlns="">
          <p:sp>
            <p:nvSpPr>
              <p:cNvPr id="108" name="矩形 107"/>
              <p:cNvSpPr>
                <a:spLocks noRot="1" noChangeAspect="1" noMove="1" noResize="1" noEditPoints="1" noAdjustHandles="1" noChangeArrowheads="1" noChangeShapeType="1" noTextEdit="1"/>
              </p:cNvSpPr>
              <p:nvPr/>
            </p:nvSpPr>
            <p:spPr>
              <a:xfrm>
                <a:off x="2134661" y="5301207"/>
                <a:ext cx="746453" cy="576064"/>
              </a:xfrm>
              <a:prstGeom prst="rect">
                <a:avLst/>
              </a:prstGeom>
              <a:blipFill rotWithShape="1">
                <a:blip r:embed="rId7"/>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9" name="矩形 108"/>
              <p:cNvSpPr/>
              <p:nvPr/>
            </p:nvSpPr>
            <p:spPr>
              <a:xfrm>
                <a:off x="2134661" y="5589239"/>
                <a:ext cx="746453"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solidFill>
                                <a:schemeClr val="tx1"/>
                              </a:solidFill>
                              <a:latin typeface="Cambria Math" panose="02040503050406030204" pitchFamily="18" charset="0"/>
                            </a:rPr>
                          </m:ctrlPr>
                        </m:sSubPr>
                        <m:e>
                          <m:r>
                            <a:rPr lang="en-US" altLang="zh-TW" sz="2400" b="1">
                              <a:solidFill>
                                <a:schemeClr val="tx1"/>
                              </a:solidFill>
                              <a:latin typeface="Cambria Math"/>
                            </a:rPr>
                            <m:t>𝐰</m:t>
                          </m:r>
                        </m:e>
                        <m:sub>
                          <m:r>
                            <a:rPr lang="en-US" altLang="zh-TW" sz="2400" b="0" i="1" smtClean="0">
                              <a:solidFill>
                                <a:schemeClr val="tx1"/>
                              </a:solidFill>
                              <a:latin typeface="Cambria Math"/>
                            </a:rPr>
                            <m:t>2</m:t>
                          </m:r>
                        </m:sub>
                      </m:sSub>
                    </m:oMath>
                  </m:oMathPara>
                </a14:m>
                <a:endParaRPr lang="zh-TW" altLang="en-US" sz="2400" dirty="0">
                  <a:solidFill>
                    <a:schemeClr val="tx1"/>
                  </a:solidFill>
                </a:endParaRPr>
              </a:p>
            </p:txBody>
          </p:sp>
        </mc:Choice>
        <mc:Fallback xmlns="">
          <p:sp>
            <p:nvSpPr>
              <p:cNvPr id="109" name="矩形 108"/>
              <p:cNvSpPr>
                <a:spLocks noRot="1" noChangeAspect="1" noMove="1" noResize="1" noEditPoints="1" noAdjustHandles="1" noChangeArrowheads="1" noChangeShapeType="1" noTextEdit="1"/>
              </p:cNvSpPr>
              <p:nvPr/>
            </p:nvSpPr>
            <p:spPr>
              <a:xfrm>
                <a:off x="2134661" y="5589239"/>
                <a:ext cx="746453" cy="576064"/>
              </a:xfrm>
              <a:prstGeom prst="rect">
                <a:avLst/>
              </a:prstGeom>
              <a:blipFill rotWithShape="1">
                <a:blip r:embed="rId8"/>
                <a:stretch>
                  <a:fillRect/>
                </a:stretch>
              </a:blipFill>
              <a:ln>
                <a:noFill/>
              </a:ln>
            </p:spPr>
            <p:txBody>
              <a:bodyPr/>
              <a:lstStyle/>
              <a:p>
                <a:r>
                  <a:rPr lang="zh-TW" altLang="en-US">
                    <a:noFill/>
                  </a:rPr>
                  <a:t> </a:t>
                </a:r>
              </a:p>
            </p:txBody>
          </p:sp>
        </mc:Fallback>
      </mc:AlternateContent>
      <p:sp>
        <p:nvSpPr>
          <p:cNvPr id="110" name="矩形 109"/>
          <p:cNvSpPr/>
          <p:nvPr/>
        </p:nvSpPr>
        <p:spPr>
          <a:xfrm>
            <a:off x="2174594" y="5049238"/>
            <a:ext cx="603120" cy="1080000"/>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11" name="矩形 110"/>
              <p:cNvSpPr/>
              <p:nvPr/>
            </p:nvSpPr>
            <p:spPr>
              <a:xfrm>
                <a:off x="3105463" y="4972000"/>
                <a:ext cx="746453"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solidFill>
                                <a:schemeClr val="tx1"/>
                              </a:solidFill>
                              <a:latin typeface="Cambria Math" panose="02040503050406030204" pitchFamily="18" charset="0"/>
                            </a:rPr>
                          </m:ctrlPr>
                        </m:sSubPr>
                        <m:e>
                          <m:r>
                            <a:rPr lang="en-US" altLang="zh-TW" sz="2400" b="1">
                              <a:solidFill>
                                <a:schemeClr val="tx1"/>
                              </a:solidFill>
                              <a:latin typeface="Cambria Math"/>
                            </a:rPr>
                            <m:t>𝐌</m:t>
                          </m:r>
                        </m:e>
                        <m:sub>
                          <m:r>
                            <a:rPr lang="en-US" altLang="zh-TW" sz="2400" b="0" i="1" smtClean="0">
                              <a:solidFill>
                                <a:schemeClr val="tx1"/>
                              </a:solidFill>
                              <a:latin typeface="Cambria Math"/>
                            </a:rPr>
                            <m:t>𝐼</m:t>
                          </m:r>
                        </m:sub>
                      </m:sSub>
                    </m:oMath>
                  </m:oMathPara>
                </a14:m>
                <a:endParaRPr lang="zh-TW" altLang="en-US" sz="2400" dirty="0">
                  <a:solidFill>
                    <a:schemeClr val="tx1"/>
                  </a:solidFill>
                </a:endParaRPr>
              </a:p>
            </p:txBody>
          </p:sp>
        </mc:Choice>
        <mc:Fallback xmlns="">
          <p:sp>
            <p:nvSpPr>
              <p:cNvPr id="111" name="矩形 110"/>
              <p:cNvSpPr>
                <a:spLocks noRot="1" noChangeAspect="1" noMove="1" noResize="1" noEditPoints="1" noAdjustHandles="1" noChangeArrowheads="1" noChangeShapeType="1" noTextEdit="1"/>
              </p:cNvSpPr>
              <p:nvPr/>
            </p:nvSpPr>
            <p:spPr>
              <a:xfrm>
                <a:off x="3105463" y="4972000"/>
                <a:ext cx="746453" cy="576064"/>
              </a:xfrm>
              <a:prstGeom prst="rect">
                <a:avLst/>
              </a:prstGeom>
              <a:blipFill rotWithShape="1">
                <a:blip r:embed="rId9"/>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2" name="矩形 111"/>
              <p:cNvSpPr/>
              <p:nvPr/>
            </p:nvSpPr>
            <p:spPr>
              <a:xfrm>
                <a:off x="3105467" y="5301208"/>
                <a:ext cx="746453"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solidFill>
                                <a:schemeClr val="tx1"/>
                              </a:solidFill>
                              <a:latin typeface="Cambria Math" panose="02040503050406030204" pitchFamily="18" charset="0"/>
                            </a:rPr>
                          </m:ctrlPr>
                        </m:sSubPr>
                        <m:e>
                          <m:r>
                            <a:rPr lang="zh-TW" altLang="en-US" sz="2400" b="1" i="1">
                              <a:solidFill>
                                <a:schemeClr val="tx1"/>
                              </a:solidFill>
                              <a:latin typeface="Cambria Math"/>
                            </a:rPr>
                            <m:t>𝚺</m:t>
                          </m:r>
                        </m:e>
                        <m:sub>
                          <m:r>
                            <a:rPr lang="en-US" altLang="zh-TW" sz="2400" b="0" i="1" smtClean="0">
                              <a:solidFill>
                                <a:schemeClr val="tx1"/>
                              </a:solidFill>
                              <a:latin typeface="Cambria Math"/>
                            </a:rPr>
                            <m:t>𝐼</m:t>
                          </m:r>
                        </m:sub>
                      </m:sSub>
                    </m:oMath>
                  </m:oMathPara>
                </a14:m>
                <a:endParaRPr lang="zh-TW" altLang="en-US" sz="2400" dirty="0">
                  <a:solidFill>
                    <a:schemeClr val="tx1"/>
                  </a:solidFill>
                </a:endParaRPr>
              </a:p>
            </p:txBody>
          </p:sp>
        </mc:Choice>
        <mc:Fallback xmlns="">
          <p:sp>
            <p:nvSpPr>
              <p:cNvPr id="112" name="矩形 111"/>
              <p:cNvSpPr>
                <a:spLocks noRot="1" noChangeAspect="1" noMove="1" noResize="1" noEditPoints="1" noAdjustHandles="1" noChangeArrowheads="1" noChangeShapeType="1" noTextEdit="1"/>
              </p:cNvSpPr>
              <p:nvPr/>
            </p:nvSpPr>
            <p:spPr>
              <a:xfrm>
                <a:off x="3105467" y="5301208"/>
                <a:ext cx="746453" cy="576064"/>
              </a:xfrm>
              <a:prstGeom prst="rect">
                <a:avLst/>
              </a:prstGeom>
              <a:blipFill rotWithShape="1">
                <a:blip r:embed="rId10"/>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3" name="矩形 112"/>
              <p:cNvSpPr/>
              <p:nvPr/>
            </p:nvSpPr>
            <p:spPr>
              <a:xfrm>
                <a:off x="3105467" y="5589240"/>
                <a:ext cx="746453"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solidFill>
                                <a:schemeClr val="tx1"/>
                              </a:solidFill>
                              <a:latin typeface="Cambria Math" panose="02040503050406030204" pitchFamily="18" charset="0"/>
                            </a:rPr>
                          </m:ctrlPr>
                        </m:sSubPr>
                        <m:e>
                          <m:r>
                            <a:rPr lang="en-US" altLang="zh-TW" sz="2400" b="1">
                              <a:solidFill>
                                <a:schemeClr val="tx1"/>
                              </a:solidFill>
                              <a:latin typeface="Cambria Math"/>
                            </a:rPr>
                            <m:t>𝐰</m:t>
                          </m:r>
                        </m:e>
                        <m:sub>
                          <m:r>
                            <a:rPr lang="en-US" altLang="zh-TW" sz="2400" b="0" i="1" smtClean="0">
                              <a:solidFill>
                                <a:schemeClr val="tx1"/>
                              </a:solidFill>
                              <a:latin typeface="Cambria Math"/>
                            </a:rPr>
                            <m:t>𝐼</m:t>
                          </m:r>
                        </m:sub>
                      </m:sSub>
                    </m:oMath>
                  </m:oMathPara>
                </a14:m>
                <a:endParaRPr lang="zh-TW" altLang="en-US" sz="2400" dirty="0">
                  <a:solidFill>
                    <a:schemeClr val="tx1"/>
                  </a:solidFill>
                </a:endParaRPr>
              </a:p>
            </p:txBody>
          </p:sp>
        </mc:Choice>
        <mc:Fallback xmlns="">
          <p:sp>
            <p:nvSpPr>
              <p:cNvPr id="113" name="矩形 112"/>
              <p:cNvSpPr>
                <a:spLocks noRot="1" noChangeAspect="1" noMove="1" noResize="1" noEditPoints="1" noAdjustHandles="1" noChangeArrowheads="1" noChangeShapeType="1" noTextEdit="1"/>
              </p:cNvSpPr>
              <p:nvPr/>
            </p:nvSpPr>
            <p:spPr>
              <a:xfrm>
                <a:off x="3105467" y="5589240"/>
                <a:ext cx="746453" cy="576064"/>
              </a:xfrm>
              <a:prstGeom prst="rect">
                <a:avLst/>
              </a:prstGeom>
              <a:blipFill rotWithShape="1">
                <a:blip r:embed="rId11"/>
                <a:stretch>
                  <a:fillRect/>
                </a:stretch>
              </a:blipFill>
              <a:ln>
                <a:noFill/>
              </a:ln>
            </p:spPr>
            <p:txBody>
              <a:bodyPr/>
              <a:lstStyle/>
              <a:p>
                <a:r>
                  <a:rPr lang="zh-TW" altLang="en-US">
                    <a:noFill/>
                  </a:rPr>
                  <a:t> </a:t>
                </a:r>
              </a:p>
            </p:txBody>
          </p:sp>
        </mc:Fallback>
      </mc:AlternateContent>
      <p:sp>
        <p:nvSpPr>
          <p:cNvPr id="114" name="矩形 113"/>
          <p:cNvSpPr/>
          <p:nvPr/>
        </p:nvSpPr>
        <p:spPr>
          <a:xfrm>
            <a:off x="3145400" y="5049239"/>
            <a:ext cx="603120" cy="1080000"/>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6" name="直線接點 115"/>
          <p:cNvCxnSpPr>
            <a:stCxn id="4" idx="2"/>
            <a:endCxn id="104" idx="0"/>
          </p:cNvCxnSpPr>
          <p:nvPr/>
        </p:nvCxnSpPr>
        <p:spPr>
          <a:xfrm>
            <a:off x="1547640" y="4365104"/>
            <a:ext cx="203199" cy="684135"/>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8" name="直線接點 117"/>
          <p:cNvCxnSpPr>
            <a:stCxn id="10" idx="2"/>
            <a:endCxn id="104" idx="0"/>
          </p:cNvCxnSpPr>
          <p:nvPr/>
        </p:nvCxnSpPr>
        <p:spPr>
          <a:xfrm flipH="1">
            <a:off x="1750839" y="4365104"/>
            <a:ext cx="945101" cy="684135"/>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0" name="直線接點 119"/>
          <p:cNvCxnSpPr>
            <a:stCxn id="33" idx="2"/>
            <a:endCxn id="104" idx="0"/>
          </p:cNvCxnSpPr>
          <p:nvPr/>
        </p:nvCxnSpPr>
        <p:spPr>
          <a:xfrm flipH="1">
            <a:off x="1750839" y="4365104"/>
            <a:ext cx="2186617" cy="684135"/>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2" name="直線接點 121"/>
          <p:cNvCxnSpPr>
            <a:stCxn id="38" idx="2"/>
            <a:endCxn id="104" idx="0"/>
          </p:cNvCxnSpPr>
          <p:nvPr/>
        </p:nvCxnSpPr>
        <p:spPr>
          <a:xfrm flipH="1">
            <a:off x="1750839" y="4365104"/>
            <a:ext cx="3334917" cy="684135"/>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5" name="直線接點 124"/>
          <p:cNvCxnSpPr>
            <a:stCxn id="53" idx="2"/>
            <a:endCxn id="104" idx="0"/>
          </p:cNvCxnSpPr>
          <p:nvPr/>
        </p:nvCxnSpPr>
        <p:spPr>
          <a:xfrm flipH="1">
            <a:off x="1750839" y="4365104"/>
            <a:ext cx="4621353" cy="684135"/>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7" name="直線接點 126"/>
          <p:cNvCxnSpPr>
            <a:stCxn id="58" idx="2"/>
            <a:endCxn id="104" idx="0"/>
          </p:cNvCxnSpPr>
          <p:nvPr/>
        </p:nvCxnSpPr>
        <p:spPr>
          <a:xfrm flipH="1">
            <a:off x="1750839" y="4365104"/>
            <a:ext cx="5769653" cy="684135"/>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131" name="文字方塊 130"/>
          <p:cNvSpPr txBox="1"/>
          <p:nvPr/>
        </p:nvSpPr>
        <p:spPr>
          <a:xfrm>
            <a:off x="29463" y="5266074"/>
            <a:ext cx="1376838" cy="646331"/>
          </a:xfrm>
          <a:prstGeom prst="rect">
            <a:avLst/>
          </a:prstGeom>
          <a:noFill/>
          <a:ln>
            <a:noFill/>
          </a:ln>
        </p:spPr>
        <p:txBody>
          <a:bodyPr wrap="square" rtlCol="0">
            <a:spAutoFit/>
          </a:bodyPr>
          <a:lstStyle/>
          <a:p>
            <a:pPr algn="ctr"/>
            <a:r>
              <a:rPr lang="en-US" altLang="zh-TW" dirty="0" smtClean="0"/>
              <a:t>Shared Parameters</a:t>
            </a:r>
            <a:endParaRPr lang="zh-TW" altLang="en-US" dirty="0"/>
          </a:p>
        </p:txBody>
      </p:sp>
      <p:pic>
        <p:nvPicPr>
          <p:cNvPr id="97" name="Picture 7"/>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4355976" y="4811651"/>
            <a:ext cx="2705100" cy="266700"/>
          </a:xfrm>
          <a:prstGeom prst="rect">
            <a:avLst/>
          </a:prstGeom>
          <a:noFill/>
        </p:spPr>
      </p:pic>
      <p:pic>
        <p:nvPicPr>
          <p:cNvPr id="98" name="Picture 5"/>
          <p:cNvPicPr>
            <a:picLocks noChangeAspect="1"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4355976" y="5510399"/>
            <a:ext cx="3124200" cy="571500"/>
          </a:xfrm>
          <a:prstGeom prst="rect">
            <a:avLst/>
          </a:prstGeom>
          <a:noFill/>
        </p:spPr>
      </p:pic>
      <p:pic>
        <p:nvPicPr>
          <p:cNvPr id="99" name="Picture 11"/>
          <p:cNvPicPr>
            <a:picLocks noChangeAspect="1" noChangeArrowheads="1"/>
          </p:cNvPicPr>
          <p:nvPr/>
        </p:nvPicPr>
        <p:blipFill>
          <a:blip r:embed="rId14" cstate="print">
            <a:clrChange>
              <a:clrFrom>
                <a:srgbClr val="FFFFFF"/>
              </a:clrFrom>
              <a:clrTo>
                <a:srgbClr val="FFFFFF">
                  <a:alpha val="0"/>
                </a:srgbClr>
              </a:clrTo>
            </a:clrChange>
          </a:blip>
          <a:srcRect/>
          <a:stretch>
            <a:fillRect/>
          </a:stretch>
        </p:blipFill>
        <p:spPr bwMode="auto">
          <a:xfrm>
            <a:off x="4355976" y="5171691"/>
            <a:ext cx="2905125" cy="266700"/>
          </a:xfrm>
          <a:prstGeom prst="rect">
            <a:avLst/>
          </a:prstGeom>
          <a:noFill/>
        </p:spPr>
      </p:pic>
      <p:sp>
        <p:nvSpPr>
          <p:cNvPr id="100" name="文字方塊 99"/>
          <p:cNvSpPr txBox="1"/>
          <p:nvPr/>
        </p:nvSpPr>
        <p:spPr>
          <a:xfrm>
            <a:off x="7997137" y="5085184"/>
            <a:ext cx="936104" cy="369332"/>
          </a:xfrm>
          <a:prstGeom prst="rect">
            <a:avLst/>
          </a:prstGeom>
          <a:noFill/>
        </p:spPr>
        <p:txBody>
          <a:bodyPr wrap="square" rtlCol="0">
            <a:spAutoFit/>
          </a:bodyPr>
          <a:lstStyle/>
          <a:p>
            <a:r>
              <a:rPr lang="en-US" altLang="zh-TW" dirty="0" smtClean="0">
                <a:solidFill>
                  <a:srgbClr val="FFC000"/>
                </a:solidFill>
              </a:rPr>
              <a:t>Shared</a:t>
            </a:r>
            <a:endParaRPr lang="zh-TW" altLang="en-US" dirty="0">
              <a:solidFill>
                <a:srgbClr val="FFC000"/>
              </a:solidFill>
            </a:endParaRPr>
          </a:p>
        </p:txBody>
      </p:sp>
      <p:cxnSp>
        <p:nvCxnSpPr>
          <p:cNvPr id="101" name="直線接點 100"/>
          <p:cNvCxnSpPr/>
          <p:nvPr/>
        </p:nvCxnSpPr>
        <p:spPr>
          <a:xfrm>
            <a:off x="6593489" y="4725144"/>
            <a:ext cx="1728192"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2" name="直線接點 101"/>
          <p:cNvCxnSpPr/>
          <p:nvPr/>
        </p:nvCxnSpPr>
        <p:spPr>
          <a:xfrm>
            <a:off x="6881521" y="6165304"/>
            <a:ext cx="1440160"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5" name="直線接點 104"/>
          <p:cNvCxnSpPr/>
          <p:nvPr/>
        </p:nvCxnSpPr>
        <p:spPr>
          <a:xfrm>
            <a:off x="7236296" y="5301207"/>
            <a:ext cx="761349" cy="1"/>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6" name="直線接點 105"/>
          <p:cNvCxnSpPr/>
          <p:nvPr/>
        </p:nvCxnSpPr>
        <p:spPr>
          <a:xfrm>
            <a:off x="6593489" y="4725144"/>
            <a:ext cx="0" cy="72008"/>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5" name="直線接點 114"/>
          <p:cNvCxnSpPr/>
          <p:nvPr/>
        </p:nvCxnSpPr>
        <p:spPr>
          <a:xfrm>
            <a:off x="6881521" y="6093296"/>
            <a:ext cx="0" cy="72008"/>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7" name="直線接點 116"/>
          <p:cNvCxnSpPr/>
          <p:nvPr/>
        </p:nvCxnSpPr>
        <p:spPr>
          <a:xfrm>
            <a:off x="8321681" y="4725144"/>
            <a:ext cx="0" cy="432048"/>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9" name="直線接點 118"/>
          <p:cNvCxnSpPr/>
          <p:nvPr/>
        </p:nvCxnSpPr>
        <p:spPr>
          <a:xfrm>
            <a:off x="8321681" y="5445224"/>
            <a:ext cx="0" cy="72008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121"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p>
        </p:txBody>
      </p:sp>
      <mc:AlternateContent xmlns:mc="http://schemas.openxmlformats.org/markup-compatibility/2006" xmlns:a14="http://schemas.microsoft.com/office/drawing/2010/main">
        <mc:Choice Requires="a14">
          <p:sp>
            <p:nvSpPr>
              <p:cNvPr id="9" name="矩形 8"/>
              <p:cNvSpPr/>
              <p:nvPr/>
            </p:nvSpPr>
            <p:spPr>
              <a:xfrm>
                <a:off x="4355976" y="6309320"/>
                <a:ext cx="3517245" cy="369332"/>
              </a:xfrm>
              <a:prstGeom prst="rect">
                <a:avLst/>
              </a:prstGeom>
            </p:spPr>
            <p:txBody>
              <a:bodyPr wrap="none">
                <a:spAutoFit/>
              </a:bodyPr>
              <a:lstStyle/>
              <a:p>
                <a:r>
                  <a:rPr lang="en-US" altLang="zh-TW" dirty="0"/>
                  <a:t>I</a:t>
                </a:r>
                <a:r>
                  <a:rPr lang="en-US" altLang="zh-TW" dirty="0" smtClean="0">
                    <a:latin typeface="Times New Roman" pitchFamily="18" charset="0"/>
                    <a:cs typeface="Times New Roman" pitchFamily="18" charset="0"/>
                  </a:rPr>
                  <a:t> </a:t>
                </a:r>
                <a14:m>
                  <m:oMath xmlns:m="http://schemas.openxmlformats.org/officeDocument/2006/math">
                    <m:r>
                      <a:rPr lang="en-US" altLang="zh-TW" i="1">
                        <a:latin typeface="Cambria Math"/>
                        <a:ea typeface="Cambria Math"/>
                        <a:cs typeface="Times New Roman" pitchFamily="18" charset="0"/>
                      </a:rPr>
                      <m:t>≈</m:t>
                    </m:r>
                  </m:oMath>
                </a14:m>
                <a:r>
                  <a:rPr lang="en-US" altLang="zh-TW" dirty="0">
                    <a:latin typeface="Times New Roman" pitchFamily="18" charset="0"/>
                    <a:cs typeface="Times New Roman" pitchFamily="18" charset="0"/>
                  </a:rPr>
                  <a:t> </a:t>
                </a:r>
                <a:r>
                  <a:rPr lang="en-US" altLang="zh-TW" dirty="0"/>
                  <a:t>400, </a:t>
                </a:r>
                <a:r>
                  <a:rPr lang="en-US" altLang="zh-TW" dirty="0" smtClean="0"/>
                  <a:t> </a:t>
                </a:r>
                <a14:m>
                  <m:oMath xmlns:m="http://schemas.openxmlformats.org/officeDocument/2006/math">
                    <m:sSub>
                      <m:sSubPr>
                        <m:ctrlPr>
                          <a:rPr lang="en-US" altLang="zh-TW" i="1">
                            <a:latin typeface="Cambria Math" panose="02040503050406030204" pitchFamily="18" charset="0"/>
                          </a:rPr>
                        </m:ctrlPr>
                      </m:sSubPr>
                      <m:e>
                        <m:r>
                          <a:rPr lang="en-US" altLang="zh-TW">
                            <a:latin typeface="Cambria Math"/>
                          </a:rPr>
                          <m:t>𝑣</m:t>
                        </m:r>
                      </m:e>
                      <m:sub>
                        <m:r>
                          <a:rPr lang="en-US" altLang="zh-TW">
                            <a:latin typeface="Cambria Math"/>
                          </a:rPr>
                          <m:t>𝑚</m:t>
                        </m:r>
                      </m:sub>
                    </m:sSub>
                  </m:oMath>
                </a14:m>
                <a:r>
                  <a:rPr lang="en-US" altLang="zh-TW" dirty="0"/>
                  <a:t>: S dimensional, </a:t>
                </a:r>
                <a:r>
                  <a:rPr lang="en-US" altLang="zh-TW" dirty="0" smtClean="0"/>
                  <a:t> S </a:t>
                </a:r>
                <a14:m>
                  <m:oMath xmlns:m="http://schemas.openxmlformats.org/officeDocument/2006/math">
                    <m:r>
                      <a:rPr lang="en-US" altLang="zh-TW">
                        <a:latin typeface="Cambria Math"/>
                      </a:rPr>
                      <m:t>≈</m:t>
                    </m:r>
                  </m:oMath>
                </a14:m>
                <a:r>
                  <a:rPr lang="en-US" altLang="zh-TW" dirty="0"/>
                  <a:t> 40</a:t>
                </a:r>
                <a:endParaRPr lang="zh-TW" altLang="en-US" dirty="0"/>
              </a:p>
            </p:txBody>
          </p:sp>
        </mc:Choice>
        <mc:Fallback xmlns="">
          <p:sp>
            <p:nvSpPr>
              <p:cNvPr id="9" name="矩形 8"/>
              <p:cNvSpPr>
                <a:spLocks noRot="1" noChangeAspect="1" noMove="1" noResize="1" noEditPoints="1" noAdjustHandles="1" noChangeArrowheads="1" noChangeShapeType="1" noTextEdit="1"/>
              </p:cNvSpPr>
              <p:nvPr/>
            </p:nvSpPr>
            <p:spPr>
              <a:xfrm>
                <a:off x="4355976" y="6309320"/>
                <a:ext cx="3517245" cy="369332"/>
              </a:xfrm>
              <a:prstGeom prst="rect">
                <a:avLst/>
              </a:prstGeom>
              <a:blipFill rotWithShape="1">
                <a:blip r:embed="rId15"/>
                <a:stretch>
                  <a:fillRect l="-1560" t="-8197" r="-520" b="-2459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454782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720000"/>
          </a:xfrm>
        </p:spPr>
        <p:txBody>
          <a:bodyPr vert="horz" lIns="91440" tIns="45720" rIns="91440" bIns="45720" rtlCol="0" anchor="ctr">
            <a:noAutofit/>
          </a:bodyPr>
          <a:lstStyle/>
          <a:p>
            <a:pPr algn="l"/>
            <a:r>
              <a:rPr lang="en-US" altLang="zh-TW" sz="3300" b="1" dirty="0">
                <a:latin typeface="Times New Roman" panose="02020603050405020304" pitchFamily="18" charset="0"/>
                <a:cs typeface="Times New Roman" panose="02020603050405020304" pitchFamily="18" charset="0"/>
              </a:rPr>
              <a:t>Subspace Gaussian Mixture Model</a:t>
            </a:r>
            <a:endParaRPr lang="zh-TW" altLang="en-US" sz="3300" b="1"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a:xfrm>
            <a:off x="0" y="907200"/>
            <a:ext cx="9144000" cy="523220"/>
          </a:xfrm>
        </p:spPr>
        <p:txBody>
          <a:bodyPr>
            <a:spAutoFit/>
          </a:bodyPr>
          <a:lstStyle/>
          <a:p>
            <a:pPr marL="180975" indent="-180975">
              <a:spcBef>
                <a:spcPts val="500"/>
              </a:spcBef>
              <a:spcAft>
                <a:spcPts val="500"/>
              </a:spcAft>
            </a:pPr>
            <a:r>
              <a:rPr lang="en-US" altLang="zh-TW" sz="2800" b="1" dirty="0">
                <a:latin typeface="Times New Roman" pitchFamily="18" charset="0"/>
              </a:rPr>
              <a:t>A </a:t>
            </a:r>
            <a:r>
              <a:rPr lang="en-US" altLang="zh-TW" sz="2800" b="1" dirty="0" err="1">
                <a:latin typeface="Times New Roman" pitchFamily="18" charset="0"/>
              </a:rPr>
              <a:t>triphone</a:t>
            </a:r>
            <a:r>
              <a:rPr lang="en-US" altLang="zh-TW" sz="2800" b="1" dirty="0">
                <a:latin typeface="Times New Roman" pitchFamily="18" charset="0"/>
              </a:rPr>
              <a:t> HMM in Subspace </a:t>
            </a:r>
            <a:r>
              <a:rPr lang="en-US" altLang="zh-TW" sz="2800" b="1" dirty="0" smtClean="0">
                <a:latin typeface="Times New Roman" pitchFamily="18" charset="0"/>
              </a:rPr>
              <a:t>GMM</a:t>
            </a:r>
            <a:endParaRPr lang="zh-TW" altLang="en-US" sz="2800" b="1" dirty="0">
              <a:latin typeface="Times New Roman" pitchFamily="18" charset="0"/>
            </a:endParaRPr>
          </a:p>
        </p:txBody>
      </p:sp>
      <p:sp>
        <p:nvSpPr>
          <p:cNvPr id="4" name="圓角矩形 3"/>
          <p:cNvSpPr/>
          <p:nvPr/>
        </p:nvSpPr>
        <p:spPr>
          <a:xfrm>
            <a:off x="1475640"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圓角矩形 4"/>
          <p:cNvSpPr/>
          <p:nvPr/>
        </p:nvSpPr>
        <p:spPr>
          <a:xfrm>
            <a:off x="1705184"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圓角矩形 5"/>
          <p:cNvSpPr/>
          <p:nvPr/>
        </p:nvSpPr>
        <p:spPr>
          <a:xfrm>
            <a:off x="2127556"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1849184" y="3739838"/>
            <a:ext cx="278372" cy="276999"/>
          </a:xfrm>
          <a:prstGeom prst="rect">
            <a:avLst/>
          </a:prstGeom>
          <a:noFill/>
          <a:ln>
            <a:noFill/>
          </a:ln>
        </p:spPr>
        <p:txBody>
          <a:bodyPr wrap="square" lIns="0" tIns="0" rIns="0" bIns="0" rtlCol="0">
            <a:spAutoFit/>
          </a:bodyPr>
          <a:lstStyle/>
          <a:p>
            <a:pPr algn="ctr"/>
            <a:r>
              <a:rPr lang="en-US" altLang="zh-TW" dirty="0" smtClean="0">
                <a:solidFill>
                  <a:srgbClr val="00B050"/>
                </a:solidFill>
              </a:rPr>
              <a:t>…</a:t>
            </a:r>
            <a:endParaRPr lang="zh-TW" altLang="en-US" dirty="0">
              <a:solidFill>
                <a:srgbClr val="00B050"/>
              </a:solidFill>
            </a:endParaRPr>
          </a:p>
        </p:txBody>
      </p:sp>
      <p:sp>
        <p:nvSpPr>
          <p:cNvPr id="8" name="圓角矩形 7"/>
          <p:cNvSpPr/>
          <p:nvPr/>
        </p:nvSpPr>
        <p:spPr>
          <a:xfrm>
            <a:off x="1475640" y="3105064"/>
            <a:ext cx="795916" cy="25192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2000" dirty="0"/>
              <a:t>v</a:t>
            </a:r>
            <a:r>
              <a:rPr lang="en-US" altLang="zh-TW" sz="2000" baseline="-25000" dirty="0" smtClean="0"/>
              <a:t>1</a:t>
            </a:r>
            <a:endParaRPr lang="zh-TW" altLang="en-US" sz="2000" baseline="-25000" dirty="0"/>
          </a:p>
        </p:txBody>
      </p:sp>
      <p:sp>
        <p:nvSpPr>
          <p:cNvPr id="10" name="圓角矩形 9"/>
          <p:cNvSpPr/>
          <p:nvPr/>
        </p:nvSpPr>
        <p:spPr>
          <a:xfrm>
            <a:off x="2623940"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圓角矩形 10"/>
          <p:cNvSpPr/>
          <p:nvPr/>
        </p:nvSpPr>
        <p:spPr>
          <a:xfrm>
            <a:off x="2853484"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圓角矩形 11"/>
          <p:cNvSpPr/>
          <p:nvPr/>
        </p:nvSpPr>
        <p:spPr>
          <a:xfrm>
            <a:off x="3275856"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p:nvSpPr>
        <p:spPr>
          <a:xfrm>
            <a:off x="2997484" y="3739838"/>
            <a:ext cx="278372" cy="276999"/>
          </a:xfrm>
          <a:prstGeom prst="rect">
            <a:avLst/>
          </a:prstGeom>
          <a:noFill/>
          <a:ln>
            <a:noFill/>
          </a:ln>
        </p:spPr>
        <p:txBody>
          <a:bodyPr wrap="square" lIns="0" tIns="0" rIns="0" bIns="0" rtlCol="0">
            <a:spAutoFit/>
          </a:bodyPr>
          <a:lstStyle/>
          <a:p>
            <a:pPr algn="ctr"/>
            <a:r>
              <a:rPr lang="en-US" altLang="zh-TW" dirty="0" smtClean="0">
                <a:solidFill>
                  <a:srgbClr val="00B050"/>
                </a:solidFill>
              </a:rPr>
              <a:t>…</a:t>
            </a:r>
            <a:endParaRPr lang="zh-TW" altLang="en-US" dirty="0">
              <a:solidFill>
                <a:srgbClr val="00B050"/>
              </a:solidFill>
            </a:endParaRPr>
          </a:p>
        </p:txBody>
      </p:sp>
      <p:sp>
        <p:nvSpPr>
          <p:cNvPr id="14" name="圓角矩形 13"/>
          <p:cNvSpPr/>
          <p:nvPr/>
        </p:nvSpPr>
        <p:spPr>
          <a:xfrm>
            <a:off x="2623940" y="3105064"/>
            <a:ext cx="795916" cy="25192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2000" dirty="0" smtClean="0"/>
              <a:t>v</a:t>
            </a:r>
            <a:r>
              <a:rPr lang="en-US" altLang="zh-TW" sz="2000" baseline="-25000" dirty="0"/>
              <a:t>2</a:t>
            </a:r>
            <a:endParaRPr lang="zh-TW" altLang="en-US" sz="2000" baseline="-25000" dirty="0"/>
          </a:p>
        </p:txBody>
      </p:sp>
      <p:sp>
        <p:nvSpPr>
          <p:cNvPr id="15" name="文字方塊 14"/>
          <p:cNvSpPr txBox="1"/>
          <p:nvPr/>
        </p:nvSpPr>
        <p:spPr>
          <a:xfrm>
            <a:off x="2271556" y="3092529"/>
            <a:ext cx="352384" cy="307777"/>
          </a:xfrm>
          <a:prstGeom prst="rect">
            <a:avLst/>
          </a:prstGeom>
          <a:noFill/>
          <a:ln>
            <a:noFill/>
          </a:ln>
        </p:spPr>
        <p:txBody>
          <a:bodyPr wrap="square" lIns="0" tIns="0" rIns="0" bIns="0" rtlCol="0" anchor="ctr">
            <a:spAutoFit/>
          </a:bodyPr>
          <a:lstStyle/>
          <a:p>
            <a:pPr algn="ctr"/>
            <a:r>
              <a:rPr lang="en-US" altLang="zh-TW" sz="2000" dirty="0" smtClean="0">
                <a:solidFill>
                  <a:schemeClr val="accent6"/>
                </a:solidFill>
              </a:rPr>
              <a:t>…</a:t>
            </a:r>
            <a:endParaRPr lang="zh-TW" altLang="en-US" sz="2000" dirty="0">
              <a:solidFill>
                <a:schemeClr val="accent6"/>
              </a:solidFill>
            </a:endParaRPr>
          </a:p>
        </p:txBody>
      </p:sp>
      <p:cxnSp>
        <p:nvCxnSpPr>
          <p:cNvPr id="18" name="直線接點 17"/>
          <p:cNvCxnSpPr>
            <a:endCxn id="4" idx="0"/>
          </p:cNvCxnSpPr>
          <p:nvPr/>
        </p:nvCxnSpPr>
        <p:spPr>
          <a:xfrm flipH="1">
            <a:off x="1547640" y="3356992"/>
            <a:ext cx="325958"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直線接點 19"/>
          <p:cNvCxnSpPr>
            <a:endCxn id="5" idx="0"/>
          </p:cNvCxnSpPr>
          <p:nvPr/>
        </p:nvCxnSpPr>
        <p:spPr>
          <a:xfrm flipH="1">
            <a:off x="1777184" y="3356992"/>
            <a:ext cx="96414"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直線接點 21"/>
          <p:cNvCxnSpPr>
            <a:endCxn id="6" idx="0"/>
          </p:cNvCxnSpPr>
          <p:nvPr/>
        </p:nvCxnSpPr>
        <p:spPr>
          <a:xfrm>
            <a:off x="1873598" y="3369528"/>
            <a:ext cx="325958" cy="95576"/>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 name="直線接點 23"/>
          <p:cNvCxnSpPr>
            <a:endCxn id="10" idx="0"/>
          </p:cNvCxnSpPr>
          <p:nvPr/>
        </p:nvCxnSpPr>
        <p:spPr>
          <a:xfrm flipH="1">
            <a:off x="2695940" y="3356992"/>
            <a:ext cx="325958"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 name="直線接點 25"/>
          <p:cNvCxnSpPr>
            <a:endCxn id="11" idx="0"/>
          </p:cNvCxnSpPr>
          <p:nvPr/>
        </p:nvCxnSpPr>
        <p:spPr>
          <a:xfrm flipH="1">
            <a:off x="2925484" y="3356992"/>
            <a:ext cx="96414"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直線接點 27"/>
          <p:cNvCxnSpPr>
            <a:endCxn id="12" idx="0"/>
          </p:cNvCxnSpPr>
          <p:nvPr/>
        </p:nvCxnSpPr>
        <p:spPr>
          <a:xfrm>
            <a:off x="3021898" y="3356992"/>
            <a:ext cx="325958"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直線接點 29"/>
          <p:cNvCxnSpPr>
            <a:stCxn id="16" idx="2"/>
            <a:endCxn id="8" idx="0"/>
          </p:cNvCxnSpPr>
          <p:nvPr/>
        </p:nvCxnSpPr>
        <p:spPr>
          <a:xfrm flipH="1">
            <a:off x="1873598" y="2852936"/>
            <a:ext cx="574150" cy="25212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 name="直線接點 31"/>
          <p:cNvCxnSpPr>
            <a:stCxn id="16" idx="2"/>
            <a:endCxn id="14" idx="0"/>
          </p:cNvCxnSpPr>
          <p:nvPr/>
        </p:nvCxnSpPr>
        <p:spPr>
          <a:xfrm>
            <a:off x="2447748" y="2852936"/>
            <a:ext cx="574150" cy="25212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圓角矩形 15"/>
          <p:cNvSpPr/>
          <p:nvPr/>
        </p:nvSpPr>
        <p:spPr>
          <a:xfrm>
            <a:off x="1619640" y="2492896"/>
            <a:ext cx="1656216" cy="360040"/>
          </a:xfrm>
          <a:prstGeom prst="roundRect">
            <a:avLst/>
          </a:prstGeom>
          <a:solidFill>
            <a:srgbClr val="0070C0">
              <a:alpha val="9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HMM State</a:t>
            </a:r>
            <a:endParaRPr lang="zh-TW" altLang="en-US" dirty="0"/>
          </a:p>
        </p:txBody>
      </p:sp>
      <p:sp>
        <p:nvSpPr>
          <p:cNvPr id="33" name="圓角矩形 32"/>
          <p:cNvSpPr/>
          <p:nvPr/>
        </p:nvSpPr>
        <p:spPr>
          <a:xfrm>
            <a:off x="3865456"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圓角矩形 33"/>
          <p:cNvSpPr/>
          <p:nvPr/>
        </p:nvSpPr>
        <p:spPr>
          <a:xfrm>
            <a:off x="4095000"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圓角矩形 34"/>
          <p:cNvSpPr/>
          <p:nvPr/>
        </p:nvSpPr>
        <p:spPr>
          <a:xfrm>
            <a:off x="4517372"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p:cNvSpPr txBox="1"/>
          <p:nvPr/>
        </p:nvSpPr>
        <p:spPr>
          <a:xfrm>
            <a:off x="4239000" y="3739838"/>
            <a:ext cx="278372" cy="276999"/>
          </a:xfrm>
          <a:prstGeom prst="rect">
            <a:avLst/>
          </a:prstGeom>
          <a:noFill/>
          <a:ln>
            <a:noFill/>
          </a:ln>
        </p:spPr>
        <p:txBody>
          <a:bodyPr wrap="square" lIns="0" tIns="0" rIns="0" bIns="0" rtlCol="0">
            <a:spAutoFit/>
          </a:bodyPr>
          <a:lstStyle/>
          <a:p>
            <a:pPr algn="ctr"/>
            <a:r>
              <a:rPr lang="en-US" altLang="zh-TW" dirty="0" smtClean="0">
                <a:solidFill>
                  <a:srgbClr val="00B050"/>
                </a:solidFill>
              </a:rPr>
              <a:t>…</a:t>
            </a:r>
            <a:endParaRPr lang="zh-TW" altLang="en-US" dirty="0">
              <a:solidFill>
                <a:srgbClr val="00B050"/>
              </a:solidFill>
            </a:endParaRPr>
          </a:p>
        </p:txBody>
      </p:sp>
      <p:sp>
        <p:nvSpPr>
          <p:cNvPr id="37" name="圓角矩形 36"/>
          <p:cNvSpPr/>
          <p:nvPr/>
        </p:nvSpPr>
        <p:spPr>
          <a:xfrm>
            <a:off x="3865456" y="3105064"/>
            <a:ext cx="795916" cy="25192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2000" dirty="0" smtClean="0"/>
              <a:t>v</a:t>
            </a:r>
            <a:r>
              <a:rPr lang="en-US" altLang="zh-TW" sz="2000" baseline="-25000" dirty="0"/>
              <a:t>3</a:t>
            </a:r>
            <a:endParaRPr lang="zh-TW" altLang="en-US" sz="2000" baseline="-25000" dirty="0"/>
          </a:p>
        </p:txBody>
      </p:sp>
      <p:sp>
        <p:nvSpPr>
          <p:cNvPr id="38" name="圓角矩形 37"/>
          <p:cNvSpPr/>
          <p:nvPr/>
        </p:nvSpPr>
        <p:spPr>
          <a:xfrm>
            <a:off x="5013756"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圓角矩形 38"/>
          <p:cNvSpPr/>
          <p:nvPr/>
        </p:nvSpPr>
        <p:spPr>
          <a:xfrm>
            <a:off x="5243300"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圓角矩形 39"/>
          <p:cNvSpPr/>
          <p:nvPr/>
        </p:nvSpPr>
        <p:spPr>
          <a:xfrm>
            <a:off x="5665672"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文字方塊 40"/>
          <p:cNvSpPr txBox="1"/>
          <p:nvPr/>
        </p:nvSpPr>
        <p:spPr>
          <a:xfrm>
            <a:off x="5387300" y="3739838"/>
            <a:ext cx="278372" cy="276999"/>
          </a:xfrm>
          <a:prstGeom prst="rect">
            <a:avLst/>
          </a:prstGeom>
          <a:noFill/>
          <a:ln>
            <a:noFill/>
          </a:ln>
        </p:spPr>
        <p:txBody>
          <a:bodyPr wrap="square" lIns="0" tIns="0" rIns="0" bIns="0" rtlCol="0">
            <a:spAutoFit/>
          </a:bodyPr>
          <a:lstStyle/>
          <a:p>
            <a:pPr algn="ctr"/>
            <a:r>
              <a:rPr lang="en-US" altLang="zh-TW" dirty="0" smtClean="0">
                <a:solidFill>
                  <a:srgbClr val="00B050"/>
                </a:solidFill>
              </a:rPr>
              <a:t>…</a:t>
            </a:r>
            <a:endParaRPr lang="zh-TW" altLang="en-US" dirty="0">
              <a:solidFill>
                <a:srgbClr val="00B050"/>
              </a:solidFill>
            </a:endParaRPr>
          </a:p>
        </p:txBody>
      </p:sp>
      <p:sp>
        <p:nvSpPr>
          <p:cNvPr id="42" name="圓角矩形 41"/>
          <p:cNvSpPr/>
          <p:nvPr/>
        </p:nvSpPr>
        <p:spPr>
          <a:xfrm>
            <a:off x="5013756" y="3105064"/>
            <a:ext cx="795916" cy="25192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2000" dirty="0" smtClean="0"/>
              <a:t>v</a:t>
            </a:r>
            <a:r>
              <a:rPr lang="en-US" altLang="zh-TW" sz="2000" baseline="-25000" dirty="0"/>
              <a:t>4</a:t>
            </a:r>
            <a:endParaRPr lang="zh-TW" altLang="en-US" sz="2000" baseline="-25000" dirty="0"/>
          </a:p>
        </p:txBody>
      </p:sp>
      <p:sp>
        <p:nvSpPr>
          <p:cNvPr id="43" name="文字方塊 42"/>
          <p:cNvSpPr txBox="1"/>
          <p:nvPr/>
        </p:nvSpPr>
        <p:spPr>
          <a:xfrm>
            <a:off x="4661372" y="3092529"/>
            <a:ext cx="352384" cy="307777"/>
          </a:xfrm>
          <a:prstGeom prst="rect">
            <a:avLst/>
          </a:prstGeom>
          <a:noFill/>
          <a:ln>
            <a:noFill/>
          </a:ln>
        </p:spPr>
        <p:txBody>
          <a:bodyPr wrap="square" lIns="0" tIns="0" rIns="0" bIns="0" rtlCol="0" anchor="ctr">
            <a:spAutoFit/>
          </a:bodyPr>
          <a:lstStyle/>
          <a:p>
            <a:pPr algn="ctr"/>
            <a:r>
              <a:rPr lang="en-US" altLang="zh-TW" sz="2000" dirty="0" smtClean="0">
                <a:solidFill>
                  <a:schemeClr val="accent6"/>
                </a:solidFill>
              </a:rPr>
              <a:t>…</a:t>
            </a:r>
            <a:endParaRPr lang="zh-TW" altLang="en-US" sz="2000" dirty="0">
              <a:solidFill>
                <a:schemeClr val="accent6"/>
              </a:solidFill>
            </a:endParaRPr>
          </a:p>
        </p:txBody>
      </p:sp>
      <p:cxnSp>
        <p:nvCxnSpPr>
          <p:cNvPr id="44" name="直線接點 43"/>
          <p:cNvCxnSpPr>
            <a:endCxn id="33" idx="0"/>
          </p:cNvCxnSpPr>
          <p:nvPr/>
        </p:nvCxnSpPr>
        <p:spPr>
          <a:xfrm flipH="1">
            <a:off x="3937456" y="3356992"/>
            <a:ext cx="325958"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5" name="直線接點 44"/>
          <p:cNvCxnSpPr>
            <a:endCxn id="34" idx="0"/>
          </p:cNvCxnSpPr>
          <p:nvPr/>
        </p:nvCxnSpPr>
        <p:spPr>
          <a:xfrm flipH="1">
            <a:off x="4167000" y="3356992"/>
            <a:ext cx="96414"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6" name="直線接點 45"/>
          <p:cNvCxnSpPr>
            <a:endCxn id="35" idx="0"/>
          </p:cNvCxnSpPr>
          <p:nvPr/>
        </p:nvCxnSpPr>
        <p:spPr>
          <a:xfrm>
            <a:off x="4263414" y="3369528"/>
            <a:ext cx="325958" cy="95576"/>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7" name="直線接點 46"/>
          <p:cNvCxnSpPr>
            <a:endCxn id="38" idx="0"/>
          </p:cNvCxnSpPr>
          <p:nvPr/>
        </p:nvCxnSpPr>
        <p:spPr>
          <a:xfrm flipH="1">
            <a:off x="5085756" y="3356992"/>
            <a:ext cx="325958"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8" name="直線接點 47"/>
          <p:cNvCxnSpPr>
            <a:endCxn id="39" idx="0"/>
          </p:cNvCxnSpPr>
          <p:nvPr/>
        </p:nvCxnSpPr>
        <p:spPr>
          <a:xfrm flipH="1">
            <a:off x="5315300" y="3356992"/>
            <a:ext cx="96414"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 name="直線接點 48"/>
          <p:cNvCxnSpPr>
            <a:endCxn id="40" idx="0"/>
          </p:cNvCxnSpPr>
          <p:nvPr/>
        </p:nvCxnSpPr>
        <p:spPr>
          <a:xfrm>
            <a:off x="5411714" y="3356992"/>
            <a:ext cx="325958"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0" name="直線接點 49"/>
          <p:cNvCxnSpPr>
            <a:stCxn id="52" idx="2"/>
            <a:endCxn id="37" idx="0"/>
          </p:cNvCxnSpPr>
          <p:nvPr/>
        </p:nvCxnSpPr>
        <p:spPr>
          <a:xfrm flipH="1">
            <a:off x="4263414" y="2852936"/>
            <a:ext cx="574150" cy="25212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 name="直線接點 50"/>
          <p:cNvCxnSpPr>
            <a:stCxn id="52" idx="2"/>
            <a:endCxn id="42" idx="0"/>
          </p:cNvCxnSpPr>
          <p:nvPr/>
        </p:nvCxnSpPr>
        <p:spPr>
          <a:xfrm>
            <a:off x="4837564" y="2852936"/>
            <a:ext cx="574150" cy="25212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2" name="圓角矩形 51"/>
          <p:cNvSpPr/>
          <p:nvPr/>
        </p:nvSpPr>
        <p:spPr>
          <a:xfrm>
            <a:off x="4009456" y="2492896"/>
            <a:ext cx="1656216" cy="360040"/>
          </a:xfrm>
          <a:prstGeom prst="roundRect">
            <a:avLst/>
          </a:prstGeom>
          <a:solidFill>
            <a:srgbClr val="0070C0">
              <a:alpha val="9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HMM State</a:t>
            </a:r>
            <a:endParaRPr lang="zh-TW" altLang="en-US" dirty="0"/>
          </a:p>
        </p:txBody>
      </p:sp>
      <p:sp>
        <p:nvSpPr>
          <p:cNvPr id="53" name="圓角矩形 52"/>
          <p:cNvSpPr/>
          <p:nvPr/>
        </p:nvSpPr>
        <p:spPr>
          <a:xfrm>
            <a:off x="6300192"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圓角矩形 53"/>
          <p:cNvSpPr/>
          <p:nvPr/>
        </p:nvSpPr>
        <p:spPr>
          <a:xfrm>
            <a:off x="6529736"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圓角矩形 54"/>
          <p:cNvSpPr/>
          <p:nvPr/>
        </p:nvSpPr>
        <p:spPr>
          <a:xfrm>
            <a:off x="6952108"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文字方塊 55"/>
          <p:cNvSpPr txBox="1"/>
          <p:nvPr/>
        </p:nvSpPr>
        <p:spPr>
          <a:xfrm>
            <a:off x="6673736" y="3739838"/>
            <a:ext cx="278372" cy="276999"/>
          </a:xfrm>
          <a:prstGeom prst="rect">
            <a:avLst/>
          </a:prstGeom>
          <a:noFill/>
          <a:ln>
            <a:noFill/>
          </a:ln>
        </p:spPr>
        <p:txBody>
          <a:bodyPr wrap="square" lIns="0" tIns="0" rIns="0" bIns="0" rtlCol="0">
            <a:spAutoFit/>
          </a:bodyPr>
          <a:lstStyle/>
          <a:p>
            <a:pPr algn="ctr"/>
            <a:r>
              <a:rPr lang="en-US" altLang="zh-TW" dirty="0" smtClean="0">
                <a:solidFill>
                  <a:srgbClr val="00B050"/>
                </a:solidFill>
              </a:rPr>
              <a:t>…</a:t>
            </a:r>
            <a:endParaRPr lang="zh-TW" altLang="en-US" dirty="0">
              <a:solidFill>
                <a:srgbClr val="00B050"/>
              </a:solidFill>
            </a:endParaRPr>
          </a:p>
        </p:txBody>
      </p:sp>
      <p:sp>
        <p:nvSpPr>
          <p:cNvPr id="57" name="圓角矩形 56"/>
          <p:cNvSpPr/>
          <p:nvPr/>
        </p:nvSpPr>
        <p:spPr>
          <a:xfrm>
            <a:off x="6300192" y="3105064"/>
            <a:ext cx="795916" cy="25192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2000" dirty="0" smtClean="0"/>
              <a:t>v</a:t>
            </a:r>
            <a:r>
              <a:rPr lang="en-US" altLang="zh-TW" sz="2000" baseline="-25000" dirty="0"/>
              <a:t>5</a:t>
            </a:r>
            <a:endParaRPr lang="zh-TW" altLang="en-US" sz="2000" baseline="-25000" dirty="0"/>
          </a:p>
        </p:txBody>
      </p:sp>
      <p:sp>
        <p:nvSpPr>
          <p:cNvPr id="58" name="圓角矩形 57"/>
          <p:cNvSpPr/>
          <p:nvPr/>
        </p:nvSpPr>
        <p:spPr>
          <a:xfrm>
            <a:off x="7448492"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圓角矩形 58"/>
          <p:cNvSpPr/>
          <p:nvPr/>
        </p:nvSpPr>
        <p:spPr>
          <a:xfrm>
            <a:off x="7678036"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圓角矩形 59"/>
          <p:cNvSpPr/>
          <p:nvPr/>
        </p:nvSpPr>
        <p:spPr>
          <a:xfrm>
            <a:off x="8100408"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文字方塊 60"/>
          <p:cNvSpPr txBox="1"/>
          <p:nvPr/>
        </p:nvSpPr>
        <p:spPr>
          <a:xfrm>
            <a:off x="7822036" y="3739838"/>
            <a:ext cx="278372" cy="276999"/>
          </a:xfrm>
          <a:prstGeom prst="rect">
            <a:avLst/>
          </a:prstGeom>
          <a:noFill/>
          <a:ln>
            <a:noFill/>
          </a:ln>
        </p:spPr>
        <p:txBody>
          <a:bodyPr wrap="square" lIns="0" tIns="0" rIns="0" bIns="0" rtlCol="0">
            <a:spAutoFit/>
          </a:bodyPr>
          <a:lstStyle/>
          <a:p>
            <a:pPr algn="ctr"/>
            <a:r>
              <a:rPr lang="en-US" altLang="zh-TW" dirty="0" smtClean="0">
                <a:solidFill>
                  <a:srgbClr val="00B050"/>
                </a:solidFill>
              </a:rPr>
              <a:t>…</a:t>
            </a:r>
            <a:endParaRPr lang="zh-TW" altLang="en-US" dirty="0">
              <a:solidFill>
                <a:srgbClr val="00B050"/>
              </a:solidFill>
            </a:endParaRPr>
          </a:p>
        </p:txBody>
      </p:sp>
      <p:sp>
        <p:nvSpPr>
          <p:cNvPr id="62" name="圓角矩形 61"/>
          <p:cNvSpPr/>
          <p:nvPr/>
        </p:nvSpPr>
        <p:spPr>
          <a:xfrm>
            <a:off x="7448492" y="3105064"/>
            <a:ext cx="795916" cy="25192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2000" dirty="0" smtClean="0"/>
              <a:t>v</a:t>
            </a:r>
            <a:r>
              <a:rPr lang="en-US" altLang="zh-TW" sz="2000" baseline="-25000" dirty="0"/>
              <a:t>6</a:t>
            </a:r>
            <a:endParaRPr lang="zh-TW" altLang="en-US" sz="2000" baseline="-25000" dirty="0"/>
          </a:p>
        </p:txBody>
      </p:sp>
      <p:sp>
        <p:nvSpPr>
          <p:cNvPr id="63" name="文字方塊 62"/>
          <p:cNvSpPr txBox="1"/>
          <p:nvPr/>
        </p:nvSpPr>
        <p:spPr>
          <a:xfrm>
            <a:off x="7096108" y="3092529"/>
            <a:ext cx="352384" cy="307777"/>
          </a:xfrm>
          <a:prstGeom prst="rect">
            <a:avLst/>
          </a:prstGeom>
          <a:noFill/>
          <a:ln>
            <a:noFill/>
          </a:ln>
        </p:spPr>
        <p:txBody>
          <a:bodyPr wrap="square" lIns="0" tIns="0" rIns="0" bIns="0" rtlCol="0" anchor="ctr">
            <a:spAutoFit/>
          </a:bodyPr>
          <a:lstStyle/>
          <a:p>
            <a:pPr algn="ctr"/>
            <a:r>
              <a:rPr lang="en-US" altLang="zh-TW" sz="2000" dirty="0" smtClean="0">
                <a:solidFill>
                  <a:schemeClr val="accent6"/>
                </a:solidFill>
              </a:rPr>
              <a:t>…</a:t>
            </a:r>
            <a:endParaRPr lang="zh-TW" altLang="en-US" sz="2000" dirty="0">
              <a:solidFill>
                <a:schemeClr val="accent6"/>
              </a:solidFill>
            </a:endParaRPr>
          </a:p>
        </p:txBody>
      </p:sp>
      <p:cxnSp>
        <p:nvCxnSpPr>
          <p:cNvPr id="64" name="直線接點 63"/>
          <p:cNvCxnSpPr>
            <a:endCxn id="53" idx="0"/>
          </p:cNvCxnSpPr>
          <p:nvPr/>
        </p:nvCxnSpPr>
        <p:spPr>
          <a:xfrm flipH="1">
            <a:off x="6372192" y="3356992"/>
            <a:ext cx="325958"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5" name="直線接點 64"/>
          <p:cNvCxnSpPr>
            <a:endCxn id="54" idx="0"/>
          </p:cNvCxnSpPr>
          <p:nvPr/>
        </p:nvCxnSpPr>
        <p:spPr>
          <a:xfrm flipH="1">
            <a:off x="6601736" y="3356992"/>
            <a:ext cx="96414"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直線接點 65"/>
          <p:cNvCxnSpPr>
            <a:endCxn id="55" idx="0"/>
          </p:cNvCxnSpPr>
          <p:nvPr/>
        </p:nvCxnSpPr>
        <p:spPr>
          <a:xfrm>
            <a:off x="6698150" y="3369528"/>
            <a:ext cx="325958" cy="95576"/>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7" name="直線接點 66"/>
          <p:cNvCxnSpPr>
            <a:endCxn id="58" idx="0"/>
          </p:cNvCxnSpPr>
          <p:nvPr/>
        </p:nvCxnSpPr>
        <p:spPr>
          <a:xfrm flipH="1">
            <a:off x="7520492" y="3356992"/>
            <a:ext cx="325958"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8" name="直線接點 67"/>
          <p:cNvCxnSpPr>
            <a:endCxn id="59" idx="0"/>
          </p:cNvCxnSpPr>
          <p:nvPr/>
        </p:nvCxnSpPr>
        <p:spPr>
          <a:xfrm flipH="1">
            <a:off x="7750036" y="3356992"/>
            <a:ext cx="96414"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9" name="直線接點 68"/>
          <p:cNvCxnSpPr>
            <a:endCxn id="60" idx="0"/>
          </p:cNvCxnSpPr>
          <p:nvPr/>
        </p:nvCxnSpPr>
        <p:spPr>
          <a:xfrm>
            <a:off x="7846450" y="3356992"/>
            <a:ext cx="325958"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0" name="直線接點 69"/>
          <p:cNvCxnSpPr>
            <a:stCxn id="72" idx="2"/>
            <a:endCxn id="57" idx="0"/>
          </p:cNvCxnSpPr>
          <p:nvPr/>
        </p:nvCxnSpPr>
        <p:spPr>
          <a:xfrm flipH="1">
            <a:off x="6698150" y="2852936"/>
            <a:ext cx="574150" cy="25212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1" name="直線接點 70"/>
          <p:cNvCxnSpPr>
            <a:stCxn id="72" idx="2"/>
            <a:endCxn id="62" idx="0"/>
          </p:cNvCxnSpPr>
          <p:nvPr/>
        </p:nvCxnSpPr>
        <p:spPr>
          <a:xfrm>
            <a:off x="7272300" y="2852936"/>
            <a:ext cx="574150" cy="25212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72" name="圓角矩形 71"/>
          <p:cNvSpPr/>
          <p:nvPr/>
        </p:nvSpPr>
        <p:spPr>
          <a:xfrm>
            <a:off x="6444192" y="2492896"/>
            <a:ext cx="1656216" cy="360040"/>
          </a:xfrm>
          <a:prstGeom prst="roundRect">
            <a:avLst/>
          </a:prstGeom>
          <a:solidFill>
            <a:srgbClr val="0070C0">
              <a:alpha val="9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HMM State</a:t>
            </a:r>
            <a:endParaRPr lang="zh-TW" altLang="en-US" dirty="0"/>
          </a:p>
        </p:txBody>
      </p:sp>
      <p:sp>
        <p:nvSpPr>
          <p:cNvPr id="78" name="圓形箭號 77"/>
          <p:cNvSpPr/>
          <p:nvPr/>
        </p:nvSpPr>
        <p:spPr>
          <a:xfrm>
            <a:off x="2267744" y="2121986"/>
            <a:ext cx="360000" cy="720000"/>
          </a:xfrm>
          <a:prstGeom prst="circular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79" name="圓形箭號 78"/>
          <p:cNvSpPr/>
          <p:nvPr/>
        </p:nvSpPr>
        <p:spPr>
          <a:xfrm>
            <a:off x="4644048" y="2132896"/>
            <a:ext cx="360000" cy="720000"/>
          </a:xfrm>
          <a:prstGeom prst="circular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0" name="圓形箭號 79"/>
          <p:cNvSpPr/>
          <p:nvPr/>
        </p:nvSpPr>
        <p:spPr>
          <a:xfrm>
            <a:off x="7088492" y="2121858"/>
            <a:ext cx="360000" cy="720000"/>
          </a:xfrm>
          <a:prstGeom prst="circular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cxnSp>
        <p:nvCxnSpPr>
          <p:cNvPr id="84" name="直線單箭頭接點 83"/>
          <p:cNvCxnSpPr>
            <a:stCxn id="16" idx="3"/>
            <a:endCxn id="52" idx="1"/>
          </p:cNvCxnSpPr>
          <p:nvPr/>
        </p:nvCxnSpPr>
        <p:spPr>
          <a:xfrm>
            <a:off x="3275856" y="2672916"/>
            <a:ext cx="733600" cy="0"/>
          </a:xfrm>
          <a:prstGeom prst="straightConnector1">
            <a:avLst/>
          </a:prstGeom>
          <a:ln w="34925">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86" name="直線單箭頭接點 85"/>
          <p:cNvCxnSpPr>
            <a:stCxn id="52" idx="3"/>
            <a:endCxn id="72" idx="1"/>
          </p:cNvCxnSpPr>
          <p:nvPr/>
        </p:nvCxnSpPr>
        <p:spPr>
          <a:xfrm>
            <a:off x="5665672" y="2672916"/>
            <a:ext cx="778520" cy="0"/>
          </a:xfrm>
          <a:prstGeom prst="straightConnector1">
            <a:avLst/>
          </a:prstGeom>
          <a:ln w="34925">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p:nvPr/>
        </p:nvCxnSpPr>
        <p:spPr>
          <a:xfrm>
            <a:off x="1252840" y="2663205"/>
            <a:ext cx="366800" cy="0"/>
          </a:xfrm>
          <a:prstGeom prst="straightConnector1">
            <a:avLst/>
          </a:prstGeom>
          <a:ln w="34925">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p:nvPr/>
        </p:nvCxnSpPr>
        <p:spPr>
          <a:xfrm>
            <a:off x="8100408" y="2672916"/>
            <a:ext cx="366800" cy="0"/>
          </a:xfrm>
          <a:prstGeom prst="straightConnector1">
            <a:avLst/>
          </a:prstGeom>
          <a:ln w="34925">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sp>
        <p:nvSpPr>
          <p:cNvPr id="90" name="矩形 89"/>
          <p:cNvSpPr/>
          <p:nvPr/>
        </p:nvSpPr>
        <p:spPr>
          <a:xfrm>
            <a:off x="1115616" y="1700808"/>
            <a:ext cx="7488832" cy="2808312"/>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文字方塊 90"/>
          <p:cNvSpPr txBox="1"/>
          <p:nvPr/>
        </p:nvSpPr>
        <p:spPr>
          <a:xfrm>
            <a:off x="107504" y="3047984"/>
            <a:ext cx="1076740" cy="369332"/>
          </a:xfrm>
          <a:prstGeom prst="rect">
            <a:avLst/>
          </a:prstGeom>
          <a:noFill/>
          <a:ln>
            <a:noFill/>
          </a:ln>
        </p:spPr>
        <p:txBody>
          <a:bodyPr wrap="square" rtlCol="0">
            <a:spAutoFit/>
          </a:bodyPr>
          <a:lstStyle/>
          <a:p>
            <a:r>
              <a:rPr lang="en-US" altLang="zh-TW" dirty="0" err="1" smtClean="0">
                <a:solidFill>
                  <a:schemeClr val="accent6"/>
                </a:solidFill>
              </a:rPr>
              <a:t>Substate</a:t>
            </a:r>
            <a:endParaRPr lang="zh-TW" altLang="en-US" dirty="0">
              <a:solidFill>
                <a:schemeClr val="accent6"/>
              </a:solidFill>
            </a:endParaRPr>
          </a:p>
        </p:txBody>
      </p:sp>
      <p:sp>
        <p:nvSpPr>
          <p:cNvPr id="92" name="文字方塊 91"/>
          <p:cNvSpPr txBox="1"/>
          <p:nvPr/>
        </p:nvSpPr>
        <p:spPr>
          <a:xfrm>
            <a:off x="110884" y="3707740"/>
            <a:ext cx="1076740" cy="369332"/>
          </a:xfrm>
          <a:prstGeom prst="rect">
            <a:avLst/>
          </a:prstGeom>
          <a:noFill/>
          <a:ln>
            <a:noFill/>
          </a:ln>
        </p:spPr>
        <p:txBody>
          <a:bodyPr wrap="square" rtlCol="0">
            <a:spAutoFit/>
          </a:bodyPr>
          <a:lstStyle/>
          <a:p>
            <a:r>
              <a:rPr lang="en-US" altLang="zh-TW" dirty="0" smtClean="0">
                <a:solidFill>
                  <a:srgbClr val="00B050"/>
                </a:solidFill>
              </a:rPr>
              <a:t>Gaussian</a:t>
            </a:r>
            <a:endParaRPr lang="zh-TW" altLang="en-US" dirty="0">
              <a:solidFill>
                <a:srgbClr val="00B050"/>
              </a:solidFill>
            </a:endParaRPr>
          </a:p>
        </p:txBody>
      </p:sp>
      <p:sp>
        <p:nvSpPr>
          <p:cNvPr id="93" name="文字方塊 92"/>
          <p:cNvSpPr txBox="1"/>
          <p:nvPr/>
        </p:nvSpPr>
        <p:spPr>
          <a:xfrm>
            <a:off x="1115616" y="1700808"/>
            <a:ext cx="7488832" cy="461665"/>
          </a:xfrm>
          <a:prstGeom prst="rect">
            <a:avLst/>
          </a:prstGeom>
          <a:noFill/>
          <a:ln>
            <a:noFill/>
          </a:ln>
        </p:spPr>
        <p:txBody>
          <a:bodyPr wrap="square" rtlCol="0">
            <a:spAutoFit/>
          </a:bodyPr>
          <a:lstStyle/>
          <a:p>
            <a:pPr algn="ctr"/>
            <a:r>
              <a:rPr lang="en-US" altLang="zh-TW" sz="2400" dirty="0" smtClean="0"/>
              <a:t>HMM</a:t>
            </a:r>
            <a:endParaRPr lang="zh-TW" altLang="en-US" sz="2400" dirty="0"/>
          </a:p>
        </p:txBody>
      </p:sp>
      <mc:AlternateContent xmlns:mc="http://schemas.openxmlformats.org/markup-compatibility/2006" xmlns:a14="http://schemas.microsoft.com/office/drawing/2010/main">
        <mc:Choice Requires="a14">
          <p:sp>
            <p:nvSpPr>
              <p:cNvPr id="94" name="矩形 93"/>
              <p:cNvSpPr/>
              <p:nvPr/>
            </p:nvSpPr>
            <p:spPr>
              <a:xfrm>
                <a:off x="1409342" y="4972000"/>
                <a:ext cx="746453"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solidFill>
                                <a:srgbClr val="00B0F0"/>
                              </a:solidFill>
                              <a:latin typeface="Cambria Math" panose="02040503050406030204" pitchFamily="18" charset="0"/>
                            </a:rPr>
                          </m:ctrlPr>
                        </m:sSubPr>
                        <m:e>
                          <m:r>
                            <a:rPr lang="en-US" altLang="zh-TW" sz="2400" b="1">
                              <a:solidFill>
                                <a:srgbClr val="00B0F0"/>
                              </a:solidFill>
                              <a:latin typeface="Cambria Math"/>
                            </a:rPr>
                            <m:t>𝐌</m:t>
                          </m:r>
                        </m:e>
                        <m:sub>
                          <m:r>
                            <a:rPr lang="en-US" altLang="zh-TW" sz="2400" i="1">
                              <a:solidFill>
                                <a:srgbClr val="00B0F0"/>
                              </a:solidFill>
                              <a:latin typeface="Cambria Math"/>
                            </a:rPr>
                            <m:t>1</m:t>
                          </m:r>
                        </m:sub>
                      </m:sSub>
                    </m:oMath>
                  </m:oMathPara>
                </a14:m>
                <a:endParaRPr lang="zh-TW" altLang="en-US" sz="2400" dirty="0">
                  <a:solidFill>
                    <a:srgbClr val="00B0F0"/>
                  </a:solidFill>
                </a:endParaRPr>
              </a:p>
            </p:txBody>
          </p:sp>
        </mc:Choice>
        <mc:Fallback xmlns="">
          <p:sp>
            <p:nvSpPr>
              <p:cNvPr id="94" name="矩形 93"/>
              <p:cNvSpPr>
                <a:spLocks noRot="1" noChangeAspect="1" noMove="1" noResize="1" noEditPoints="1" noAdjustHandles="1" noChangeArrowheads="1" noChangeShapeType="1" noTextEdit="1"/>
              </p:cNvSpPr>
              <p:nvPr/>
            </p:nvSpPr>
            <p:spPr>
              <a:xfrm>
                <a:off x="1409342" y="4972000"/>
                <a:ext cx="746453" cy="576064"/>
              </a:xfrm>
              <a:prstGeom prst="rect">
                <a:avLst/>
              </a:prstGeom>
              <a:blipFill rotWithShape="1">
                <a:blip r:embed="rId3"/>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5" name="矩形 94"/>
              <p:cNvSpPr/>
              <p:nvPr/>
            </p:nvSpPr>
            <p:spPr>
              <a:xfrm>
                <a:off x="1409346" y="5301208"/>
                <a:ext cx="746453"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solidFill>
                                <a:srgbClr val="00B0F0"/>
                              </a:solidFill>
                              <a:latin typeface="Cambria Math" panose="02040503050406030204" pitchFamily="18" charset="0"/>
                            </a:rPr>
                          </m:ctrlPr>
                        </m:sSubPr>
                        <m:e>
                          <m:r>
                            <a:rPr lang="zh-TW" altLang="en-US" sz="2400" b="1" i="1">
                              <a:solidFill>
                                <a:srgbClr val="00B0F0"/>
                              </a:solidFill>
                              <a:latin typeface="Cambria Math"/>
                            </a:rPr>
                            <m:t>𝚺</m:t>
                          </m:r>
                        </m:e>
                        <m:sub>
                          <m:r>
                            <a:rPr lang="en-US" altLang="zh-TW" sz="2400" i="1">
                              <a:solidFill>
                                <a:srgbClr val="00B0F0"/>
                              </a:solidFill>
                              <a:latin typeface="Cambria Math"/>
                            </a:rPr>
                            <m:t>1</m:t>
                          </m:r>
                        </m:sub>
                      </m:sSub>
                    </m:oMath>
                  </m:oMathPara>
                </a14:m>
                <a:endParaRPr lang="zh-TW" altLang="en-US" sz="2400" dirty="0">
                  <a:solidFill>
                    <a:srgbClr val="00B0F0"/>
                  </a:solidFill>
                </a:endParaRPr>
              </a:p>
            </p:txBody>
          </p:sp>
        </mc:Choice>
        <mc:Fallback xmlns="">
          <p:sp>
            <p:nvSpPr>
              <p:cNvPr id="95" name="矩形 94"/>
              <p:cNvSpPr>
                <a:spLocks noRot="1" noChangeAspect="1" noMove="1" noResize="1" noEditPoints="1" noAdjustHandles="1" noChangeArrowheads="1" noChangeShapeType="1" noTextEdit="1"/>
              </p:cNvSpPr>
              <p:nvPr/>
            </p:nvSpPr>
            <p:spPr>
              <a:xfrm>
                <a:off x="1409346" y="5301208"/>
                <a:ext cx="746453" cy="576064"/>
              </a:xfrm>
              <a:prstGeom prst="rect">
                <a:avLst/>
              </a:prstGeom>
              <a:blipFill rotWithShape="1">
                <a:blip r:embed="rId4"/>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6" name="矩形 95"/>
              <p:cNvSpPr/>
              <p:nvPr/>
            </p:nvSpPr>
            <p:spPr>
              <a:xfrm>
                <a:off x="1409346" y="5589240"/>
                <a:ext cx="746453"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solidFill>
                                <a:srgbClr val="00B0F0"/>
                              </a:solidFill>
                              <a:latin typeface="Cambria Math" panose="02040503050406030204" pitchFamily="18" charset="0"/>
                            </a:rPr>
                          </m:ctrlPr>
                        </m:sSubPr>
                        <m:e>
                          <m:r>
                            <a:rPr lang="en-US" altLang="zh-TW" sz="2400" b="1">
                              <a:solidFill>
                                <a:srgbClr val="00B0F0"/>
                              </a:solidFill>
                              <a:latin typeface="Cambria Math"/>
                            </a:rPr>
                            <m:t>𝐰</m:t>
                          </m:r>
                        </m:e>
                        <m:sub>
                          <m:r>
                            <a:rPr lang="en-US" altLang="zh-TW" sz="2400" i="1">
                              <a:solidFill>
                                <a:srgbClr val="00B0F0"/>
                              </a:solidFill>
                              <a:latin typeface="Cambria Math"/>
                            </a:rPr>
                            <m:t>1</m:t>
                          </m:r>
                        </m:sub>
                      </m:sSub>
                    </m:oMath>
                  </m:oMathPara>
                </a14:m>
                <a:endParaRPr lang="zh-TW" altLang="en-US" sz="2400" dirty="0">
                  <a:solidFill>
                    <a:srgbClr val="00B0F0"/>
                  </a:solidFill>
                </a:endParaRPr>
              </a:p>
            </p:txBody>
          </p:sp>
        </mc:Choice>
        <mc:Fallback xmlns="">
          <p:sp>
            <p:nvSpPr>
              <p:cNvPr id="96" name="矩形 95"/>
              <p:cNvSpPr>
                <a:spLocks noRot="1" noChangeAspect="1" noMove="1" noResize="1" noEditPoints="1" noAdjustHandles="1" noChangeArrowheads="1" noChangeShapeType="1" noTextEdit="1"/>
              </p:cNvSpPr>
              <p:nvPr/>
            </p:nvSpPr>
            <p:spPr>
              <a:xfrm>
                <a:off x="1409346" y="5589240"/>
                <a:ext cx="746453" cy="576064"/>
              </a:xfrm>
              <a:prstGeom prst="rect">
                <a:avLst/>
              </a:prstGeom>
              <a:blipFill rotWithShape="1">
                <a:blip r:embed="rId5"/>
                <a:stretch>
                  <a:fillRect/>
                </a:stretch>
              </a:blipFill>
              <a:ln>
                <a:noFill/>
              </a:ln>
            </p:spPr>
            <p:txBody>
              <a:bodyPr/>
              <a:lstStyle/>
              <a:p>
                <a:r>
                  <a:rPr lang="zh-TW" altLang="en-US">
                    <a:noFill/>
                  </a:rPr>
                  <a:t> </a:t>
                </a:r>
              </a:p>
            </p:txBody>
          </p:sp>
        </mc:Fallback>
      </mc:AlternateContent>
      <p:sp>
        <p:nvSpPr>
          <p:cNvPr id="103" name="文字方塊 102"/>
          <p:cNvSpPr txBox="1"/>
          <p:nvPr/>
        </p:nvSpPr>
        <p:spPr>
          <a:xfrm>
            <a:off x="2817431" y="5450740"/>
            <a:ext cx="278372" cy="276999"/>
          </a:xfrm>
          <a:prstGeom prst="rect">
            <a:avLst/>
          </a:prstGeom>
          <a:noFill/>
          <a:ln>
            <a:noFill/>
          </a:ln>
        </p:spPr>
        <p:txBody>
          <a:bodyPr wrap="square" lIns="0" tIns="0" rIns="0" bIns="0" rtlCol="0">
            <a:spAutoFit/>
          </a:bodyPr>
          <a:lstStyle/>
          <a:p>
            <a:pPr algn="ctr"/>
            <a:r>
              <a:rPr lang="en-US" altLang="zh-TW" dirty="0" smtClean="0"/>
              <a:t>…</a:t>
            </a:r>
            <a:endParaRPr lang="zh-TW" altLang="en-US" dirty="0"/>
          </a:p>
        </p:txBody>
      </p:sp>
      <p:sp>
        <p:nvSpPr>
          <p:cNvPr id="104" name="矩形 103"/>
          <p:cNvSpPr/>
          <p:nvPr/>
        </p:nvSpPr>
        <p:spPr>
          <a:xfrm>
            <a:off x="1449279" y="5049239"/>
            <a:ext cx="603120" cy="1080000"/>
          </a:xfrm>
          <a:prstGeom prst="rect">
            <a:avLst/>
          </a:prstGeom>
          <a:noFill/>
          <a:ln>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B0F0"/>
              </a:solidFill>
            </a:endParaRPr>
          </a:p>
        </p:txBody>
      </p:sp>
      <mc:AlternateContent xmlns:mc="http://schemas.openxmlformats.org/markup-compatibility/2006" xmlns:a14="http://schemas.microsoft.com/office/drawing/2010/main">
        <mc:Choice Requires="a14">
          <p:sp>
            <p:nvSpPr>
              <p:cNvPr id="107" name="矩形 106"/>
              <p:cNvSpPr/>
              <p:nvPr/>
            </p:nvSpPr>
            <p:spPr>
              <a:xfrm>
                <a:off x="2134657" y="4971999"/>
                <a:ext cx="746453"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solidFill>
                                <a:schemeClr val="tx1"/>
                              </a:solidFill>
                              <a:latin typeface="Cambria Math" panose="02040503050406030204" pitchFamily="18" charset="0"/>
                            </a:rPr>
                          </m:ctrlPr>
                        </m:sSubPr>
                        <m:e>
                          <m:r>
                            <a:rPr lang="en-US" altLang="zh-TW" sz="2400" b="1">
                              <a:solidFill>
                                <a:schemeClr val="tx1"/>
                              </a:solidFill>
                              <a:latin typeface="Cambria Math"/>
                            </a:rPr>
                            <m:t>𝐌</m:t>
                          </m:r>
                        </m:e>
                        <m:sub>
                          <m:r>
                            <a:rPr lang="en-US" altLang="zh-TW" sz="2400" b="0" i="1" smtClean="0">
                              <a:solidFill>
                                <a:schemeClr val="tx1"/>
                              </a:solidFill>
                              <a:latin typeface="Cambria Math"/>
                            </a:rPr>
                            <m:t>2</m:t>
                          </m:r>
                        </m:sub>
                      </m:sSub>
                    </m:oMath>
                  </m:oMathPara>
                </a14:m>
                <a:endParaRPr lang="zh-TW" altLang="en-US" sz="2400" dirty="0">
                  <a:solidFill>
                    <a:schemeClr val="tx1"/>
                  </a:solidFill>
                </a:endParaRPr>
              </a:p>
            </p:txBody>
          </p:sp>
        </mc:Choice>
        <mc:Fallback xmlns="">
          <p:sp>
            <p:nvSpPr>
              <p:cNvPr id="107" name="矩形 106"/>
              <p:cNvSpPr>
                <a:spLocks noRot="1" noChangeAspect="1" noMove="1" noResize="1" noEditPoints="1" noAdjustHandles="1" noChangeArrowheads="1" noChangeShapeType="1" noTextEdit="1"/>
              </p:cNvSpPr>
              <p:nvPr/>
            </p:nvSpPr>
            <p:spPr>
              <a:xfrm>
                <a:off x="2134657" y="4971999"/>
                <a:ext cx="746453" cy="576064"/>
              </a:xfrm>
              <a:prstGeom prst="rect">
                <a:avLst/>
              </a:prstGeom>
              <a:blipFill rotWithShape="1">
                <a:blip r:embed="rId6"/>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8" name="矩形 107"/>
              <p:cNvSpPr/>
              <p:nvPr/>
            </p:nvSpPr>
            <p:spPr>
              <a:xfrm>
                <a:off x="2134661" y="5301207"/>
                <a:ext cx="746453"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solidFill>
                                <a:schemeClr val="tx1"/>
                              </a:solidFill>
                              <a:latin typeface="Cambria Math" panose="02040503050406030204" pitchFamily="18" charset="0"/>
                            </a:rPr>
                          </m:ctrlPr>
                        </m:sSubPr>
                        <m:e>
                          <m:r>
                            <a:rPr lang="zh-TW" altLang="en-US" sz="2400" b="1" i="1">
                              <a:solidFill>
                                <a:schemeClr val="tx1"/>
                              </a:solidFill>
                              <a:latin typeface="Cambria Math"/>
                            </a:rPr>
                            <m:t>𝚺</m:t>
                          </m:r>
                        </m:e>
                        <m:sub>
                          <m:r>
                            <a:rPr lang="en-US" altLang="zh-TW" sz="2400" b="0" i="1" smtClean="0">
                              <a:solidFill>
                                <a:schemeClr val="tx1"/>
                              </a:solidFill>
                              <a:latin typeface="Cambria Math"/>
                            </a:rPr>
                            <m:t>2</m:t>
                          </m:r>
                        </m:sub>
                      </m:sSub>
                    </m:oMath>
                  </m:oMathPara>
                </a14:m>
                <a:endParaRPr lang="zh-TW" altLang="en-US" sz="2400" dirty="0">
                  <a:solidFill>
                    <a:schemeClr val="tx1"/>
                  </a:solidFill>
                </a:endParaRPr>
              </a:p>
            </p:txBody>
          </p:sp>
        </mc:Choice>
        <mc:Fallback xmlns="">
          <p:sp>
            <p:nvSpPr>
              <p:cNvPr id="108" name="矩形 107"/>
              <p:cNvSpPr>
                <a:spLocks noRot="1" noChangeAspect="1" noMove="1" noResize="1" noEditPoints="1" noAdjustHandles="1" noChangeArrowheads="1" noChangeShapeType="1" noTextEdit="1"/>
              </p:cNvSpPr>
              <p:nvPr/>
            </p:nvSpPr>
            <p:spPr>
              <a:xfrm>
                <a:off x="2134661" y="5301207"/>
                <a:ext cx="746453" cy="576064"/>
              </a:xfrm>
              <a:prstGeom prst="rect">
                <a:avLst/>
              </a:prstGeom>
              <a:blipFill rotWithShape="1">
                <a:blip r:embed="rId7"/>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9" name="矩形 108"/>
              <p:cNvSpPr/>
              <p:nvPr/>
            </p:nvSpPr>
            <p:spPr>
              <a:xfrm>
                <a:off x="2134661" y="5589239"/>
                <a:ext cx="746453"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solidFill>
                                <a:schemeClr val="tx1"/>
                              </a:solidFill>
                              <a:latin typeface="Cambria Math" panose="02040503050406030204" pitchFamily="18" charset="0"/>
                            </a:rPr>
                          </m:ctrlPr>
                        </m:sSubPr>
                        <m:e>
                          <m:r>
                            <a:rPr lang="en-US" altLang="zh-TW" sz="2400" b="1">
                              <a:solidFill>
                                <a:schemeClr val="tx1"/>
                              </a:solidFill>
                              <a:latin typeface="Cambria Math"/>
                            </a:rPr>
                            <m:t>𝐰</m:t>
                          </m:r>
                        </m:e>
                        <m:sub>
                          <m:r>
                            <a:rPr lang="en-US" altLang="zh-TW" sz="2400" b="0" i="1" smtClean="0">
                              <a:solidFill>
                                <a:schemeClr val="tx1"/>
                              </a:solidFill>
                              <a:latin typeface="Cambria Math"/>
                            </a:rPr>
                            <m:t>2</m:t>
                          </m:r>
                        </m:sub>
                      </m:sSub>
                    </m:oMath>
                  </m:oMathPara>
                </a14:m>
                <a:endParaRPr lang="zh-TW" altLang="en-US" sz="2400" dirty="0">
                  <a:solidFill>
                    <a:schemeClr val="tx1"/>
                  </a:solidFill>
                </a:endParaRPr>
              </a:p>
            </p:txBody>
          </p:sp>
        </mc:Choice>
        <mc:Fallback xmlns="">
          <p:sp>
            <p:nvSpPr>
              <p:cNvPr id="109" name="矩形 108"/>
              <p:cNvSpPr>
                <a:spLocks noRot="1" noChangeAspect="1" noMove="1" noResize="1" noEditPoints="1" noAdjustHandles="1" noChangeArrowheads="1" noChangeShapeType="1" noTextEdit="1"/>
              </p:cNvSpPr>
              <p:nvPr/>
            </p:nvSpPr>
            <p:spPr>
              <a:xfrm>
                <a:off x="2134661" y="5589239"/>
                <a:ext cx="746453" cy="576064"/>
              </a:xfrm>
              <a:prstGeom prst="rect">
                <a:avLst/>
              </a:prstGeom>
              <a:blipFill rotWithShape="1">
                <a:blip r:embed="rId8"/>
                <a:stretch>
                  <a:fillRect/>
                </a:stretch>
              </a:blipFill>
              <a:ln>
                <a:noFill/>
              </a:ln>
            </p:spPr>
            <p:txBody>
              <a:bodyPr/>
              <a:lstStyle/>
              <a:p>
                <a:r>
                  <a:rPr lang="zh-TW" altLang="en-US">
                    <a:noFill/>
                  </a:rPr>
                  <a:t> </a:t>
                </a:r>
              </a:p>
            </p:txBody>
          </p:sp>
        </mc:Fallback>
      </mc:AlternateContent>
      <p:sp>
        <p:nvSpPr>
          <p:cNvPr id="110" name="矩形 109"/>
          <p:cNvSpPr/>
          <p:nvPr/>
        </p:nvSpPr>
        <p:spPr>
          <a:xfrm>
            <a:off x="2174594" y="5049238"/>
            <a:ext cx="603120" cy="1080000"/>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11" name="矩形 110"/>
              <p:cNvSpPr/>
              <p:nvPr/>
            </p:nvSpPr>
            <p:spPr>
              <a:xfrm>
                <a:off x="3105463" y="4972000"/>
                <a:ext cx="746453"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solidFill>
                                <a:schemeClr val="tx1"/>
                              </a:solidFill>
                              <a:latin typeface="Cambria Math" panose="02040503050406030204" pitchFamily="18" charset="0"/>
                            </a:rPr>
                          </m:ctrlPr>
                        </m:sSubPr>
                        <m:e>
                          <m:r>
                            <a:rPr lang="en-US" altLang="zh-TW" sz="2400" b="1">
                              <a:solidFill>
                                <a:schemeClr val="tx1"/>
                              </a:solidFill>
                              <a:latin typeface="Cambria Math"/>
                            </a:rPr>
                            <m:t>𝐌</m:t>
                          </m:r>
                        </m:e>
                        <m:sub>
                          <m:r>
                            <a:rPr lang="en-US" altLang="zh-TW" sz="2400" b="0" i="1" smtClean="0">
                              <a:solidFill>
                                <a:schemeClr val="tx1"/>
                              </a:solidFill>
                              <a:latin typeface="Cambria Math"/>
                            </a:rPr>
                            <m:t>𝐼</m:t>
                          </m:r>
                        </m:sub>
                      </m:sSub>
                    </m:oMath>
                  </m:oMathPara>
                </a14:m>
                <a:endParaRPr lang="zh-TW" altLang="en-US" sz="2400" dirty="0">
                  <a:solidFill>
                    <a:schemeClr val="tx1"/>
                  </a:solidFill>
                </a:endParaRPr>
              </a:p>
            </p:txBody>
          </p:sp>
        </mc:Choice>
        <mc:Fallback xmlns="">
          <p:sp>
            <p:nvSpPr>
              <p:cNvPr id="111" name="矩形 110"/>
              <p:cNvSpPr>
                <a:spLocks noRot="1" noChangeAspect="1" noMove="1" noResize="1" noEditPoints="1" noAdjustHandles="1" noChangeArrowheads="1" noChangeShapeType="1" noTextEdit="1"/>
              </p:cNvSpPr>
              <p:nvPr/>
            </p:nvSpPr>
            <p:spPr>
              <a:xfrm>
                <a:off x="3105463" y="4972000"/>
                <a:ext cx="746453" cy="576064"/>
              </a:xfrm>
              <a:prstGeom prst="rect">
                <a:avLst/>
              </a:prstGeom>
              <a:blipFill rotWithShape="1">
                <a:blip r:embed="rId9"/>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2" name="矩形 111"/>
              <p:cNvSpPr/>
              <p:nvPr/>
            </p:nvSpPr>
            <p:spPr>
              <a:xfrm>
                <a:off x="3105467" y="5301208"/>
                <a:ext cx="746453"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solidFill>
                                <a:schemeClr val="tx1"/>
                              </a:solidFill>
                              <a:latin typeface="Cambria Math" panose="02040503050406030204" pitchFamily="18" charset="0"/>
                            </a:rPr>
                          </m:ctrlPr>
                        </m:sSubPr>
                        <m:e>
                          <m:r>
                            <a:rPr lang="zh-TW" altLang="en-US" sz="2400" b="1" i="1">
                              <a:solidFill>
                                <a:schemeClr val="tx1"/>
                              </a:solidFill>
                              <a:latin typeface="Cambria Math"/>
                            </a:rPr>
                            <m:t>𝚺</m:t>
                          </m:r>
                        </m:e>
                        <m:sub>
                          <m:r>
                            <a:rPr lang="en-US" altLang="zh-TW" sz="2400" b="0" i="1" smtClean="0">
                              <a:solidFill>
                                <a:schemeClr val="tx1"/>
                              </a:solidFill>
                              <a:latin typeface="Cambria Math"/>
                            </a:rPr>
                            <m:t>𝐼</m:t>
                          </m:r>
                        </m:sub>
                      </m:sSub>
                    </m:oMath>
                  </m:oMathPara>
                </a14:m>
                <a:endParaRPr lang="zh-TW" altLang="en-US" sz="2400" dirty="0">
                  <a:solidFill>
                    <a:schemeClr val="tx1"/>
                  </a:solidFill>
                </a:endParaRPr>
              </a:p>
            </p:txBody>
          </p:sp>
        </mc:Choice>
        <mc:Fallback xmlns="">
          <p:sp>
            <p:nvSpPr>
              <p:cNvPr id="112" name="矩形 111"/>
              <p:cNvSpPr>
                <a:spLocks noRot="1" noChangeAspect="1" noMove="1" noResize="1" noEditPoints="1" noAdjustHandles="1" noChangeArrowheads="1" noChangeShapeType="1" noTextEdit="1"/>
              </p:cNvSpPr>
              <p:nvPr/>
            </p:nvSpPr>
            <p:spPr>
              <a:xfrm>
                <a:off x="3105467" y="5301208"/>
                <a:ext cx="746453" cy="576064"/>
              </a:xfrm>
              <a:prstGeom prst="rect">
                <a:avLst/>
              </a:prstGeom>
              <a:blipFill rotWithShape="1">
                <a:blip r:embed="rId10"/>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3" name="矩形 112"/>
              <p:cNvSpPr/>
              <p:nvPr/>
            </p:nvSpPr>
            <p:spPr>
              <a:xfrm>
                <a:off x="3105467" y="5589240"/>
                <a:ext cx="746453"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solidFill>
                                <a:schemeClr val="tx1"/>
                              </a:solidFill>
                              <a:latin typeface="Cambria Math" panose="02040503050406030204" pitchFamily="18" charset="0"/>
                            </a:rPr>
                          </m:ctrlPr>
                        </m:sSubPr>
                        <m:e>
                          <m:r>
                            <a:rPr lang="en-US" altLang="zh-TW" sz="2400" b="1">
                              <a:solidFill>
                                <a:schemeClr val="tx1"/>
                              </a:solidFill>
                              <a:latin typeface="Cambria Math"/>
                            </a:rPr>
                            <m:t>𝐰</m:t>
                          </m:r>
                        </m:e>
                        <m:sub>
                          <m:r>
                            <a:rPr lang="en-US" altLang="zh-TW" sz="2400" b="0" i="1" smtClean="0">
                              <a:solidFill>
                                <a:schemeClr val="tx1"/>
                              </a:solidFill>
                              <a:latin typeface="Cambria Math"/>
                            </a:rPr>
                            <m:t>𝐼</m:t>
                          </m:r>
                        </m:sub>
                      </m:sSub>
                    </m:oMath>
                  </m:oMathPara>
                </a14:m>
                <a:endParaRPr lang="zh-TW" altLang="en-US" sz="2400" dirty="0">
                  <a:solidFill>
                    <a:schemeClr val="tx1"/>
                  </a:solidFill>
                </a:endParaRPr>
              </a:p>
            </p:txBody>
          </p:sp>
        </mc:Choice>
        <mc:Fallback xmlns="">
          <p:sp>
            <p:nvSpPr>
              <p:cNvPr id="113" name="矩形 112"/>
              <p:cNvSpPr>
                <a:spLocks noRot="1" noChangeAspect="1" noMove="1" noResize="1" noEditPoints="1" noAdjustHandles="1" noChangeArrowheads="1" noChangeShapeType="1" noTextEdit="1"/>
              </p:cNvSpPr>
              <p:nvPr/>
            </p:nvSpPr>
            <p:spPr>
              <a:xfrm>
                <a:off x="3105467" y="5589240"/>
                <a:ext cx="746453" cy="576064"/>
              </a:xfrm>
              <a:prstGeom prst="rect">
                <a:avLst/>
              </a:prstGeom>
              <a:blipFill rotWithShape="1">
                <a:blip r:embed="rId11"/>
                <a:stretch>
                  <a:fillRect/>
                </a:stretch>
              </a:blipFill>
              <a:ln>
                <a:noFill/>
              </a:ln>
            </p:spPr>
            <p:txBody>
              <a:bodyPr/>
              <a:lstStyle/>
              <a:p>
                <a:r>
                  <a:rPr lang="zh-TW" altLang="en-US">
                    <a:noFill/>
                  </a:rPr>
                  <a:t> </a:t>
                </a:r>
              </a:p>
            </p:txBody>
          </p:sp>
        </mc:Fallback>
      </mc:AlternateContent>
      <p:sp>
        <p:nvSpPr>
          <p:cNvPr id="114" name="矩形 113"/>
          <p:cNvSpPr/>
          <p:nvPr/>
        </p:nvSpPr>
        <p:spPr>
          <a:xfrm>
            <a:off x="3145400" y="5049239"/>
            <a:ext cx="603120" cy="1080000"/>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6" name="直線接點 115"/>
          <p:cNvCxnSpPr>
            <a:stCxn id="4" idx="2"/>
            <a:endCxn id="104" idx="0"/>
          </p:cNvCxnSpPr>
          <p:nvPr/>
        </p:nvCxnSpPr>
        <p:spPr>
          <a:xfrm>
            <a:off x="1547640" y="4365104"/>
            <a:ext cx="203199" cy="684135"/>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8" name="直線接點 117"/>
          <p:cNvCxnSpPr>
            <a:stCxn id="10" idx="2"/>
            <a:endCxn id="104" idx="0"/>
          </p:cNvCxnSpPr>
          <p:nvPr/>
        </p:nvCxnSpPr>
        <p:spPr>
          <a:xfrm flipH="1">
            <a:off x="1750839" y="4365104"/>
            <a:ext cx="945101" cy="684135"/>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0" name="直線接點 119"/>
          <p:cNvCxnSpPr>
            <a:stCxn id="33" idx="2"/>
            <a:endCxn id="104" idx="0"/>
          </p:cNvCxnSpPr>
          <p:nvPr/>
        </p:nvCxnSpPr>
        <p:spPr>
          <a:xfrm flipH="1">
            <a:off x="1750839" y="4365104"/>
            <a:ext cx="2186617" cy="684135"/>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2" name="直線接點 121"/>
          <p:cNvCxnSpPr>
            <a:stCxn id="38" idx="2"/>
            <a:endCxn id="104" idx="0"/>
          </p:cNvCxnSpPr>
          <p:nvPr/>
        </p:nvCxnSpPr>
        <p:spPr>
          <a:xfrm flipH="1">
            <a:off x="1750839" y="4365104"/>
            <a:ext cx="3334917" cy="684135"/>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5" name="直線接點 124"/>
          <p:cNvCxnSpPr>
            <a:stCxn id="53" idx="2"/>
            <a:endCxn id="104" idx="0"/>
          </p:cNvCxnSpPr>
          <p:nvPr/>
        </p:nvCxnSpPr>
        <p:spPr>
          <a:xfrm flipH="1">
            <a:off x="1750839" y="4365104"/>
            <a:ext cx="4621353" cy="684135"/>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7" name="直線接點 126"/>
          <p:cNvCxnSpPr>
            <a:stCxn id="58" idx="2"/>
            <a:endCxn id="104" idx="0"/>
          </p:cNvCxnSpPr>
          <p:nvPr/>
        </p:nvCxnSpPr>
        <p:spPr>
          <a:xfrm flipH="1">
            <a:off x="1750839" y="4365104"/>
            <a:ext cx="5769653" cy="684135"/>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131" name="文字方塊 130"/>
          <p:cNvSpPr txBox="1"/>
          <p:nvPr/>
        </p:nvSpPr>
        <p:spPr>
          <a:xfrm>
            <a:off x="29463" y="5266074"/>
            <a:ext cx="1376838" cy="646331"/>
          </a:xfrm>
          <a:prstGeom prst="rect">
            <a:avLst/>
          </a:prstGeom>
          <a:noFill/>
          <a:ln>
            <a:noFill/>
          </a:ln>
        </p:spPr>
        <p:txBody>
          <a:bodyPr wrap="square" rtlCol="0">
            <a:spAutoFit/>
          </a:bodyPr>
          <a:lstStyle/>
          <a:p>
            <a:pPr algn="ctr"/>
            <a:r>
              <a:rPr lang="en-US" altLang="zh-TW" dirty="0" smtClean="0"/>
              <a:t>Shared Parameters</a:t>
            </a:r>
            <a:endParaRPr lang="zh-TW" altLang="en-US" dirty="0"/>
          </a:p>
        </p:txBody>
      </p:sp>
      <p:sp>
        <p:nvSpPr>
          <p:cNvPr id="9" name="左中括弧 8"/>
          <p:cNvSpPr/>
          <p:nvPr/>
        </p:nvSpPr>
        <p:spPr>
          <a:xfrm>
            <a:off x="5187464" y="5044992"/>
            <a:ext cx="72000" cy="72000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97" name="左中括弧 96"/>
          <p:cNvSpPr/>
          <p:nvPr/>
        </p:nvSpPr>
        <p:spPr>
          <a:xfrm flipH="1">
            <a:off x="5961178" y="5044991"/>
            <a:ext cx="72000" cy="72000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7" name="圓角矩形 16"/>
          <p:cNvSpPr/>
          <p:nvPr/>
        </p:nvSpPr>
        <p:spPr>
          <a:xfrm>
            <a:off x="5313097" y="5047549"/>
            <a:ext cx="108000" cy="72000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圓角矩形 98"/>
          <p:cNvSpPr/>
          <p:nvPr/>
        </p:nvSpPr>
        <p:spPr>
          <a:xfrm>
            <a:off x="5457114" y="5044992"/>
            <a:ext cx="108000" cy="72000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圓角矩形 99"/>
          <p:cNvSpPr/>
          <p:nvPr/>
        </p:nvSpPr>
        <p:spPr>
          <a:xfrm>
            <a:off x="5835154" y="5044991"/>
            <a:ext cx="108000" cy="72000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文字方塊 100"/>
          <p:cNvSpPr txBox="1"/>
          <p:nvPr/>
        </p:nvSpPr>
        <p:spPr>
          <a:xfrm>
            <a:off x="5565113" y="5238257"/>
            <a:ext cx="269435" cy="276999"/>
          </a:xfrm>
          <a:prstGeom prst="rect">
            <a:avLst/>
          </a:prstGeom>
          <a:noFill/>
          <a:ln>
            <a:noFill/>
          </a:ln>
        </p:spPr>
        <p:txBody>
          <a:bodyPr wrap="square" lIns="0" tIns="0" rIns="0" bIns="0" rtlCol="0">
            <a:spAutoFit/>
          </a:bodyPr>
          <a:lstStyle/>
          <a:p>
            <a:pPr algn="ctr"/>
            <a:r>
              <a:rPr lang="en-US" altLang="zh-TW" dirty="0" smtClean="0">
                <a:solidFill>
                  <a:srgbClr val="7030A0"/>
                </a:solidFill>
              </a:rPr>
              <a:t>…</a:t>
            </a:r>
            <a:endParaRPr lang="zh-TW" altLang="en-US" dirty="0">
              <a:solidFill>
                <a:srgbClr val="7030A0"/>
              </a:solidFill>
            </a:endParaRPr>
          </a:p>
        </p:txBody>
      </p:sp>
      <p:sp>
        <p:nvSpPr>
          <p:cNvPr id="102" name="左中括弧 101"/>
          <p:cNvSpPr/>
          <p:nvPr/>
        </p:nvSpPr>
        <p:spPr>
          <a:xfrm>
            <a:off x="6109022" y="5044991"/>
            <a:ext cx="72000" cy="72000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05" name="左中括弧 104"/>
          <p:cNvSpPr/>
          <p:nvPr/>
        </p:nvSpPr>
        <p:spPr>
          <a:xfrm flipH="1">
            <a:off x="6249202" y="5044990"/>
            <a:ext cx="72000" cy="72000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9" name="橢圓 18"/>
          <p:cNvSpPr/>
          <p:nvPr/>
        </p:nvSpPr>
        <p:spPr>
          <a:xfrm>
            <a:off x="6141202" y="5064958"/>
            <a:ext cx="144000" cy="13849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橢圓 105"/>
          <p:cNvSpPr/>
          <p:nvPr/>
        </p:nvSpPr>
        <p:spPr>
          <a:xfrm>
            <a:off x="6141202" y="5225075"/>
            <a:ext cx="144000" cy="13849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5" name="橢圓 114"/>
          <p:cNvSpPr/>
          <p:nvPr/>
        </p:nvSpPr>
        <p:spPr>
          <a:xfrm>
            <a:off x="6141202" y="5589417"/>
            <a:ext cx="144000" cy="13849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 name="文字方塊 116"/>
          <p:cNvSpPr txBox="1"/>
          <p:nvPr/>
        </p:nvSpPr>
        <p:spPr>
          <a:xfrm>
            <a:off x="6105185" y="5335501"/>
            <a:ext cx="313200" cy="288000"/>
          </a:xfrm>
          <a:prstGeom prst="rect">
            <a:avLst/>
          </a:prstGeom>
          <a:noFill/>
          <a:ln>
            <a:noFill/>
          </a:ln>
        </p:spPr>
        <p:txBody>
          <a:bodyPr vert="eaVert" wrap="square" lIns="0" tIns="0" rIns="0" bIns="0" rtlCol="0">
            <a:spAutoFit/>
          </a:bodyPr>
          <a:lstStyle/>
          <a:p>
            <a:pPr algn="ctr"/>
            <a:r>
              <a:rPr lang="en-US" altLang="zh-TW" dirty="0" smtClean="0">
                <a:solidFill>
                  <a:srgbClr val="FFC000"/>
                </a:solidFill>
              </a:rPr>
              <a:t>…</a:t>
            </a:r>
            <a:endParaRPr lang="zh-TW" altLang="en-US" dirty="0">
              <a:solidFill>
                <a:srgbClr val="FFC000"/>
              </a:solidFill>
            </a:endParaRPr>
          </a:p>
        </p:txBody>
      </p:sp>
      <p:sp>
        <p:nvSpPr>
          <p:cNvPr id="119" name="左中括弧 118"/>
          <p:cNvSpPr/>
          <p:nvPr/>
        </p:nvSpPr>
        <p:spPr>
          <a:xfrm>
            <a:off x="4740871" y="5044991"/>
            <a:ext cx="72000" cy="72000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1" name="左中括弧 120"/>
          <p:cNvSpPr/>
          <p:nvPr/>
        </p:nvSpPr>
        <p:spPr>
          <a:xfrm flipH="1">
            <a:off x="4881051" y="5044990"/>
            <a:ext cx="72000" cy="72000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3" name="橢圓 122"/>
          <p:cNvSpPr/>
          <p:nvPr/>
        </p:nvSpPr>
        <p:spPr>
          <a:xfrm>
            <a:off x="4773051" y="5064958"/>
            <a:ext cx="144000" cy="1384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 name="橢圓 123"/>
          <p:cNvSpPr/>
          <p:nvPr/>
        </p:nvSpPr>
        <p:spPr>
          <a:xfrm>
            <a:off x="4773051" y="5225075"/>
            <a:ext cx="144000" cy="1384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6" name="橢圓 125"/>
          <p:cNvSpPr/>
          <p:nvPr/>
        </p:nvSpPr>
        <p:spPr>
          <a:xfrm>
            <a:off x="4773051" y="5589417"/>
            <a:ext cx="144000" cy="1384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8" name="文字方塊 127"/>
          <p:cNvSpPr txBox="1"/>
          <p:nvPr/>
        </p:nvSpPr>
        <p:spPr>
          <a:xfrm>
            <a:off x="4773235" y="5335501"/>
            <a:ext cx="276999" cy="288000"/>
          </a:xfrm>
          <a:prstGeom prst="rect">
            <a:avLst/>
          </a:prstGeom>
          <a:noFill/>
          <a:ln>
            <a:noFill/>
          </a:ln>
        </p:spPr>
        <p:txBody>
          <a:bodyPr vert="eaVert" wrap="square" lIns="0" tIns="0" rIns="0" bIns="0" rtlCol="0">
            <a:spAutoFit/>
          </a:bodyPr>
          <a:lstStyle/>
          <a:p>
            <a:pPr algn="ctr"/>
            <a:r>
              <a:rPr lang="en-US" altLang="zh-TW" dirty="0" smtClean="0">
                <a:solidFill>
                  <a:srgbClr val="FF0000"/>
                </a:solidFill>
              </a:rPr>
              <a:t>…</a:t>
            </a:r>
            <a:endParaRPr lang="zh-TW" altLang="en-US" dirty="0">
              <a:solidFill>
                <a:srgbClr val="FF0000"/>
              </a:solidFill>
            </a:endParaRPr>
          </a:p>
        </p:txBody>
      </p:sp>
      <p:sp>
        <p:nvSpPr>
          <p:cNvPr id="129" name="文字方塊 128"/>
          <p:cNvSpPr txBox="1"/>
          <p:nvPr/>
        </p:nvSpPr>
        <p:spPr>
          <a:xfrm>
            <a:off x="4953058" y="5257554"/>
            <a:ext cx="234406" cy="276999"/>
          </a:xfrm>
          <a:prstGeom prst="rect">
            <a:avLst/>
          </a:prstGeom>
          <a:noFill/>
          <a:ln>
            <a:noFill/>
          </a:ln>
        </p:spPr>
        <p:txBody>
          <a:bodyPr wrap="square" lIns="0" tIns="0" rIns="0" bIns="0" rtlCol="0">
            <a:spAutoFit/>
          </a:bodyPr>
          <a:lstStyle/>
          <a:p>
            <a:pPr algn="ctr"/>
            <a:r>
              <a:rPr lang="en-US" altLang="zh-TW" dirty="0" smtClean="0"/>
              <a:t>=</a:t>
            </a:r>
            <a:endParaRPr lang="zh-TW" altLang="en-US" dirty="0"/>
          </a:p>
        </p:txBody>
      </p:sp>
      <p:pic>
        <p:nvPicPr>
          <p:cNvPr id="130" name="Picture 7"/>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4211960" y="5826596"/>
            <a:ext cx="2705100" cy="266700"/>
          </a:xfrm>
          <a:prstGeom prst="rect">
            <a:avLst/>
          </a:prstGeom>
          <a:noFill/>
        </p:spPr>
      </p:pic>
      <mc:AlternateContent xmlns:mc="http://schemas.openxmlformats.org/markup-compatibility/2006" xmlns:a14="http://schemas.microsoft.com/office/drawing/2010/main">
        <mc:Choice Requires="a14">
          <p:sp>
            <p:nvSpPr>
              <p:cNvPr id="21" name="文字方塊 20"/>
              <p:cNvSpPr txBox="1"/>
              <p:nvPr/>
            </p:nvSpPr>
            <p:spPr>
              <a:xfrm>
                <a:off x="3969474" y="5085184"/>
                <a:ext cx="610360" cy="5791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solidFill>
                                <a:srgbClr val="FF0000"/>
                              </a:solidFill>
                              <a:latin typeface="Cambria Math" panose="02040503050406030204" pitchFamily="18" charset="0"/>
                            </a:rPr>
                          </m:ctrlPr>
                        </m:sSubPr>
                        <m:e>
                          <m:r>
                            <a:rPr lang="zh-TW" altLang="en-US" i="1">
                              <a:solidFill>
                                <a:srgbClr val="FF0000"/>
                              </a:solidFill>
                              <a:latin typeface="Cambria Math"/>
                            </a:rPr>
                            <m:t>𝜇</m:t>
                          </m:r>
                          <m:r>
                            <m:rPr>
                              <m:nor/>
                            </m:rPr>
                            <a:rPr lang="zh-TW" altLang="en-US" dirty="0">
                              <a:solidFill>
                                <a:srgbClr val="FF0000"/>
                              </a:solidFill>
                            </a:rPr>
                            <m:t> </m:t>
                          </m:r>
                        </m:e>
                        <m:sub>
                          <m:r>
                            <a:rPr lang="en-US" altLang="zh-TW" b="0" i="1" smtClean="0">
                              <a:solidFill>
                                <a:srgbClr val="FF0000"/>
                              </a:solidFill>
                              <a:latin typeface="Cambria Math"/>
                            </a:rPr>
                            <m:t>𝑚𝑖</m:t>
                          </m:r>
                        </m:sub>
                      </m:sSub>
                    </m:oMath>
                  </m:oMathPara>
                </a14:m>
                <a:endParaRPr lang="en-US" altLang="zh-TW" dirty="0" smtClean="0">
                  <a:solidFill>
                    <a:srgbClr val="FF0000"/>
                  </a:solidFill>
                </a:endParaRPr>
              </a:p>
              <a:p>
                <a:r>
                  <a:rPr lang="en-US" altLang="zh-TW" dirty="0" smtClean="0">
                    <a:solidFill>
                      <a:srgbClr val="FF0000"/>
                    </a:solidFill>
                  </a:rPr>
                  <a:t>(D x 1)</a:t>
                </a:r>
                <a:endParaRPr lang="zh-TW" altLang="en-US" dirty="0">
                  <a:solidFill>
                    <a:srgbClr val="FF0000"/>
                  </a:solidFill>
                </a:endParaRPr>
              </a:p>
            </p:txBody>
          </p:sp>
        </mc:Choice>
        <mc:Fallback xmlns="">
          <p:sp>
            <p:nvSpPr>
              <p:cNvPr id="21" name="文字方塊 20"/>
              <p:cNvSpPr txBox="1">
                <a:spLocks noRot="1" noChangeAspect="1" noMove="1" noResize="1" noEditPoints="1" noAdjustHandles="1" noChangeArrowheads="1" noChangeShapeType="1" noTextEdit="1"/>
              </p:cNvSpPr>
              <p:nvPr/>
            </p:nvSpPr>
            <p:spPr>
              <a:xfrm>
                <a:off x="3969474" y="5085184"/>
                <a:ext cx="610360" cy="579198"/>
              </a:xfrm>
              <a:prstGeom prst="rect">
                <a:avLst/>
              </a:prstGeom>
              <a:blipFill rotWithShape="1">
                <a:blip r:embed="rId13"/>
                <a:stretch>
                  <a:fillRect l="-23000" r="-23000" b="-2421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2" name="文字方塊 131"/>
              <p:cNvSpPr txBox="1"/>
              <p:nvPr/>
            </p:nvSpPr>
            <p:spPr>
              <a:xfrm>
                <a:off x="6394973" y="5085184"/>
                <a:ext cx="56906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solidFill>
                                <a:srgbClr val="FFC000"/>
                              </a:solidFill>
                              <a:latin typeface="Cambria Math" panose="02040503050406030204" pitchFamily="18" charset="0"/>
                            </a:rPr>
                          </m:ctrlPr>
                        </m:sSubPr>
                        <m:e>
                          <m:r>
                            <m:rPr>
                              <m:sty m:val="p"/>
                            </m:rPr>
                            <a:rPr lang="en-US" altLang="zh-TW" b="0" i="0" smtClean="0">
                              <a:solidFill>
                                <a:srgbClr val="FFC000"/>
                              </a:solidFill>
                              <a:latin typeface="Cambria Math"/>
                            </a:rPr>
                            <m:t>v</m:t>
                          </m:r>
                        </m:e>
                        <m:sub>
                          <m:r>
                            <a:rPr lang="en-US" altLang="zh-TW" b="0" i="1" smtClean="0">
                              <a:solidFill>
                                <a:srgbClr val="FFC000"/>
                              </a:solidFill>
                              <a:latin typeface="Cambria Math"/>
                            </a:rPr>
                            <m:t>𝑚</m:t>
                          </m:r>
                        </m:sub>
                      </m:sSub>
                    </m:oMath>
                  </m:oMathPara>
                </a14:m>
                <a:endParaRPr lang="en-US" altLang="zh-TW" dirty="0" smtClean="0">
                  <a:solidFill>
                    <a:srgbClr val="FFC000"/>
                  </a:solidFill>
                </a:endParaRPr>
              </a:p>
              <a:p>
                <a:r>
                  <a:rPr lang="en-US" altLang="zh-TW" dirty="0" smtClean="0">
                    <a:solidFill>
                      <a:srgbClr val="FFC000"/>
                    </a:solidFill>
                  </a:rPr>
                  <a:t>(S x 1)</a:t>
                </a:r>
                <a:endParaRPr lang="zh-TW" altLang="en-US" dirty="0">
                  <a:solidFill>
                    <a:srgbClr val="FFC000"/>
                  </a:solidFill>
                </a:endParaRPr>
              </a:p>
            </p:txBody>
          </p:sp>
        </mc:Choice>
        <mc:Fallback xmlns="">
          <p:sp>
            <p:nvSpPr>
              <p:cNvPr id="132" name="文字方塊 131"/>
              <p:cNvSpPr txBox="1">
                <a:spLocks noRot="1" noChangeAspect="1" noMove="1" noResize="1" noEditPoints="1" noAdjustHandles="1" noChangeArrowheads="1" noChangeShapeType="1" noTextEdit="1"/>
              </p:cNvSpPr>
              <p:nvPr/>
            </p:nvSpPr>
            <p:spPr>
              <a:xfrm>
                <a:off x="6394973" y="5085184"/>
                <a:ext cx="569067" cy="553998"/>
              </a:xfrm>
              <a:prstGeom prst="rect">
                <a:avLst/>
              </a:prstGeom>
              <a:blipFill rotWithShape="1">
                <a:blip r:embed="rId14"/>
                <a:stretch>
                  <a:fillRect l="-24731" r="-25806" b="-2527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3" name="文字方塊 132"/>
              <p:cNvSpPr txBox="1"/>
              <p:nvPr/>
            </p:nvSpPr>
            <p:spPr>
              <a:xfrm>
                <a:off x="5542372" y="4725144"/>
                <a:ext cx="921021" cy="276999"/>
              </a:xfrm>
              <a:prstGeom prst="rect">
                <a:avLst/>
              </a:prstGeom>
              <a:noFill/>
            </p:spPr>
            <p:txBody>
              <a:bodyPr wrap="none" lIns="0" tIns="0" rIns="0" bIns="0" rtlCol="0">
                <a:spAutoFit/>
              </a:bodyPr>
              <a:lstStyle/>
              <a:p>
                <a14:m>
                  <m:oMath xmlns:m="http://schemas.openxmlformats.org/officeDocument/2006/math">
                    <m:sSub>
                      <m:sSubPr>
                        <m:ctrlPr>
                          <a:rPr lang="en-US" altLang="zh-TW" i="1" smtClean="0">
                            <a:solidFill>
                              <a:srgbClr val="7030A0"/>
                            </a:solidFill>
                            <a:latin typeface="Cambria Math" panose="02040503050406030204" pitchFamily="18" charset="0"/>
                          </a:rPr>
                        </m:ctrlPr>
                      </m:sSubPr>
                      <m:e>
                        <m:r>
                          <a:rPr lang="en-US" altLang="zh-TW" b="1" i="0" smtClean="0">
                            <a:solidFill>
                              <a:srgbClr val="7030A0"/>
                            </a:solidFill>
                            <a:latin typeface="Cambria Math"/>
                          </a:rPr>
                          <m:t>𝐌</m:t>
                        </m:r>
                      </m:e>
                      <m:sub>
                        <m:r>
                          <a:rPr lang="en-US" altLang="zh-TW" b="0" i="1" smtClean="0">
                            <a:solidFill>
                              <a:srgbClr val="7030A0"/>
                            </a:solidFill>
                            <a:latin typeface="Cambria Math"/>
                          </a:rPr>
                          <m:t>𝑖</m:t>
                        </m:r>
                      </m:sub>
                    </m:sSub>
                  </m:oMath>
                </a14:m>
                <a:r>
                  <a:rPr lang="en-US" altLang="zh-TW" dirty="0" smtClean="0">
                    <a:solidFill>
                      <a:srgbClr val="7030A0"/>
                    </a:solidFill>
                  </a:rPr>
                  <a:t> (D x S)</a:t>
                </a:r>
                <a:endParaRPr lang="zh-TW" altLang="en-US" dirty="0">
                  <a:solidFill>
                    <a:srgbClr val="7030A0"/>
                  </a:solidFill>
                </a:endParaRPr>
              </a:p>
            </p:txBody>
          </p:sp>
        </mc:Choice>
        <mc:Fallback xmlns="">
          <p:sp>
            <p:nvSpPr>
              <p:cNvPr id="133" name="文字方塊 132"/>
              <p:cNvSpPr txBox="1">
                <a:spLocks noRot="1" noChangeAspect="1" noMove="1" noResize="1" noEditPoints="1" noAdjustHandles="1" noChangeArrowheads="1" noChangeShapeType="1" noTextEdit="1"/>
              </p:cNvSpPr>
              <p:nvPr/>
            </p:nvSpPr>
            <p:spPr>
              <a:xfrm>
                <a:off x="5542372" y="4725144"/>
                <a:ext cx="921021" cy="276999"/>
              </a:xfrm>
              <a:prstGeom prst="rect">
                <a:avLst/>
              </a:prstGeom>
              <a:blipFill rotWithShape="1">
                <a:blip r:embed="rId15"/>
                <a:stretch>
                  <a:fillRect l="-8609" t="-26087" r="-15232" b="-50000"/>
                </a:stretch>
              </a:blipFill>
            </p:spPr>
            <p:txBody>
              <a:bodyPr/>
              <a:lstStyle/>
              <a:p>
                <a:r>
                  <a:rPr lang="zh-TW" altLang="en-US">
                    <a:noFill/>
                  </a:rPr>
                  <a:t> </a:t>
                </a:r>
              </a:p>
            </p:txBody>
          </p:sp>
        </mc:Fallback>
      </mc:AlternateContent>
      <p:sp>
        <p:nvSpPr>
          <p:cNvPr id="23" name="文字方塊 22"/>
          <p:cNvSpPr txBox="1"/>
          <p:nvPr/>
        </p:nvSpPr>
        <p:spPr>
          <a:xfrm>
            <a:off x="7092280" y="5149641"/>
            <a:ext cx="1888036" cy="1246495"/>
          </a:xfrm>
          <a:prstGeom prst="rect">
            <a:avLst/>
          </a:prstGeom>
          <a:noFill/>
        </p:spPr>
        <p:txBody>
          <a:bodyPr wrap="square" rtlCol="0">
            <a:spAutoFit/>
          </a:bodyPr>
          <a:lstStyle/>
          <a:p>
            <a:r>
              <a:rPr lang="en-US" altLang="zh-TW" sz="1500" b="1" dirty="0" err="1" smtClean="0"/>
              <a:t>M</a:t>
            </a:r>
            <a:r>
              <a:rPr lang="en-US" altLang="zh-TW" sz="1500" baseline="-25000" dirty="0" err="1" smtClean="0"/>
              <a:t>i</a:t>
            </a:r>
            <a:r>
              <a:rPr lang="en-US" altLang="zh-TW" sz="1500" dirty="0" smtClean="0"/>
              <a:t> is the basis set spanning a subspace of mean </a:t>
            </a:r>
            <a:r>
              <a:rPr lang="en-US" altLang="zh-TW" sz="1500" u="sng" dirty="0" smtClean="0"/>
              <a:t>(columns of</a:t>
            </a:r>
            <a:r>
              <a:rPr lang="en-US" altLang="zh-TW" sz="1500" b="1" dirty="0"/>
              <a:t> </a:t>
            </a:r>
            <a:r>
              <a:rPr lang="en-US" altLang="zh-TW" sz="1500" b="1" dirty="0" err="1"/>
              <a:t>M</a:t>
            </a:r>
            <a:r>
              <a:rPr lang="en-US" altLang="zh-TW" sz="1500" baseline="-25000" dirty="0" err="1"/>
              <a:t>i</a:t>
            </a:r>
            <a:r>
              <a:rPr lang="en-US" altLang="zh-TW" sz="1500" dirty="0" smtClean="0"/>
              <a:t>  </a:t>
            </a:r>
            <a:r>
              <a:rPr lang="en-US" altLang="zh-TW" sz="1500" u="sng" dirty="0" smtClean="0"/>
              <a:t>not necessarily orthogonal)</a:t>
            </a:r>
            <a:r>
              <a:rPr lang="en-US" altLang="zh-TW" sz="1500" dirty="0" smtClean="0"/>
              <a:t> </a:t>
            </a:r>
            <a:endParaRPr lang="zh-TW" altLang="en-US" sz="1500" dirty="0"/>
          </a:p>
        </p:txBody>
      </p:sp>
      <mc:AlternateContent xmlns:mc="http://schemas.openxmlformats.org/markup-compatibility/2006" xmlns:a14="http://schemas.microsoft.com/office/drawing/2010/main">
        <mc:Choice Requires="a14">
          <p:sp>
            <p:nvSpPr>
              <p:cNvPr id="134" name="文字方塊 133"/>
              <p:cNvSpPr txBox="1"/>
              <p:nvPr/>
            </p:nvSpPr>
            <p:spPr>
              <a:xfrm>
                <a:off x="7195980" y="4653136"/>
                <a:ext cx="752835" cy="2308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TW" sz="1500" i="0" smtClean="0">
                          <a:solidFill>
                            <a:schemeClr val="tx1"/>
                          </a:solidFill>
                          <a:latin typeface="Cambria Math"/>
                        </a:rPr>
                        <m:t>I</m:t>
                      </m:r>
                      <m:r>
                        <a:rPr lang="en-US" altLang="zh-TW" sz="1500" i="0" smtClean="0">
                          <a:solidFill>
                            <a:schemeClr val="tx1"/>
                          </a:solidFill>
                          <a:latin typeface="Cambria Math"/>
                        </a:rPr>
                        <m:t> ≈ 400</m:t>
                      </m:r>
                    </m:oMath>
                  </m:oMathPara>
                </a14:m>
                <a:endParaRPr/>
              </a:p>
            </p:txBody>
          </p:sp>
        </mc:Choice>
        <mc:Fallback xmlns="">
          <p:sp>
            <p:nvSpPr>
              <p:cNvPr id="134" name="文字方塊 133"/>
              <p:cNvSpPr txBox="1">
                <a:spLocks noRot="1" noChangeAspect="1" noMove="1" noResize="1" noEditPoints="1" noAdjustHandles="1" noChangeArrowheads="1" noChangeShapeType="1" noTextEdit="1"/>
              </p:cNvSpPr>
              <p:nvPr/>
            </p:nvSpPr>
            <p:spPr>
              <a:xfrm>
                <a:off x="7195980" y="4653136"/>
                <a:ext cx="752835" cy="230832"/>
              </a:xfrm>
              <a:prstGeom prst="rect">
                <a:avLst/>
              </a:prstGeom>
              <a:blipFill rotWithShape="1">
                <a:blip r:embed="rId16"/>
                <a:stretch>
                  <a:fillRect l="-4839" r="-5645" b="-526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5" name="文字方塊 134"/>
              <p:cNvSpPr txBox="1"/>
              <p:nvPr/>
            </p:nvSpPr>
            <p:spPr>
              <a:xfrm>
                <a:off x="7164288" y="4907678"/>
                <a:ext cx="669479" cy="2308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TW" sz="1500" b="0" i="0" smtClean="0">
                          <a:solidFill>
                            <a:schemeClr val="tx1"/>
                          </a:solidFill>
                          <a:latin typeface="Cambria Math"/>
                        </a:rPr>
                        <m:t>D</m:t>
                      </m:r>
                      <m:r>
                        <a:rPr lang="en-US" altLang="zh-TW" sz="1500" i="0" smtClean="0">
                          <a:solidFill>
                            <a:schemeClr val="tx1"/>
                          </a:solidFill>
                          <a:latin typeface="Cambria Math"/>
                        </a:rPr>
                        <m:t> ≈</m:t>
                      </m:r>
                      <m:r>
                        <a:rPr lang="en-US" altLang="zh-TW" sz="1500" b="0" i="0" smtClean="0">
                          <a:solidFill>
                            <a:schemeClr val="tx1"/>
                          </a:solidFill>
                          <a:latin typeface="Cambria Math"/>
                        </a:rPr>
                        <m:t>39</m:t>
                      </m:r>
                    </m:oMath>
                  </m:oMathPara>
                </a14:m>
                <a:endParaRPr dirty="0"/>
              </a:p>
            </p:txBody>
          </p:sp>
        </mc:Choice>
        <mc:Fallback xmlns="">
          <p:sp>
            <p:nvSpPr>
              <p:cNvPr id="135" name="文字方塊 134"/>
              <p:cNvSpPr txBox="1">
                <a:spLocks noRot="1" noChangeAspect="1" noMove="1" noResize="1" noEditPoints="1" noAdjustHandles="1" noChangeArrowheads="1" noChangeShapeType="1" noTextEdit="1"/>
              </p:cNvSpPr>
              <p:nvPr/>
            </p:nvSpPr>
            <p:spPr>
              <a:xfrm>
                <a:off x="7164288" y="4907678"/>
                <a:ext cx="669479" cy="230832"/>
              </a:xfrm>
              <a:prstGeom prst="rect">
                <a:avLst/>
              </a:prstGeom>
              <a:blipFill rotWithShape="1">
                <a:blip r:embed="rId17"/>
                <a:stretch>
                  <a:fillRect l="-5455" r="-6364" b="-526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6" name="文字方塊 135"/>
              <p:cNvSpPr txBox="1"/>
              <p:nvPr/>
            </p:nvSpPr>
            <p:spPr>
              <a:xfrm>
                <a:off x="7922903" y="4907678"/>
                <a:ext cx="639021" cy="2308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TW" sz="1500" b="0" i="0" smtClean="0">
                          <a:solidFill>
                            <a:schemeClr val="tx1"/>
                          </a:solidFill>
                          <a:latin typeface="Cambria Math"/>
                        </a:rPr>
                        <m:t>S</m:t>
                      </m:r>
                      <m:r>
                        <a:rPr lang="en-US" altLang="zh-TW" sz="1500" i="0" smtClean="0">
                          <a:solidFill>
                            <a:schemeClr val="tx1"/>
                          </a:solidFill>
                          <a:latin typeface="Cambria Math"/>
                        </a:rPr>
                        <m:t> ≈</m:t>
                      </m:r>
                      <m:r>
                        <a:rPr lang="en-US" altLang="zh-TW" sz="1500" b="0" i="0" smtClean="0">
                          <a:solidFill>
                            <a:schemeClr val="tx1"/>
                          </a:solidFill>
                          <a:latin typeface="Cambria Math"/>
                        </a:rPr>
                        <m:t>40</m:t>
                      </m:r>
                    </m:oMath>
                  </m:oMathPara>
                </a14:m>
                <a:endParaRPr/>
              </a:p>
            </p:txBody>
          </p:sp>
        </mc:Choice>
        <mc:Fallback xmlns="">
          <p:sp>
            <p:nvSpPr>
              <p:cNvPr id="136" name="文字方塊 135"/>
              <p:cNvSpPr txBox="1">
                <a:spLocks noRot="1" noChangeAspect="1" noMove="1" noResize="1" noEditPoints="1" noAdjustHandles="1" noChangeArrowheads="1" noChangeShapeType="1" noTextEdit="1"/>
              </p:cNvSpPr>
              <p:nvPr/>
            </p:nvSpPr>
            <p:spPr>
              <a:xfrm>
                <a:off x="7922903" y="4907678"/>
                <a:ext cx="639021" cy="230832"/>
              </a:xfrm>
              <a:prstGeom prst="rect">
                <a:avLst/>
              </a:prstGeom>
              <a:blipFill rotWithShape="1">
                <a:blip r:embed="rId18"/>
                <a:stretch>
                  <a:fillRect l="-6667" r="-5714" b="-5263"/>
                </a:stretch>
              </a:blipFill>
            </p:spPr>
            <p:txBody>
              <a:bodyPr/>
              <a:lstStyle/>
              <a:p>
                <a:r>
                  <a:rPr lang="zh-TW" altLang="en-US">
                    <a:noFill/>
                  </a:rPr>
                  <a:t> </a:t>
                </a:r>
              </a:p>
            </p:txBody>
          </p:sp>
        </mc:Fallback>
      </mc:AlternateContent>
      <p:sp>
        <p:nvSpPr>
          <p:cNvPr id="137"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p>
        </p:txBody>
      </p:sp>
    </p:spTree>
    <p:extLst>
      <p:ext uri="{BB962C8B-B14F-4D97-AF65-F5344CB8AC3E}">
        <p14:creationId xmlns:p14="http://schemas.microsoft.com/office/powerpoint/2010/main" val="2705582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720000"/>
          </a:xfrm>
        </p:spPr>
        <p:txBody>
          <a:bodyPr vert="horz" lIns="91440" tIns="45720" rIns="91440" bIns="45720" rtlCol="0" anchor="ctr">
            <a:noAutofit/>
          </a:bodyPr>
          <a:lstStyle/>
          <a:p>
            <a:pPr algn="l"/>
            <a:r>
              <a:rPr lang="en-US" altLang="zh-TW" sz="3300" b="1" dirty="0">
                <a:latin typeface="Times New Roman" panose="02020603050405020304" pitchFamily="18" charset="0"/>
                <a:cs typeface="Times New Roman" panose="02020603050405020304" pitchFamily="18" charset="0"/>
              </a:rPr>
              <a:t>Subspace Gaussian Mixture Model</a:t>
            </a:r>
            <a:endParaRPr lang="zh-TW" altLang="en-US" sz="3300" b="1"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a:xfrm>
            <a:off x="0" y="907200"/>
            <a:ext cx="9144000" cy="523220"/>
          </a:xfrm>
        </p:spPr>
        <p:txBody>
          <a:bodyPr>
            <a:spAutoFit/>
          </a:bodyPr>
          <a:lstStyle/>
          <a:p>
            <a:pPr marL="180975" indent="-180975">
              <a:spcBef>
                <a:spcPts val="500"/>
              </a:spcBef>
              <a:spcAft>
                <a:spcPts val="500"/>
              </a:spcAft>
            </a:pPr>
            <a:r>
              <a:rPr lang="en-US" altLang="zh-TW" sz="2800" b="1" dirty="0">
                <a:latin typeface="Times New Roman" pitchFamily="18" charset="0"/>
              </a:rPr>
              <a:t>A </a:t>
            </a:r>
            <a:r>
              <a:rPr lang="en-US" altLang="zh-TW" sz="2800" b="1" dirty="0" err="1">
                <a:latin typeface="Times New Roman" pitchFamily="18" charset="0"/>
              </a:rPr>
              <a:t>triphone</a:t>
            </a:r>
            <a:r>
              <a:rPr lang="en-US" altLang="zh-TW" sz="2800" b="1" dirty="0">
                <a:latin typeface="Times New Roman" pitchFamily="18" charset="0"/>
              </a:rPr>
              <a:t> HMM in Subspace GMM</a:t>
            </a:r>
            <a:endParaRPr lang="zh-TW" altLang="en-US" sz="2800" b="1" dirty="0">
              <a:latin typeface="Times New Roman" pitchFamily="18" charset="0"/>
            </a:endParaRPr>
          </a:p>
        </p:txBody>
      </p:sp>
      <p:sp>
        <p:nvSpPr>
          <p:cNvPr id="4" name="圓角矩形 3"/>
          <p:cNvSpPr/>
          <p:nvPr/>
        </p:nvSpPr>
        <p:spPr>
          <a:xfrm>
            <a:off x="1475640"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圓角矩形 4"/>
          <p:cNvSpPr/>
          <p:nvPr/>
        </p:nvSpPr>
        <p:spPr>
          <a:xfrm>
            <a:off x="1705184"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圓角矩形 5"/>
          <p:cNvSpPr/>
          <p:nvPr/>
        </p:nvSpPr>
        <p:spPr>
          <a:xfrm>
            <a:off x="2127556"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1849184" y="3739838"/>
            <a:ext cx="278372" cy="276999"/>
          </a:xfrm>
          <a:prstGeom prst="rect">
            <a:avLst/>
          </a:prstGeom>
          <a:noFill/>
          <a:ln>
            <a:noFill/>
          </a:ln>
        </p:spPr>
        <p:txBody>
          <a:bodyPr wrap="square" lIns="0" tIns="0" rIns="0" bIns="0" rtlCol="0">
            <a:spAutoFit/>
          </a:bodyPr>
          <a:lstStyle/>
          <a:p>
            <a:pPr algn="ctr"/>
            <a:r>
              <a:rPr lang="en-US" altLang="zh-TW" dirty="0" smtClean="0">
                <a:solidFill>
                  <a:srgbClr val="00B050"/>
                </a:solidFill>
              </a:rPr>
              <a:t>…</a:t>
            </a:r>
            <a:endParaRPr lang="zh-TW" altLang="en-US" dirty="0">
              <a:solidFill>
                <a:srgbClr val="00B050"/>
              </a:solidFill>
            </a:endParaRPr>
          </a:p>
        </p:txBody>
      </p:sp>
      <p:sp>
        <p:nvSpPr>
          <p:cNvPr id="8" name="圓角矩形 7"/>
          <p:cNvSpPr/>
          <p:nvPr/>
        </p:nvSpPr>
        <p:spPr>
          <a:xfrm>
            <a:off x="1475640" y="3105064"/>
            <a:ext cx="795916" cy="25192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2000" dirty="0"/>
              <a:t>v</a:t>
            </a:r>
            <a:r>
              <a:rPr lang="en-US" altLang="zh-TW" sz="2000" baseline="-25000" dirty="0" smtClean="0"/>
              <a:t>1</a:t>
            </a:r>
            <a:endParaRPr lang="zh-TW" altLang="en-US" sz="2000" baseline="-25000" dirty="0"/>
          </a:p>
        </p:txBody>
      </p:sp>
      <p:sp>
        <p:nvSpPr>
          <p:cNvPr id="10" name="圓角矩形 9"/>
          <p:cNvSpPr/>
          <p:nvPr/>
        </p:nvSpPr>
        <p:spPr>
          <a:xfrm>
            <a:off x="2623940"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圓角矩形 10"/>
          <p:cNvSpPr/>
          <p:nvPr/>
        </p:nvSpPr>
        <p:spPr>
          <a:xfrm>
            <a:off x="2853484"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圓角矩形 11"/>
          <p:cNvSpPr/>
          <p:nvPr/>
        </p:nvSpPr>
        <p:spPr>
          <a:xfrm>
            <a:off x="3275856"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p:nvSpPr>
        <p:spPr>
          <a:xfrm>
            <a:off x="2997484" y="3739838"/>
            <a:ext cx="278372" cy="276999"/>
          </a:xfrm>
          <a:prstGeom prst="rect">
            <a:avLst/>
          </a:prstGeom>
          <a:noFill/>
          <a:ln>
            <a:noFill/>
          </a:ln>
        </p:spPr>
        <p:txBody>
          <a:bodyPr wrap="square" lIns="0" tIns="0" rIns="0" bIns="0" rtlCol="0">
            <a:spAutoFit/>
          </a:bodyPr>
          <a:lstStyle/>
          <a:p>
            <a:pPr algn="ctr"/>
            <a:r>
              <a:rPr lang="en-US" altLang="zh-TW" dirty="0" smtClean="0">
                <a:solidFill>
                  <a:srgbClr val="00B050"/>
                </a:solidFill>
              </a:rPr>
              <a:t>…</a:t>
            </a:r>
            <a:endParaRPr lang="zh-TW" altLang="en-US" dirty="0">
              <a:solidFill>
                <a:srgbClr val="00B050"/>
              </a:solidFill>
            </a:endParaRPr>
          </a:p>
        </p:txBody>
      </p:sp>
      <p:sp>
        <p:nvSpPr>
          <p:cNvPr id="14" name="圓角矩形 13"/>
          <p:cNvSpPr/>
          <p:nvPr/>
        </p:nvSpPr>
        <p:spPr>
          <a:xfrm>
            <a:off x="2623940" y="3105064"/>
            <a:ext cx="795916" cy="25192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2000" dirty="0" smtClean="0"/>
              <a:t>v</a:t>
            </a:r>
            <a:r>
              <a:rPr lang="en-US" altLang="zh-TW" sz="2000" baseline="-25000" dirty="0"/>
              <a:t>2</a:t>
            </a:r>
            <a:endParaRPr lang="zh-TW" altLang="en-US" sz="2000" baseline="-25000" dirty="0"/>
          </a:p>
        </p:txBody>
      </p:sp>
      <p:sp>
        <p:nvSpPr>
          <p:cNvPr id="15" name="文字方塊 14"/>
          <p:cNvSpPr txBox="1"/>
          <p:nvPr/>
        </p:nvSpPr>
        <p:spPr>
          <a:xfrm>
            <a:off x="2271556" y="3092529"/>
            <a:ext cx="352384" cy="307777"/>
          </a:xfrm>
          <a:prstGeom prst="rect">
            <a:avLst/>
          </a:prstGeom>
          <a:noFill/>
          <a:ln>
            <a:noFill/>
          </a:ln>
        </p:spPr>
        <p:txBody>
          <a:bodyPr wrap="square" lIns="0" tIns="0" rIns="0" bIns="0" rtlCol="0" anchor="ctr">
            <a:spAutoFit/>
          </a:bodyPr>
          <a:lstStyle/>
          <a:p>
            <a:pPr algn="ctr"/>
            <a:r>
              <a:rPr lang="en-US" altLang="zh-TW" sz="2000" dirty="0" smtClean="0">
                <a:solidFill>
                  <a:schemeClr val="accent6"/>
                </a:solidFill>
              </a:rPr>
              <a:t>…</a:t>
            </a:r>
            <a:endParaRPr lang="zh-TW" altLang="en-US" sz="2000" dirty="0">
              <a:solidFill>
                <a:schemeClr val="accent6"/>
              </a:solidFill>
            </a:endParaRPr>
          </a:p>
        </p:txBody>
      </p:sp>
      <p:cxnSp>
        <p:nvCxnSpPr>
          <p:cNvPr id="18" name="直線接點 17"/>
          <p:cNvCxnSpPr>
            <a:endCxn id="4" idx="0"/>
          </p:cNvCxnSpPr>
          <p:nvPr/>
        </p:nvCxnSpPr>
        <p:spPr>
          <a:xfrm flipH="1">
            <a:off x="1547640" y="3356992"/>
            <a:ext cx="325958"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直線接點 19"/>
          <p:cNvCxnSpPr>
            <a:endCxn id="5" idx="0"/>
          </p:cNvCxnSpPr>
          <p:nvPr/>
        </p:nvCxnSpPr>
        <p:spPr>
          <a:xfrm flipH="1">
            <a:off x="1777184" y="3356992"/>
            <a:ext cx="96414"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直線接點 21"/>
          <p:cNvCxnSpPr>
            <a:endCxn id="6" idx="0"/>
          </p:cNvCxnSpPr>
          <p:nvPr/>
        </p:nvCxnSpPr>
        <p:spPr>
          <a:xfrm>
            <a:off x="1873598" y="3369528"/>
            <a:ext cx="325958" cy="95576"/>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 name="直線接點 23"/>
          <p:cNvCxnSpPr>
            <a:endCxn id="10" idx="0"/>
          </p:cNvCxnSpPr>
          <p:nvPr/>
        </p:nvCxnSpPr>
        <p:spPr>
          <a:xfrm flipH="1">
            <a:off x="2695940" y="3356992"/>
            <a:ext cx="325958"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 name="直線接點 25"/>
          <p:cNvCxnSpPr>
            <a:endCxn id="11" idx="0"/>
          </p:cNvCxnSpPr>
          <p:nvPr/>
        </p:nvCxnSpPr>
        <p:spPr>
          <a:xfrm flipH="1">
            <a:off x="2925484" y="3356992"/>
            <a:ext cx="96414"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直線接點 27"/>
          <p:cNvCxnSpPr>
            <a:endCxn id="12" idx="0"/>
          </p:cNvCxnSpPr>
          <p:nvPr/>
        </p:nvCxnSpPr>
        <p:spPr>
          <a:xfrm>
            <a:off x="3021898" y="3356992"/>
            <a:ext cx="325958"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直線接點 29"/>
          <p:cNvCxnSpPr>
            <a:stCxn id="16" idx="2"/>
            <a:endCxn id="8" idx="0"/>
          </p:cNvCxnSpPr>
          <p:nvPr/>
        </p:nvCxnSpPr>
        <p:spPr>
          <a:xfrm flipH="1">
            <a:off x="1873598" y="2852936"/>
            <a:ext cx="574150" cy="25212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 name="直線接點 31"/>
          <p:cNvCxnSpPr>
            <a:stCxn id="16" idx="2"/>
            <a:endCxn id="14" idx="0"/>
          </p:cNvCxnSpPr>
          <p:nvPr/>
        </p:nvCxnSpPr>
        <p:spPr>
          <a:xfrm>
            <a:off x="2447748" y="2852936"/>
            <a:ext cx="574150" cy="25212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圓角矩形 15"/>
          <p:cNvSpPr/>
          <p:nvPr/>
        </p:nvSpPr>
        <p:spPr>
          <a:xfrm>
            <a:off x="1619640" y="2492896"/>
            <a:ext cx="1656216" cy="360040"/>
          </a:xfrm>
          <a:prstGeom prst="roundRect">
            <a:avLst/>
          </a:prstGeom>
          <a:solidFill>
            <a:srgbClr val="0070C0">
              <a:alpha val="9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HMM State</a:t>
            </a:r>
            <a:endParaRPr lang="zh-TW" altLang="en-US" dirty="0"/>
          </a:p>
        </p:txBody>
      </p:sp>
      <p:sp>
        <p:nvSpPr>
          <p:cNvPr id="33" name="圓角矩形 32"/>
          <p:cNvSpPr/>
          <p:nvPr/>
        </p:nvSpPr>
        <p:spPr>
          <a:xfrm>
            <a:off x="3865456"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圓角矩形 33"/>
          <p:cNvSpPr/>
          <p:nvPr/>
        </p:nvSpPr>
        <p:spPr>
          <a:xfrm>
            <a:off x="4095000"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圓角矩形 34"/>
          <p:cNvSpPr/>
          <p:nvPr/>
        </p:nvSpPr>
        <p:spPr>
          <a:xfrm>
            <a:off x="4517372"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p:cNvSpPr txBox="1"/>
          <p:nvPr/>
        </p:nvSpPr>
        <p:spPr>
          <a:xfrm>
            <a:off x="4239000" y="3739838"/>
            <a:ext cx="278372" cy="276999"/>
          </a:xfrm>
          <a:prstGeom prst="rect">
            <a:avLst/>
          </a:prstGeom>
          <a:noFill/>
          <a:ln>
            <a:noFill/>
          </a:ln>
        </p:spPr>
        <p:txBody>
          <a:bodyPr wrap="square" lIns="0" tIns="0" rIns="0" bIns="0" rtlCol="0">
            <a:spAutoFit/>
          </a:bodyPr>
          <a:lstStyle/>
          <a:p>
            <a:pPr algn="ctr"/>
            <a:r>
              <a:rPr lang="en-US" altLang="zh-TW" dirty="0" smtClean="0">
                <a:solidFill>
                  <a:srgbClr val="00B050"/>
                </a:solidFill>
              </a:rPr>
              <a:t>…</a:t>
            </a:r>
            <a:endParaRPr lang="zh-TW" altLang="en-US" dirty="0">
              <a:solidFill>
                <a:srgbClr val="00B050"/>
              </a:solidFill>
            </a:endParaRPr>
          </a:p>
        </p:txBody>
      </p:sp>
      <p:sp>
        <p:nvSpPr>
          <p:cNvPr id="37" name="圓角矩形 36"/>
          <p:cNvSpPr/>
          <p:nvPr/>
        </p:nvSpPr>
        <p:spPr>
          <a:xfrm>
            <a:off x="3865456" y="3105064"/>
            <a:ext cx="795916" cy="25192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2000" dirty="0" smtClean="0"/>
              <a:t>v</a:t>
            </a:r>
            <a:r>
              <a:rPr lang="en-US" altLang="zh-TW" sz="2000" baseline="-25000" dirty="0"/>
              <a:t>3</a:t>
            </a:r>
            <a:endParaRPr lang="zh-TW" altLang="en-US" sz="2000" baseline="-25000" dirty="0"/>
          </a:p>
        </p:txBody>
      </p:sp>
      <p:sp>
        <p:nvSpPr>
          <p:cNvPr id="38" name="圓角矩形 37"/>
          <p:cNvSpPr/>
          <p:nvPr/>
        </p:nvSpPr>
        <p:spPr>
          <a:xfrm>
            <a:off x="5013756"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圓角矩形 38"/>
          <p:cNvSpPr/>
          <p:nvPr/>
        </p:nvSpPr>
        <p:spPr>
          <a:xfrm>
            <a:off x="5243300"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圓角矩形 39"/>
          <p:cNvSpPr/>
          <p:nvPr/>
        </p:nvSpPr>
        <p:spPr>
          <a:xfrm>
            <a:off x="5665672"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文字方塊 40"/>
          <p:cNvSpPr txBox="1"/>
          <p:nvPr/>
        </p:nvSpPr>
        <p:spPr>
          <a:xfrm>
            <a:off x="5387300" y="3739838"/>
            <a:ext cx="278372" cy="276999"/>
          </a:xfrm>
          <a:prstGeom prst="rect">
            <a:avLst/>
          </a:prstGeom>
          <a:noFill/>
          <a:ln>
            <a:noFill/>
          </a:ln>
        </p:spPr>
        <p:txBody>
          <a:bodyPr wrap="square" lIns="0" tIns="0" rIns="0" bIns="0" rtlCol="0">
            <a:spAutoFit/>
          </a:bodyPr>
          <a:lstStyle/>
          <a:p>
            <a:pPr algn="ctr"/>
            <a:r>
              <a:rPr lang="en-US" altLang="zh-TW" dirty="0" smtClean="0">
                <a:solidFill>
                  <a:srgbClr val="00B050"/>
                </a:solidFill>
              </a:rPr>
              <a:t>…</a:t>
            </a:r>
            <a:endParaRPr lang="zh-TW" altLang="en-US" dirty="0">
              <a:solidFill>
                <a:srgbClr val="00B050"/>
              </a:solidFill>
            </a:endParaRPr>
          </a:p>
        </p:txBody>
      </p:sp>
      <p:sp>
        <p:nvSpPr>
          <p:cNvPr id="42" name="圓角矩形 41"/>
          <p:cNvSpPr/>
          <p:nvPr/>
        </p:nvSpPr>
        <p:spPr>
          <a:xfrm>
            <a:off x="5013756" y="3105064"/>
            <a:ext cx="795916" cy="25192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2000" dirty="0" smtClean="0"/>
              <a:t>v</a:t>
            </a:r>
            <a:r>
              <a:rPr lang="en-US" altLang="zh-TW" sz="2000" baseline="-25000" dirty="0"/>
              <a:t>4</a:t>
            </a:r>
            <a:endParaRPr lang="zh-TW" altLang="en-US" sz="2000" baseline="-25000" dirty="0"/>
          </a:p>
        </p:txBody>
      </p:sp>
      <p:sp>
        <p:nvSpPr>
          <p:cNvPr id="43" name="文字方塊 42"/>
          <p:cNvSpPr txBox="1"/>
          <p:nvPr/>
        </p:nvSpPr>
        <p:spPr>
          <a:xfrm>
            <a:off x="4661372" y="3092529"/>
            <a:ext cx="352384" cy="307777"/>
          </a:xfrm>
          <a:prstGeom prst="rect">
            <a:avLst/>
          </a:prstGeom>
          <a:noFill/>
          <a:ln>
            <a:noFill/>
          </a:ln>
        </p:spPr>
        <p:txBody>
          <a:bodyPr wrap="square" lIns="0" tIns="0" rIns="0" bIns="0" rtlCol="0" anchor="ctr">
            <a:spAutoFit/>
          </a:bodyPr>
          <a:lstStyle/>
          <a:p>
            <a:pPr algn="ctr"/>
            <a:r>
              <a:rPr lang="en-US" altLang="zh-TW" sz="2000" dirty="0" smtClean="0">
                <a:solidFill>
                  <a:schemeClr val="accent6"/>
                </a:solidFill>
              </a:rPr>
              <a:t>…</a:t>
            </a:r>
            <a:endParaRPr lang="zh-TW" altLang="en-US" sz="2000" dirty="0">
              <a:solidFill>
                <a:schemeClr val="accent6"/>
              </a:solidFill>
            </a:endParaRPr>
          </a:p>
        </p:txBody>
      </p:sp>
      <p:cxnSp>
        <p:nvCxnSpPr>
          <p:cNvPr id="44" name="直線接點 43"/>
          <p:cNvCxnSpPr>
            <a:endCxn id="33" idx="0"/>
          </p:cNvCxnSpPr>
          <p:nvPr/>
        </p:nvCxnSpPr>
        <p:spPr>
          <a:xfrm flipH="1">
            <a:off x="3937456" y="3356992"/>
            <a:ext cx="325958"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5" name="直線接點 44"/>
          <p:cNvCxnSpPr>
            <a:endCxn id="34" idx="0"/>
          </p:cNvCxnSpPr>
          <p:nvPr/>
        </p:nvCxnSpPr>
        <p:spPr>
          <a:xfrm flipH="1">
            <a:off x="4167000" y="3356992"/>
            <a:ext cx="96414"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6" name="直線接點 45"/>
          <p:cNvCxnSpPr>
            <a:endCxn id="35" idx="0"/>
          </p:cNvCxnSpPr>
          <p:nvPr/>
        </p:nvCxnSpPr>
        <p:spPr>
          <a:xfrm>
            <a:off x="4263414" y="3369528"/>
            <a:ext cx="325958" cy="95576"/>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7" name="直線接點 46"/>
          <p:cNvCxnSpPr>
            <a:endCxn id="38" idx="0"/>
          </p:cNvCxnSpPr>
          <p:nvPr/>
        </p:nvCxnSpPr>
        <p:spPr>
          <a:xfrm flipH="1">
            <a:off x="5085756" y="3356992"/>
            <a:ext cx="325958"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8" name="直線接點 47"/>
          <p:cNvCxnSpPr>
            <a:endCxn id="39" idx="0"/>
          </p:cNvCxnSpPr>
          <p:nvPr/>
        </p:nvCxnSpPr>
        <p:spPr>
          <a:xfrm flipH="1">
            <a:off x="5315300" y="3356992"/>
            <a:ext cx="96414"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 name="直線接點 48"/>
          <p:cNvCxnSpPr>
            <a:endCxn id="40" idx="0"/>
          </p:cNvCxnSpPr>
          <p:nvPr/>
        </p:nvCxnSpPr>
        <p:spPr>
          <a:xfrm>
            <a:off x="5411714" y="3356992"/>
            <a:ext cx="325958"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0" name="直線接點 49"/>
          <p:cNvCxnSpPr>
            <a:stCxn id="52" idx="2"/>
            <a:endCxn id="37" idx="0"/>
          </p:cNvCxnSpPr>
          <p:nvPr/>
        </p:nvCxnSpPr>
        <p:spPr>
          <a:xfrm flipH="1">
            <a:off x="4263414" y="2852936"/>
            <a:ext cx="574150" cy="25212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 name="直線接點 50"/>
          <p:cNvCxnSpPr>
            <a:stCxn id="52" idx="2"/>
            <a:endCxn id="42" idx="0"/>
          </p:cNvCxnSpPr>
          <p:nvPr/>
        </p:nvCxnSpPr>
        <p:spPr>
          <a:xfrm>
            <a:off x="4837564" y="2852936"/>
            <a:ext cx="574150" cy="25212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2" name="圓角矩形 51"/>
          <p:cNvSpPr/>
          <p:nvPr/>
        </p:nvSpPr>
        <p:spPr>
          <a:xfrm>
            <a:off x="4009456" y="2492896"/>
            <a:ext cx="1656216" cy="360040"/>
          </a:xfrm>
          <a:prstGeom prst="roundRect">
            <a:avLst/>
          </a:prstGeom>
          <a:solidFill>
            <a:srgbClr val="0070C0">
              <a:alpha val="9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HMM State</a:t>
            </a:r>
            <a:endParaRPr lang="zh-TW" altLang="en-US" dirty="0"/>
          </a:p>
        </p:txBody>
      </p:sp>
      <p:sp>
        <p:nvSpPr>
          <p:cNvPr id="53" name="圓角矩形 52"/>
          <p:cNvSpPr/>
          <p:nvPr/>
        </p:nvSpPr>
        <p:spPr>
          <a:xfrm>
            <a:off x="6300192"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圓角矩形 53"/>
          <p:cNvSpPr/>
          <p:nvPr/>
        </p:nvSpPr>
        <p:spPr>
          <a:xfrm>
            <a:off x="6529736"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圓角矩形 54"/>
          <p:cNvSpPr/>
          <p:nvPr/>
        </p:nvSpPr>
        <p:spPr>
          <a:xfrm>
            <a:off x="6952108"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文字方塊 55"/>
          <p:cNvSpPr txBox="1"/>
          <p:nvPr/>
        </p:nvSpPr>
        <p:spPr>
          <a:xfrm>
            <a:off x="6673736" y="3739838"/>
            <a:ext cx="278372" cy="276999"/>
          </a:xfrm>
          <a:prstGeom prst="rect">
            <a:avLst/>
          </a:prstGeom>
          <a:noFill/>
          <a:ln>
            <a:noFill/>
          </a:ln>
        </p:spPr>
        <p:txBody>
          <a:bodyPr wrap="square" lIns="0" tIns="0" rIns="0" bIns="0" rtlCol="0">
            <a:spAutoFit/>
          </a:bodyPr>
          <a:lstStyle/>
          <a:p>
            <a:pPr algn="ctr"/>
            <a:r>
              <a:rPr lang="en-US" altLang="zh-TW" dirty="0" smtClean="0">
                <a:solidFill>
                  <a:srgbClr val="00B050"/>
                </a:solidFill>
              </a:rPr>
              <a:t>…</a:t>
            </a:r>
            <a:endParaRPr lang="zh-TW" altLang="en-US" dirty="0">
              <a:solidFill>
                <a:srgbClr val="00B050"/>
              </a:solidFill>
            </a:endParaRPr>
          </a:p>
        </p:txBody>
      </p:sp>
      <p:sp>
        <p:nvSpPr>
          <p:cNvPr id="57" name="圓角矩形 56"/>
          <p:cNvSpPr/>
          <p:nvPr/>
        </p:nvSpPr>
        <p:spPr>
          <a:xfrm>
            <a:off x="6300192" y="3105064"/>
            <a:ext cx="795916" cy="25192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2000" dirty="0" smtClean="0"/>
              <a:t>v</a:t>
            </a:r>
            <a:r>
              <a:rPr lang="en-US" altLang="zh-TW" sz="2000" baseline="-25000" dirty="0"/>
              <a:t>5</a:t>
            </a:r>
            <a:endParaRPr lang="zh-TW" altLang="en-US" sz="2000" baseline="-25000" dirty="0"/>
          </a:p>
        </p:txBody>
      </p:sp>
      <p:sp>
        <p:nvSpPr>
          <p:cNvPr id="58" name="圓角矩形 57"/>
          <p:cNvSpPr/>
          <p:nvPr/>
        </p:nvSpPr>
        <p:spPr>
          <a:xfrm>
            <a:off x="7448492"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圓角矩形 58"/>
          <p:cNvSpPr/>
          <p:nvPr/>
        </p:nvSpPr>
        <p:spPr>
          <a:xfrm>
            <a:off x="7678036"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圓角矩形 59"/>
          <p:cNvSpPr/>
          <p:nvPr/>
        </p:nvSpPr>
        <p:spPr>
          <a:xfrm>
            <a:off x="8100408"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文字方塊 60"/>
          <p:cNvSpPr txBox="1"/>
          <p:nvPr/>
        </p:nvSpPr>
        <p:spPr>
          <a:xfrm>
            <a:off x="7822036" y="3739838"/>
            <a:ext cx="278372" cy="276999"/>
          </a:xfrm>
          <a:prstGeom prst="rect">
            <a:avLst/>
          </a:prstGeom>
          <a:noFill/>
          <a:ln>
            <a:noFill/>
          </a:ln>
        </p:spPr>
        <p:txBody>
          <a:bodyPr wrap="square" lIns="0" tIns="0" rIns="0" bIns="0" rtlCol="0">
            <a:spAutoFit/>
          </a:bodyPr>
          <a:lstStyle/>
          <a:p>
            <a:pPr algn="ctr"/>
            <a:r>
              <a:rPr lang="en-US" altLang="zh-TW" dirty="0" smtClean="0">
                <a:solidFill>
                  <a:srgbClr val="00B050"/>
                </a:solidFill>
              </a:rPr>
              <a:t>…</a:t>
            </a:r>
            <a:endParaRPr lang="zh-TW" altLang="en-US" dirty="0">
              <a:solidFill>
                <a:srgbClr val="00B050"/>
              </a:solidFill>
            </a:endParaRPr>
          </a:p>
        </p:txBody>
      </p:sp>
      <p:sp>
        <p:nvSpPr>
          <p:cNvPr id="62" name="圓角矩形 61"/>
          <p:cNvSpPr/>
          <p:nvPr/>
        </p:nvSpPr>
        <p:spPr>
          <a:xfrm>
            <a:off x="7448492" y="3105064"/>
            <a:ext cx="795916" cy="25192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2000" dirty="0" smtClean="0"/>
              <a:t>v</a:t>
            </a:r>
            <a:r>
              <a:rPr lang="en-US" altLang="zh-TW" sz="2000" baseline="-25000" dirty="0"/>
              <a:t>6</a:t>
            </a:r>
            <a:endParaRPr lang="zh-TW" altLang="en-US" sz="2000" baseline="-25000" dirty="0"/>
          </a:p>
        </p:txBody>
      </p:sp>
      <p:sp>
        <p:nvSpPr>
          <p:cNvPr id="63" name="文字方塊 62"/>
          <p:cNvSpPr txBox="1"/>
          <p:nvPr/>
        </p:nvSpPr>
        <p:spPr>
          <a:xfrm>
            <a:off x="7096108" y="3092529"/>
            <a:ext cx="352384" cy="307777"/>
          </a:xfrm>
          <a:prstGeom prst="rect">
            <a:avLst/>
          </a:prstGeom>
          <a:noFill/>
          <a:ln>
            <a:noFill/>
          </a:ln>
        </p:spPr>
        <p:txBody>
          <a:bodyPr wrap="square" lIns="0" tIns="0" rIns="0" bIns="0" rtlCol="0" anchor="ctr">
            <a:spAutoFit/>
          </a:bodyPr>
          <a:lstStyle/>
          <a:p>
            <a:pPr algn="ctr"/>
            <a:r>
              <a:rPr lang="en-US" altLang="zh-TW" sz="2000" dirty="0" smtClean="0">
                <a:solidFill>
                  <a:schemeClr val="accent6"/>
                </a:solidFill>
              </a:rPr>
              <a:t>…</a:t>
            </a:r>
            <a:endParaRPr lang="zh-TW" altLang="en-US" sz="2000" dirty="0">
              <a:solidFill>
                <a:schemeClr val="accent6"/>
              </a:solidFill>
            </a:endParaRPr>
          </a:p>
        </p:txBody>
      </p:sp>
      <p:cxnSp>
        <p:nvCxnSpPr>
          <p:cNvPr id="64" name="直線接點 63"/>
          <p:cNvCxnSpPr>
            <a:endCxn id="53" idx="0"/>
          </p:cNvCxnSpPr>
          <p:nvPr/>
        </p:nvCxnSpPr>
        <p:spPr>
          <a:xfrm flipH="1">
            <a:off x="6372192" y="3356992"/>
            <a:ext cx="325958"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5" name="直線接點 64"/>
          <p:cNvCxnSpPr>
            <a:endCxn id="54" idx="0"/>
          </p:cNvCxnSpPr>
          <p:nvPr/>
        </p:nvCxnSpPr>
        <p:spPr>
          <a:xfrm flipH="1">
            <a:off x="6601736" y="3356992"/>
            <a:ext cx="96414"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直線接點 65"/>
          <p:cNvCxnSpPr>
            <a:endCxn id="55" idx="0"/>
          </p:cNvCxnSpPr>
          <p:nvPr/>
        </p:nvCxnSpPr>
        <p:spPr>
          <a:xfrm>
            <a:off x="6698150" y="3369528"/>
            <a:ext cx="325958" cy="95576"/>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7" name="直線接點 66"/>
          <p:cNvCxnSpPr>
            <a:endCxn id="58" idx="0"/>
          </p:cNvCxnSpPr>
          <p:nvPr/>
        </p:nvCxnSpPr>
        <p:spPr>
          <a:xfrm flipH="1">
            <a:off x="7520492" y="3356992"/>
            <a:ext cx="325958"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8" name="直線接點 67"/>
          <p:cNvCxnSpPr>
            <a:endCxn id="59" idx="0"/>
          </p:cNvCxnSpPr>
          <p:nvPr/>
        </p:nvCxnSpPr>
        <p:spPr>
          <a:xfrm flipH="1">
            <a:off x="7750036" y="3356992"/>
            <a:ext cx="96414"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9" name="直線接點 68"/>
          <p:cNvCxnSpPr>
            <a:endCxn id="60" idx="0"/>
          </p:cNvCxnSpPr>
          <p:nvPr/>
        </p:nvCxnSpPr>
        <p:spPr>
          <a:xfrm>
            <a:off x="7846450" y="3356992"/>
            <a:ext cx="325958"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0" name="直線接點 69"/>
          <p:cNvCxnSpPr>
            <a:stCxn id="72" idx="2"/>
            <a:endCxn id="57" idx="0"/>
          </p:cNvCxnSpPr>
          <p:nvPr/>
        </p:nvCxnSpPr>
        <p:spPr>
          <a:xfrm flipH="1">
            <a:off x="6698150" y="2852936"/>
            <a:ext cx="574150" cy="25212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1" name="直線接點 70"/>
          <p:cNvCxnSpPr>
            <a:stCxn id="72" idx="2"/>
            <a:endCxn id="62" idx="0"/>
          </p:cNvCxnSpPr>
          <p:nvPr/>
        </p:nvCxnSpPr>
        <p:spPr>
          <a:xfrm>
            <a:off x="7272300" y="2852936"/>
            <a:ext cx="574150" cy="25212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72" name="圓角矩形 71"/>
          <p:cNvSpPr/>
          <p:nvPr/>
        </p:nvSpPr>
        <p:spPr>
          <a:xfrm>
            <a:off x="6444192" y="2492896"/>
            <a:ext cx="1656216" cy="360040"/>
          </a:xfrm>
          <a:prstGeom prst="roundRect">
            <a:avLst/>
          </a:prstGeom>
          <a:solidFill>
            <a:srgbClr val="0070C0">
              <a:alpha val="9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HMM State</a:t>
            </a:r>
            <a:endParaRPr lang="zh-TW" altLang="en-US" dirty="0"/>
          </a:p>
        </p:txBody>
      </p:sp>
      <p:sp>
        <p:nvSpPr>
          <p:cNvPr id="78" name="圓形箭號 77"/>
          <p:cNvSpPr/>
          <p:nvPr/>
        </p:nvSpPr>
        <p:spPr>
          <a:xfrm>
            <a:off x="2267744" y="2121986"/>
            <a:ext cx="360000" cy="720000"/>
          </a:xfrm>
          <a:prstGeom prst="circular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79" name="圓形箭號 78"/>
          <p:cNvSpPr/>
          <p:nvPr/>
        </p:nvSpPr>
        <p:spPr>
          <a:xfrm>
            <a:off x="4644048" y="2132896"/>
            <a:ext cx="360000" cy="720000"/>
          </a:xfrm>
          <a:prstGeom prst="circular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0" name="圓形箭號 79"/>
          <p:cNvSpPr/>
          <p:nvPr/>
        </p:nvSpPr>
        <p:spPr>
          <a:xfrm>
            <a:off x="7088492" y="2121858"/>
            <a:ext cx="360000" cy="720000"/>
          </a:xfrm>
          <a:prstGeom prst="circular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cxnSp>
        <p:nvCxnSpPr>
          <p:cNvPr id="84" name="直線單箭頭接點 83"/>
          <p:cNvCxnSpPr>
            <a:stCxn id="16" idx="3"/>
            <a:endCxn id="52" idx="1"/>
          </p:cNvCxnSpPr>
          <p:nvPr/>
        </p:nvCxnSpPr>
        <p:spPr>
          <a:xfrm>
            <a:off x="3275856" y="2672916"/>
            <a:ext cx="733600" cy="0"/>
          </a:xfrm>
          <a:prstGeom prst="straightConnector1">
            <a:avLst/>
          </a:prstGeom>
          <a:ln w="34925">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86" name="直線單箭頭接點 85"/>
          <p:cNvCxnSpPr>
            <a:stCxn id="52" idx="3"/>
            <a:endCxn id="72" idx="1"/>
          </p:cNvCxnSpPr>
          <p:nvPr/>
        </p:nvCxnSpPr>
        <p:spPr>
          <a:xfrm>
            <a:off x="5665672" y="2672916"/>
            <a:ext cx="778520" cy="0"/>
          </a:xfrm>
          <a:prstGeom prst="straightConnector1">
            <a:avLst/>
          </a:prstGeom>
          <a:ln w="34925">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p:nvPr/>
        </p:nvCxnSpPr>
        <p:spPr>
          <a:xfrm>
            <a:off x="1252840" y="2663205"/>
            <a:ext cx="366800" cy="0"/>
          </a:xfrm>
          <a:prstGeom prst="straightConnector1">
            <a:avLst/>
          </a:prstGeom>
          <a:ln w="34925">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p:nvPr/>
        </p:nvCxnSpPr>
        <p:spPr>
          <a:xfrm>
            <a:off x="8100408" y="2672916"/>
            <a:ext cx="366800" cy="0"/>
          </a:xfrm>
          <a:prstGeom prst="straightConnector1">
            <a:avLst/>
          </a:prstGeom>
          <a:ln w="34925">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sp>
        <p:nvSpPr>
          <p:cNvPr id="90" name="矩形 89"/>
          <p:cNvSpPr/>
          <p:nvPr/>
        </p:nvSpPr>
        <p:spPr>
          <a:xfrm>
            <a:off x="1115616" y="1700808"/>
            <a:ext cx="7488832" cy="2808312"/>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文字方塊 90"/>
          <p:cNvSpPr txBox="1"/>
          <p:nvPr/>
        </p:nvSpPr>
        <p:spPr>
          <a:xfrm>
            <a:off x="107504" y="3047984"/>
            <a:ext cx="1076740" cy="369332"/>
          </a:xfrm>
          <a:prstGeom prst="rect">
            <a:avLst/>
          </a:prstGeom>
          <a:noFill/>
          <a:ln>
            <a:noFill/>
          </a:ln>
        </p:spPr>
        <p:txBody>
          <a:bodyPr wrap="square" rtlCol="0">
            <a:spAutoFit/>
          </a:bodyPr>
          <a:lstStyle/>
          <a:p>
            <a:r>
              <a:rPr lang="en-US" altLang="zh-TW" dirty="0" err="1" smtClean="0">
                <a:solidFill>
                  <a:schemeClr val="accent6"/>
                </a:solidFill>
              </a:rPr>
              <a:t>Substate</a:t>
            </a:r>
            <a:endParaRPr lang="zh-TW" altLang="en-US" dirty="0">
              <a:solidFill>
                <a:schemeClr val="accent6"/>
              </a:solidFill>
            </a:endParaRPr>
          </a:p>
        </p:txBody>
      </p:sp>
      <p:sp>
        <p:nvSpPr>
          <p:cNvPr id="92" name="文字方塊 91"/>
          <p:cNvSpPr txBox="1"/>
          <p:nvPr/>
        </p:nvSpPr>
        <p:spPr>
          <a:xfrm>
            <a:off x="110884" y="3707740"/>
            <a:ext cx="1076740" cy="369332"/>
          </a:xfrm>
          <a:prstGeom prst="rect">
            <a:avLst/>
          </a:prstGeom>
          <a:noFill/>
          <a:ln>
            <a:noFill/>
          </a:ln>
        </p:spPr>
        <p:txBody>
          <a:bodyPr wrap="square" rtlCol="0">
            <a:spAutoFit/>
          </a:bodyPr>
          <a:lstStyle/>
          <a:p>
            <a:r>
              <a:rPr lang="en-US" altLang="zh-TW" dirty="0" smtClean="0">
                <a:solidFill>
                  <a:srgbClr val="00B050"/>
                </a:solidFill>
              </a:rPr>
              <a:t>Gaussian</a:t>
            </a:r>
            <a:endParaRPr lang="zh-TW" altLang="en-US" dirty="0">
              <a:solidFill>
                <a:srgbClr val="00B050"/>
              </a:solidFill>
            </a:endParaRPr>
          </a:p>
        </p:txBody>
      </p:sp>
      <p:sp>
        <p:nvSpPr>
          <p:cNvPr id="93" name="文字方塊 92"/>
          <p:cNvSpPr txBox="1"/>
          <p:nvPr/>
        </p:nvSpPr>
        <p:spPr>
          <a:xfrm>
            <a:off x="1115616" y="1700808"/>
            <a:ext cx="7488832" cy="461665"/>
          </a:xfrm>
          <a:prstGeom prst="rect">
            <a:avLst/>
          </a:prstGeom>
          <a:noFill/>
          <a:ln>
            <a:noFill/>
          </a:ln>
        </p:spPr>
        <p:txBody>
          <a:bodyPr wrap="square" rtlCol="0">
            <a:spAutoFit/>
          </a:bodyPr>
          <a:lstStyle/>
          <a:p>
            <a:pPr algn="ctr"/>
            <a:r>
              <a:rPr lang="en-US" altLang="zh-TW" sz="2400" dirty="0" smtClean="0"/>
              <a:t>HMM</a:t>
            </a:r>
            <a:endParaRPr lang="zh-TW" altLang="en-US" sz="2400" dirty="0"/>
          </a:p>
        </p:txBody>
      </p:sp>
      <mc:AlternateContent xmlns:mc="http://schemas.openxmlformats.org/markup-compatibility/2006" xmlns:a14="http://schemas.microsoft.com/office/drawing/2010/main">
        <mc:Choice Requires="a14">
          <p:sp>
            <p:nvSpPr>
              <p:cNvPr id="94" name="矩形 93"/>
              <p:cNvSpPr/>
              <p:nvPr/>
            </p:nvSpPr>
            <p:spPr>
              <a:xfrm>
                <a:off x="1409342" y="4972000"/>
                <a:ext cx="746453"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solidFill>
                                <a:srgbClr val="00B0F0"/>
                              </a:solidFill>
                              <a:latin typeface="Cambria Math" panose="02040503050406030204" pitchFamily="18" charset="0"/>
                            </a:rPr>
                          </m:ctrlPr>
                        </m:sSubPr>
                        <m:e>
                          <m:r>
                            <a:rPr lang="en-US" altLang="zh-TW" sz="2400" b="1">
                              <a:solidFill>
                                <a:srgbClr val="00B0F0"/>
                              </a:solidFill>
                              <a:latin typeface="Cambria Math"/>
                            </a:rPr>
                            <m:t>𝐌</m:t>
                          </m:r>
                        </m:e>
                        <m:sub>
                          <m:r>
                            <a:rPr lang="en-US" altLang="zh-TW" sz="2400" i="1">
                              <a:solidFill>
                                <a:srgbClr val="00B0F0"/>
                              </a:solidFill>
                              <a:latin typeface="Cambria Math"/>
                            </a:rPr>
                            <m:t>1</m:t>
                          </m:r>
                        </m:sub>
                      </m:sSub>
                    </m:oMath>
                  </m:oMathPara>
                </a14:m>
                <a:endParaRPr lang="zh-TW" altLang="en-US" sz="2400" dirty="0">
                  <a:solidFill>
                    <a:srgbClr val="00B0F0"/>
                  </a:solidFill>
                </a:endParaRPr>
              </a:p>
            </p:txBody>
          </p:sp>
        </mc:Choice>
        <mc:Fallback xmlns="">
          <p:sp>
            <p:nvSpPr>
              <p:cNvPr id="94" name="矩形 93"/>
              <p:cNvSpPr>
                <a:spLocks noRot="1" noChangeAspect="1" noMove="1" noResize="1" noEditPoints="1" noAdjustHandles="1" noChangeArrowheads="1" noChangeShapeType="1" noTextEdit="1"/>
              </p:cNvSpPr>
              <p:nvPr/>
            </p:nvSpPr>
            <p:spPr>
              <a:xfrm>
                <a:off x="1409342" y="4972000"/>
                <a:ext cx="746453" cy="576064"/>
              </a:xfrm>
              <a:prstGeom prst="rect">
                <a:avLst/>
              </a:prstGeom>
              <a:blipFill rotWithShape="1">
                <a:blip r:embed="rId3"/>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5" name="矩形 94"/>
              <p:cNvSpPr/>
              <p:nvPr/>
            </p:nvSpPr>
            <p:spPr>
              <a:xfrm>
                <a:off x="1409346" y="5301208"/>
                <a:ext cx="746453"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solidFill>
                                <a:srgbClr val="00B0F0"/>
                              </a:solidFill>
                              <a:latin typeface="Cambria Math" panose="02040503050406030204" pitchFamily="18" charset="0"/>
                            </a:rPr>
                          </m:ctrlPr>
                        </m:sSubPr>
                        <m:e>
                          <m:r>
                            <a:rPr lang="zh-TW" altLang="en-US" sz="2400" b="1" i="1">
                              <a:solidFill>
                                <a:srgbClr val="00B0F0"/>
                              </a:solidFill>
                              <a:latin typeface="Cambria Math"/>
                            </a:rPr>
                            <m:t>𝚺</m:t>
                          </m:r>
                        </m:e>
                        <m:sub>
                          <m:r>
                            <a:rPr lang="en-US" altLang="zh-TW" sz="2400" i="1">
                              <a:solidFill>
                                <a:srgbClr val="00B0F0"/>
                              </a:solidFill>
                              <a:latin typeface="Cambria Math"/>
                            </a:rPr>
                            <m:t>1</m:t>
                          </m:r>
                        </m:sub>
                      </m:sSub>
                    </m:oMath>
                  </m:oMathPara>
                </a14:m>
                <a:endParaRPr lang="zh-TW" altLang="en-US" sz="2400" dirty="0">
                  <a:solidFill>
                    <a:srgbClr val="00B0F0"/>
                  </a:solidFill>
                </a:endParaRPr>
              </a:p>
            </p:txBody>
          </p:sp>
        </mc:Choice>
        <mc:Fallback xmlns="">
          <p:sp>
            <p:nvSpPr>
              <p:cNvPr id="95" name="矩形 94"/>
              <p:cNvSpPr>
                <a:spLocks noRot="1" noChangeAspect="1" noMove="1" noResize="1" noEditPoints="1" noAdjustHandles="1" noChangeArrowheads="1" noChangeShapeType="1" noTextEdit="1"/>
              </p:cNvSpPr>
              <p:nvPr/>
            </p:nvSpPr>
            <p:spPr>
              <a:xfrm>
                <a:off x="1409346" y="5301208"/>
                <a:ext cx="746453" cy="576064"/>
              </a:xfrm>
              <a:prstGeom prst="rect">
                <a:avLst/>
              </a:prstGeom>
              <a:blipFill rotWithShape="1">
                <a:blip r:embed="rId4"/>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6" name="矩形 95"/>
              <p:cNvSpPr/>
              <p:nvPr/>
            </p:nvSpPr>
            <p:spPr>
              <a:xfrm>
                <a:off x="1409346" y="5589240"/>
                <a:ext cx="746453"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solidFill>
                                <a:srgbClr val="00B0F0"/>
                              </a:solidFill>
                              <a:latin typeface="Cambria Math" panose="02040503050406030204" pitchFamily="18" charset="0"/>
                            </a:rPr>
                          </m:ctrlPr>
                        </m:sSubPr>
                        <m:e>
                          <m:r>
                            <a:rPr lang="en-US" altLang="zh-TW" sz="2400" b="1">
                              <a:solidFill>
                                <a:srgbClr val="00B0F0"/>
                              </a:solidFill>
                              <a:latin typeface="Cambria Math"/>
                            </a:rPr>
                            <m:t>𝐰</m:t>
                          </m:r>
                        </m:e>
                        <m:sub>
                          <m:r>
                            <a:rPr lang="en-US" altLang="zh-TW" sz="2400" i="1">
                              <a:solidFill>
                                <a:srgbClr val="00B0F0"/>
                              </a:solidFill>
                              <a:latin typeface="Cambria Math"/>
                            </a:rPr>
                            <m:t>1</m:t>
                          </m:r>
                        </m:sub>
                      </m:sSub>
                    </m:oMath>
                  </m:oMathPara>
                </a14:m>
                <a:endParaRPr lang="zh-TW" altLang="en-US" sz="2400" dirty="0">
                  <a:solidFill>
                    <a:srgbClr val="00B0F0"/>
                  </a:solidFill>
                </a:endParaRPr>
              </a:p>
            </p:txBody>
          </p:sp>
        </mc:Choice>
        <mc:Fallback xmlns="">
          <p:sp>
            <p:nvSpPr>
              <p:cNvPr id="96" name="矩形 95"/>
              <p:cNvSpPr>
                <a:spLocks noRot="1" noChangeAspect="1" noMove="1" noResize="1" noEditPoints="1" noAdjustHandles="1" noChangeArrowheads="1" noChangeShapeType="1" noTextEdit="1"/>
              </p:cNvSpPr>
              <p:nvPr/>
            </p:nvSpPr>
            <p:spPr>
              <a:xfrm>
                <a:off x="1409346" y="5589240"/>
                <a:ext cx="746453" cy="576064"/>
              </a:xfrm>
              <a:prstGeom prst="rect">
                <a:avLst/>
              </a:prstGeom>
              <a:blipFill rotWithShape="1">
                <a:blip r:embed="rId5"/>
                <a:stretch>
                  <a:fillRect/>
                </a:stretch>
              </a:blipFill>
              <a:ln>
                <a:noFill/>
              </a:ln>
            </p:spPr>
            <p:txBody>
              <a:bodyPr/>
              <a:lstStyle/>
              <a:p>
                <a:r>
                  <a:rPr lang="zh-TW" altLang="en-US">
                    <a:noFill/>
                  </a:rPr>
                  <a:t> </a:t>
                </a:r>
              </a:p>
            </p:txBody>
          </p:sp>
        </mc:Fallback>
      </mc:AlternateContent>
      <p:sp>
        <p:nvSpPr>
          <p:cNvPr id="103" name="文字方塊 102"/>
          <p:cNvSpPr txBox="1"/>
          <p:nvPr/>
        </p:nvSpPr>
        <p:spPr>
          <a:xfrm>
            <a:off x="2817431" y="5450740"/>
            <a:ext cx="278372" cy="276999"/>
          </a:xfrm>
          <a:prstGeom prst="rect">
            <a:avLst/>
          </a:prstGeom>
          <a:noFill/>
          <a:ln>
            <a:noFill/>
          </a:ln>
        </p:spPr>
        <p:txBody>
          <a:bodyPr wrap="square" lIns="0" tIns="0" rIns="0" bIns="0" rtlCol="0">
            <a:spAutoFit/>
          </a:bodyPr>
          <a:lstStyle/>
          <a:p>
            <a:pPr algn="ctr"/>
            <a:r>
              <a:rPr lang="en-US" altLang="zh-TW" dirty="0" smtClean="0"/>
              <a:t>…</a:t>
            </a:r>
            <a:endParaRPr lang="zh-TW" altLang="en-US" dirty="0"/>
          </a:p>
        </p:txBody>
      </p:sp>
      <p:sp>
        <p:nvSpPr>
          <p:cNvPr id="104" name="矩形 103"/>
          <p:cNvSpPr/>
          <p:nvPr/>
        </p:nvSpPr>
        <p:spPr>
          <a:xfrm>
            <a:off x="1449279" y="5049239"/>
            <a:ext cx="603120" cy="1080000"/>
          </a:xfrm>
          <a:prstGeom prst="rect">
            <a:avLst/>
          </a:prstGeom>
          <a:noFill/>
          <a:ln>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B0F0"/>
              </a:solidFill>
            </a:endParaRPr>
          </a:p>
        </p:txBody>
      </p:sp>
      <mc:AlternateContent xmlns:mc="http://schemas.openxmlformats.org/markup-compatibility/2006" xmlns:a14="http://schemas.microsoft.com/office/drawing/2010/main">
        <mc:Choice Requires="a14">
          <p:sp>
            <p:nvSpPr>
              <p:cNvPr id="107" name="矩形 106"/>
              <p:cNvSpPr/>
              <p:nvPr/>
            </p:nvSpPr>
            <p:spPr>
              <a:xfrm>
                <a:off x="2134657" y="4971999"/>
                <a:ext cx="746453"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solidFill>
                                <a:schemeClr val="tx1"/>
                              </a:solidFill>
                              <a:latin typeface="Cambria Math" panose="02040503050406030204" pitchFamily="18" charset="0"/>
                            </a:rPr>
                          </m:ctrlPr>
                        </m:sSubPr>
                        <m:e>
                          <m:r>
                            <a:rPr lang="en-US" altLang="zh-TW" sz="2400" b="1">
                              <a:solidFill>
                                <a:schemeClr val="tx1"/>
                              </a:solidFill>
                              <a:latin typeface="Cambria Math"/>
                            </a:rPr>
                            <m:t>𝐌</m:t>
                          </m:r>
                        </m:e>
                        <m:sub>
                          <m:r>
                            <a:rPr lang="en-US" altLang="zh-TW" sz="2400" b="0" i="1" smtClean="0">
                              <a:solidFill>
                                <a:schemeClr val="tx1"/>
                              </a:solidFill>
                              <a:latin typeface="Cambria Math"/>
                            </a:rPr>
                            <m:t>2</m:t>
                          </m:r>
                        </m:sub>
                      </m:sSub>
                    </m:oMath>
                  </m:oMathPara>
                </a14:m>
                <a:endParaRPr lang="zh-TW" altLang="en-US" sz="2400" dirty="0">
                  <a:solidFill>
                    <a:schemeClr val="tx1"/>
                  </a:solidFill>
                </a:endParaRPr>
              </a:p>
            </p:txBody>
          </p:sp>
        </mc:Choice>
        <mc:Fallback xmlns="">
          <p:sp>
            <p:nvSpPr>
              <p:cNvPr id="107" name="矩形 106"/>
              <p:cNvSpPr>
                <a:spLocks noRot="1" noChangeAspect="1" noMove="1" noResize="1" noEditPoints="1" noAdjustHandles="1" noChangeArrowheads="1" noChangeShapeType="1" noTextEdit="1"/>
              </p:cNvSpPr>
              <p:nvPr/>
            </p:nvSpPr>
            <p:spPr>
              <a:xfrm>
                <a:off x="2134657" y="4971999"/>
                <a:ext cx="746453" cy="576064"/>
              </a:xfrm>
              <a:prstGeom prst="rect">
                <a:avLst/>
              </a:prstGeom>
              <a:blipFill rotWithShape="1">
                <a:blip r:embed="rId6"/>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8" name="矩形 107"/>
              <p:cNvSpPr/>
              <p:nvPr/>
            </p:nvSpPr>
            <p:spPr>
              <a:xfrm>
                <a:off x="2134661" y="5301207"/>
                <a:ext cx="746453"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solidFill>
                                <a:schemeClr val="tx1"/>
                              </a:solidFill>
                              <a:latin typeface="Cambria Math" panose="02040503050406030204" pitchFamily="18" charset="0"/>
                            </a:rPr>
                          </m:ctrlPr>
                        </m:sSubPr>
                        <m:e>
                          <m:r>
                            <a:rPr lang="zh-TW" altLang="en-US" sz="2400" b="1" i="1">
                              <a:solidFill>
                                <a:schemeClr val="tx1"/>
                              </a:solidFill>
                              <a:latin typeface="Cambria Math"/>
                            </a:rPr>
                            <m:t>𝚺</m:t>
                          </m:r>
                        </m:e>
                        <m:sub>
                          <m:r>
                            <a:rPr lang="en-US" altLang="zh-TW" sz="2400" b="0" i="1" smtClean="0">
                              <a:solidFill>
                                <a:schemeClr val="tx1"/>
                              </a:solidFill>
                              <a:latin typeface="Cambria Math"/>
                            </a:rPr>
                            <m:t>2</m:t>
                          </m:r>
                        </m:sub>
                      </m:sSub>
                    </m:oMath>
                  </m:oMathPara>
                </a14:m>
                <a:endParaRPr lang="zh-TW" altLang="en-US" sz="2400" dirty="0">
                  <a:solidFill>
                    <a:schemeClr val="tx1"/>
                  </a:solidFill>
                </a:endParaRPr>
              </a:p>
            </p:txBody>
          </p:sp>
        </mc:Choice>
        <mc:Fallback xmlns="">
          <p:sp>
            <p:nvSpPr>
              <p:cNvPr id="108" name="矩形 107"/>
              <p:cNvSpPr>
                <a:spLocks noRot="1" noChangeAspect="1" noMove="1" noResize="1" noEditPoints="1" noAdjustHandles="1" noChangeArrowheads="1" noChangeShapeType="1" noTextEdit="1"/>
              </p:cNvSpPr>
              <p:nvPr/>
            </p:nvSpPr>
            <p:spPr>
              <a:xfrm>
                <a:off x="2134661" y="5301207"/>
                <a:ext cx="746453" cy="576064"/>
              </a:xfrm>
              <a:prstGeom prst="rect">
                <a:avLst/>
              </a:prstGeom>
              <a:blipFill rotWithShape="1">
                <a:blip r:embed="rId7"/>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9" name="矩形 108"/>
              <p:cNvSpPr/>
              <p:nvPr/>
            </p:nvSpPr>
            <p:spPr>
              <a:xfrm>
                <a:off x="2134661" y="5589239"/>
                <a:ext cx="746453"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solidFill>
                                <a:schemeClr val="tx1"/>
                              </a:solidFill>
                              <a:latin typeface="Cambria Math" panose="02040503050406030204" pitchFamily="18" charset="0"/>
                            </a:rPr>
                          </m:ctrlPr>
                        </m:sSubPr>
                        <m:e>
                          <m:r>
                            <a:rPr lang="en-US" altLang="zh-TW" sz="2400" b="1">
                              <a:solidFill>
                                <a:schemeClr val="tx1"/>
                              </a:solidFill>
                              <a:latin typeface="Cambria Math"/>
                            </a:rPr>
                            <m:t>𝐰</m:t>
                          </m:r>
                        </m:e>
                        <m:sub>
                          <m:r>
                            <a:rPr lang="en-US" altLang="zh-TW" sz="2400" b="0" i="1" smtClean="0">
                              <a:solidFill>
                                <a:schemeClr val="tx1"/>
                              </a:solidFill>
                              <a:latin typeface="Cambria Math"/>
                            </a:rPr>
                            <m:t>2</m:t>
                          </m:r>
                        </m:sub>
                      </m:sSub>
                    </m:oMath>
                  </m:oMathPara>
                </a14:m>
                <a:endParaRPr lang="zh-TW" altLang="en-US" sz="2400" dirty="0">
                  <a:solidFill>
                    <a:schemeClr val="tx1"/>
                  </a:solidFill>
                </a:endParaRPr>
              </a:p>
            </p:txBody>
          </p:sp>
        </mc:Choice>
        <mc:Fallback xmlns="">
          <p:sp>
            <p:nvSpPr>
              <p:cNvPr id="109" name="矩形 108"/>
              <p:cNvSpPr>
                <a:spLocks noRot="1" noChangeAspect="1" noMove="1" noResize="1" noEditPoints="1" noAdjustHandles="1" noChangeArrowheads="1" noChangeShapeType="1" noTextEdit="1"/>
              </p:cNvSpPr>
              <p:nvPr/>
            </p:nvSpPr>
            <p:spPr>
              <a:xfrm>
                <a:off x="2134661" y="5589239"/>
                <a:ext cx="746453" cy="576064"/>
              </a:xfrm>
              <a:prstGeom prst="rect">
                <a:avLst/>
              </a:prstGeom>
              <a:blipFill rotWithShape="1">
                <a:blip r:embed="rId8"/>
                <a:stretch>
                  <a:fillRect/>
                </a:stretch>
              </a:blipFill>
              <a:ln>
                <a:noFill/>
              </a:ln>
            </p:spPr>
            <p:txBody>
              <a:bodyPr/>
              <a:lstStyle/>
              <a:p>
                <a:r>
                  <a:rPr lang="zh-TW" altLang="en-US">
                    <a:noFill/>
                  </a:rPr>
                  <a:t> </a:t>
                </a:r>
              </a:p>
            </p:txBody>
          </p:sp>
        </mc:Fallback>
      </mc:AlternateContent>
      <p:sp>
        <p:nvSpPr>
          <p:cNvPr id="110" name="矩形 109"/>
          <p:cNvSpPr/>
          <p:nvPr/>
        </p:nvSpPr>
        <p:spPr>
          <a:xfrm>
            <a:off x="2174594" y="5049238"/>
            <a:ext cx="603120" cy="1080000"/>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11" name="矩形 110"/>
              <p:cNvSpPr/>
              <p:nvPr/>
            </p:nvSpPr>
            <p:spPr>
              <a:xfrm>
                <a:off x="3105463" y="4972000"/>
                <a:ext cx="746453"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solidFill>
                                <a:schemeClr val="tx1"/>
                              </a:solidFill>
                              <a:latin typeface="Cambria Math" panose="02040503050406030204" pitchFamily="18" charset="0"/>
                            </a:rPr>
                          </m:ctrlPr>
                        </m:sSubPr>
                        <m:e>
                          <m:r>
                            <a:rPr lang="en-US" altLang="zh-TW" sz="2400" b="1">
                              <a:solidFill>
                                <a:schemeClr val="tx1"/>
                              </a:solidFill>
                              <a:latin typeface="Cambria Math"/>
                            </a:rPr>
                            <m:t>𝐌</m:t>
                          </m:r>
                        </m:e>
                        <m:sub>
                          <m:r>
                            <a:rPr lang="en-US" altLang="zh-TW" sz="2400" b="0" i="1" smtClean="0">
                              <a:solidFill>
                                <a:schemeClr val="tx1"/>
                              </a:solidFill>
                              <a:latin typeface="Cambria Math"/>
                            </a:rPr>
                            <m:t>𝐼</m:t>
                          </m:r>
                        </m:sub>
                      </m:sSub>
                    </m:oMath>
                  </m:oMathPara>
                </a14:m>
                <a:endParaRPr lang="zh-TW" altLang="en-US" sz="2400" dirty="0">
                  <a:solidFill>
                    <a:schemeClr val="tx1"/>
                  </a:solidFill>
                </a:endParaRPr>
              </a:p>
            </p:txBody>
          </p:sp>
        </mc:Choice>
        <mc:Fallback xmlns="">
          <p:sp>
            <p:nvSpPr>
              <p:cNvPr id="111" name="矩形 110"/>
              <p:cNvSpPr>
                <a:spLocks noRot="1" noChangeAspect="1" noMove="1" noResize="1" noEditPoints="1" noAdjustHandles="1" noChangeArrowheads="1" noChangeShapeType="1" noTextEdit="1"/>
              </p:cNvSpPr>
              <p:nvPr/>
            </p:nvSpPr>
            <p:spPr>
              <a:xfrm>
                <a:off x="3105463" y="4972000"/>
                <a:ext cx="746453" cy="576064"/>
              </a:xfrm>
              <a:prstGeom prst="rect">
                <a:avLst/>
              </a:prstGeom>
              <a:blipFill rotWithShape="1">
                <a:blip r:embed="rId9"/>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2" name="矩形 111"/>
              <p:cNvSpPr/>
              <p:nvPr/>
            </p:nvSpPr>
            <p:spPr>
              <a:xfrm>
                <a:off x="3105467" y="5301208"/>
                <a:ext cx="746453"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solidFill>
                                <a:schemeClr val="tx1"/>
                              </a:solidFill>
                              <a:latin typeface="Cambria Math" panose="02040503050406030204" pitchFamily="18" charset="0"/>
                            </a:rPr>
                          </m:ctrlPr>
                        </m:sSubPr>
                        <m:e>
                          <m:r>
                            <a:rPr lang="zh-TW" altLang="en-US" sz="2400" b="1" i="1">
                              <a:solidFill>
                                <a:schemeClr val="tx1"/>
                              </a:solidFill>
                              <a:latin typeface="Cambria Math"/>
                            </a:rPr>
                            <m:t>𝚺</m:t>
                          </m:r>
                        </m:e>
                        <m:sub>
                          <m:r>
                            <a:rPr lang="en-US" altLang="zh-TW" sz="2400" b="0" i="1" smtClean="0">
                              <a:solidFill>
                                <a:schemeClr val="tx1"/>
                              </a:solidFill>
                              <a:latin typeface="Cambria Math"/>
                            </a:rPr>
                            <m:t>𝐼</m:t>
                          </m:r>
                        </m:sub>
                      </m:sSub>
                    </m:oMath>
                  </m:oMathPara>
                </a14:m>
                <a:endParaRPr lang="zh-TW" altLang="en-US" sz="2400" dirty="0">
                  <a:solidFill>
                    <a:schemeClr val="tx1"/>
                  </a:solidFill>
                </a:endParaRPr>
              </a:p>
            </p:txBody>
          </p:sp>
        </mc:Choice>
        <mc:Fallback xmlns="">
          <p:sp>
            <p:nvSpPr>
              <p:cNvPr id="112" name="矩形 111"/>
              <p:cNvSpPr>
                <a:spLocks noRot="1" noChangeAspect="1" noMove="1" noResize="1" noEditPoints="1" noAdjustHandles="1" noChangeArrowheads="1" noChangeShapeType="1" noTextEdit="1"/>
              </p:cNvSpPr>
              <p:nvPr/>
            </p:nvSpPr>
            <p:spPr>
              <a:xfrm>
                <a:off x="3105467" y="5301208"/>
                <a:ext cx="746453" cy="576064"/>
              </a:xfrm>
              <a:prstGeom prst="rect">
                <a:avLst/>
              </a:prstGeom>
              <a:blipFill rotWithShape="1">
                <a:blip r:embed="rId10"/>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3" name="矩形 112"/>
              <p:cNvSpPr/>
              <p:nvPr/>
            </p:nvSpPr>
            <p:spPr>
              <a:xfrm>
                <a:off x="3105467" y="5589240"/>
                <a:ext cx="746453"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solidFill>
                                <a:schemeClr val="tx1"/>
                              </a:solidFill>
                              <a:latin typeface="Cambria Math" panose="02040503050406030204" pitchFamily="18" charset="0"/>
                            </a:rPr>
                          </m:ctrlPr>
                        </m:sSubPr>
                        <m:e>
                          <m:r>
                            <a:rPr lang="en-US" altLang="zh-TW" sz="2400" b="1">
                              <a:solidFill>
                                <a:schemeClr val="tx1"/>
                              </a:solidFill>
                              <a:latin typeface="Cambria Math"/>
                            </a:rPr>
                            <m:t>𝐰</m:t>
                          </m:r>
                        </m:e>
                        <m:sub>
                          <m:r>
                            <a:rPr lang="en-US" altLang="zh-TW" sz="2400" b="0" i="1" smtClean="0">
                              <a:solidFill>
                                <a:schemeClr val="tx1"/>
                              </a:solidFill>
                              <a:latin typeface="Cambria Math"/>
                            </a:rPr>
                            <m:t>𝐼</m:t>
                          </m:r>
                        </m:sub>
                      </m:sSub>
                    </m:oMath>
                  </m:oMathPara>
                </a14:m>
                <a:endParaRPr lang="zh-TW" altLang="en-US" sz="2400" dirty="0">
                  <a:solidFill>
                    <a:schemeClr val="tx1"/>
                  </a:solidFill>
                </a:endParaRPr>
              </a:p>
            </p:txBody>
          </p:sp>
        </mc:Choice>
        <mc:Fallback xmlns="">
          <p:sp>
            <p:nvSpPr>
              <p:cNvPr id="113" name="矩形 112"/>
              <p:cNvSpPr>
                <a:spLocks noRot="1" noChangeAspect="1" noMove="1" noResize="1" noEditPoints="1" noAdjustHandles="1" noChangeArrowheads="1" noChangeShapeType="1" noTextEdit="1"/>
              </p:cNvSpPr>
              <p:nvPr/>
            </p:nvSpPr>
            <p:spPr>
              <a:xfrm>
                <a:off x="3105467" y="5589240"/>
                <a:ext cx="746453" cy="576064"/>
              </a:xfrm>
              <a:prstGeom prst="rect">
                <a:avLst/>
              </a:prstGeom>
              <a:blipFill rotWithShape="1">
                <a:blip r:embed="rId11"/>
                <a:stretch>
                  <a:fillRect/>
                </a:stretch>
              </a:blipFill>
              <a:ln>
                <a:noFill/>
              </a:ln>
            </p:spPr>
            <p:txBody>
              <a:bodyPr/>
              <a:lstStyle/>
              <a:p>
                <a:r>
                  <a:rPr lang="zh-TW" altLang="en-US">
                    <a:noFill/>
                  </a:rPr>
                  <a:t> </a:t>
                </a:r>
              </a:p>
            </p:txBody>
          </p:sp>
        </mc:Fallback>
      </mc:AlternateContent>
      <p:sp>
        <p:nvSpPr>
          <p:cNvPr id="114" name="矩形 113"/>
          <p:cNvSpPr/>
          <p:nvPr/>
        </p:nvSpPr>
        <p:spPr>
          <a:xfrm>
            <a:off x="3145400" y="5049239"/>
            <a:ext cx="603120" cy="1080000"/>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6" name="直線接點 115"/>
          <p:cNvCxnSpPr>
            <a:stCxn id="4" idx="2"/>
            <a:endCxn id="104" idx="0"/>
          </p:cNvCxnSpPr>
          <p:nvPr/>
        </p:nvCxnSpPr>
        <p:spPr>
          <a:xfrm>
            <a:off x="1547640" y="4365104"/>
            <a:ext cx="203199" cy="684135"/>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8" name="直線接點 117"/>
          <p:cNvCxnSpPr>
            <a:stCxn id="10" idx="2"/>
            <a:endCxn id="104" idx="0"/>
          </p:cNvCxnSpPr>
          <p:nvPr/>
        </p:nvCxnSpPr>
        <p:spPr>
          <a:xfrm flipH="1">
            <a:off x="1750839" y="4365104"/>
            <a:ext cx="945101" cy="684135"/>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0" name="直線接點 119"/>
          <p:cNvCxnSpPr>
            <a:stCxn id="33" idx="2"/>
            <a:endCxn id="104" idx="0"/>
          </p:cNvCxnSpPr>
          <p:nvPr/>
        </p:nvCxnSpPr>
        <p:spPr>
          <a:xfrm flipH="1">
            <a:off x="1750839" y="4365104"/>
            <a:ext cx="2186617" cy="684135"/>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2" name="直線接點 121"/>
          <p:cNvCxnSpPr>
            <a:stCxn id="38" idx="2"/>
            <a:endCxn id="104" idx="0"/>
          </p:cNvCxnSpPr>
          <p:nvPr/>
        </p:nvCxnSpPr>
        <p:spPr>
          <a:xfrm flipH="1">
            <a:off x="1750839" y="4365104"/>
            <a:ext cx="3334917" cy="684135"/>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5" name="直線接點 124"/>
          <p:cNvCxnSpPr>
            <a:stCxn id="53" idx="2"/>
            <a:endCxn id="104" idx="0"/>
          </p:cNvCxnSpPr>
          <p:nvPr/>
        </p:nvCxnSpPr>
        <p:spPr>
          <a:xfrm flipH="1">
            <a:off x="1750839" y="4365104"/>
            <a:ext cx="4621353" cy="684135"/>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7" name="直線接點 126"/>
          <p:cNvCxnSpPr>
            <a:stCxn id="58" idx="2"/>
            <a:endCxn id="104" idx="0"/>
          </p:cNvCxnSpPr>
          <p:nvPr/>
        </p:nvCxnSpPr>
        <p:spPr>
          <a:xfrm flipH="1">
            <a:off x="1750839" y="4365104"/>
            <a:ext cx="5769653" cy="684135"/>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131" name="文字方塊 130"/>
          <p:cNvSpPr txBox="1"/>
          <p:nvPr/>
        </p:nvSpPr>
        <p:spPr>
          <a:xfrm>
            <a:off x="29463" y="5266074"/>
            <a:ext cx="1376838" cy="646331"/>
          </a:xfrm>
          <a:prstGeom prst="rect">
            <a:avLst/>
          </a:prstGeom>
          <a:noFill/>
          <a:ln>
            <a:noFill/>
          </a:ln>
        </p:spPr>
        <p:txBody>
          <a:bodyPr wrap="square" rtlCol="0">
            <a:spAutoFit/>
          </a:bodyPr>
          <a:lstStyle/>
          <a:p>
            <a:pPr algn="ctr"/>
            <a:r>
              <a:rPr lang="en-US" altLang="zh-TW" dirty="0" smtClean="0"/>
              <a:t>Shared Parameters</a:t>
            </a:r>
            <a:endParaRPr lang="zh-TW" altLang="en-US" dirty="0"/>
          </a:p>
        </p:txBody>
      </p:sp>
      <p:sp>
        <p:nvSpPr>
          <p:cNvPr id="132" name="文字方塊 131"/>
          <p:cNvSpPr txBox="1"/>
          <p:nvPr/>
        </p:nvSpPr>
        <p:spPr>
          <a:xfrm>
            <a:off x="3995936" y="4867507"/>
            <a:ext cx="4883016" cy="430887"/>
          </a:xfrm>
          <a:prstGeom prst="rect">
            <a:avLst/>
          </a:prstGeom>
          <a:noFill/>
          <a:ln>
            <a:noFill/>
          </a:ln>
        </p:spPr>
        <p:txBody>
          <a:bodyPr wrap="square" rtlCol="0">
            <a:spAutoFit/>
          </a:bodyPr>
          <a:lstStyle/>
          <a:p>
            <a:pPr algn="ctr"/>
            <a:r>
              <a:rPr lang="en-US" altLang="zh-TW" sz="2200" dirty="0" smtClean="0"/>
              <a:t>The likelihood of HMM state j given </a:t>
            </a:r>
            <a:r>
              <a:rPr lang="en-US" altLang="zh-TW" sz="2200" dirty="0" err="1"/>
              <a:t>o</a:t>
            </a:r>
            <a:r>
              <a:rPr lang="en-US" altLang="zh-TW" sz="2200" baseline="-25000" dirty="0" err="1" smtClean="0"/>
              <a:t>t</a:t>
            </a:r>
            <a:r>
              <a:rPr lang="en-US" altLang="zh-TW" sz="2200" dirty="0" smtClean="0"/>
              <a:t> </a:t>
            </a:r>
            <a:endParaRPr lang="zh-TW" altLang="en-US" sz="2200" dirty="0"/>
          </a:p>
        </p:txBody>
      </p:sp>
      <mc:AlternateContent xmlns:mc="http://schemas.openxmlformats.org/markup-compatibility/2006" xmlns:a14="http://schemas.microsoft.com/office/drawing/2010/main">
        <mc:Choice Requires="a14">
          <p:sp>
            <p:nvSpPr>
              <p:cNvPr id="133" name="文字方塊 132"/>
              <p:cNvSpPr txBox="1"/>
              <p:nvPr/>
            </p:nvSpPr>
            <p:spPr>
              <a:xfrm>
                <a:off x="4116944" y="5222032"/>
                <a:ext cx="4692887" cy="8712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a:rPr>
                            <m:t>𝑏</m:t>
                          </m:r>
                        </m:e>
                        <m:sub>
                          <m:r>
                            <a:rPr lang="en-US" altLang="zh-TW" b="0" i="1" smtClean="0">
                              <a:latin typeface="Cambria Math"/>
                            </a:rPr>
                            <m:t>𝑗</m:t>
                          </m:r>
                        </m:sub>
                      </m:sSub>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a:rPr>
                                <m:t>𝑜</m:t>
                              </m:r>
                            </m:e>
                            <m:sub>
                              <m:r>
                                <a:rPr lang="en-US" altLang="zh-TW" b="0" i="1" smtClean="0">
                                  <a:latin typeface="Cambria Math"/>
                                </a:rPr>
                                <m:t>𝑡</m:t>
                              </m:r>
                            </m:sub>
                          </m:sSub>
                        </m:e>
                      </m:d>
                      <m:r>
                        <a:rPr lang="en-US" altLang="zh-TW" b="0" i="1" smtClean="0">
                          <a:latin typeface="Cambria Math"/>
                        </a:rPr>
                        <m:t>=</m:t>
                      </m:r>
                      <m:nary>
                        <m:naryPr>
                          <m:chr m:val="∑"/>
                          <m:ctrlPr>
                            <a:rPr lang="en-US" altLang="zh-TW" b="0" i="1" smtClean="0">
                              <a:latin typeface="Cambria Math" panose="02040503050406030204" pitchFamily="18" charset="0"/>
                            </a:rPr>
                          </m:ctrlPr>
                        </m:naryPr>
                        <m:sub>
                          <m:r>
                            <m:rPr>
                              <m:brk m:alnAt="23"/>
                            </m:rPr>
                            <a:rPr lang="en-US" altLang="zh-TW" b="0" i="1" smtClean="0">
                              <a:latin typeface="Cambria Math"/>
                            </a:rPr>
                            <m:t>𝑚</m:t>
                          </m:r>
                          <m:r>
                            <a:rPr lang="en-US" altLang="zh-TW" b="0" i="1" smtClean="0">
                              <a:latin typeface="Cambria Math"/>
                            </a:rPr>
                            <m:t>=1</m:t>
                          </m:r>
                        </m:sub>
                        <m:sup>
                          <m:r>
                            <a:rPr lang="en-US" altLang="zh-TW" b="0" i="1" smtClean="0">
                              <a:latin typeface="Cambria Math"/>
                            </a:rPr>
                            <m:t>𝑀</m:t>
                          </m:r>
                        </m:sup>
                        <m:e>
                          <m:sSub>
                            <m:sSubPr>
                              <m:ctrlPr>
                                <a:rPr lang="en-US" altLang="zh-TW" b="0" i="1" smtClean="0">
                                  <a:latin typeface="Cambria Math" panose="02040503050406030204" pitchFamily="18" charset="0"/>
                                </a:rPr>
                              </m:ctrlPr>
                            </m:sSubPr>
                            <m:e>
                              <m:r>
                                <a:rPr lang="en-US" altLang="zh-TW" b="0" i="1" smtClean="0">
                                  <a:latin typeface="Cambria Math"/>
                                </a:rPr>
                                <m:t>𝑐</m:t>
                              </m:r>
                            </m:e>
                            <m:sub>
                              <m:r>
                                <a:rPr lang="en-US" altLang="zh-TW" b="0" i="1" smtClean="0">
                                  <a:latin typeface="Cambria Math"/>
                                </a:rPr>
                                <m:t>𝑗𝑚</m:t>
                              </m:r>
                            </m:sub>
                          </m:sSub>
                          <m:nary>
                            <m:naryPr>
                              <m:chr m:val="∑"/>
                              <m:ctrlPr>
                                <a:rPr lang="en-US" altLang="zh-TW" b="0" i="1" smtClean="0">
                                  <a:latin typeface="Cambria Math" panose="02040503050406030204" pitchFamily="18" charset="0"/>
                                </a:rPr>
                              </m:ctrlPr>
                            </m:naryPr>
                            <m:sub>
                              <m:r>
                                <m:rPr>
                                  <m:brk m:alnAt="23"/>
                                </m:rPr>
                                <a:rPr lang="en-US" altLang="zh-TW" b="0" i="1" smtClean="0">
                                  <a:latin typeface="Cambria Math"/>
                                </a:rPr>
                                <m:t>𝑖</m:t>
                              </m:r>
                              <m:r>
                                <a:rPr lang="en-US" altLang="zh-TW" b="0" i="1" smtClean="0">
                                  <a:latin typeface="Cambria Math"/>
                                </a:rPr>
                                <m:t>=1</m:t>
                              </m:r>
                            </m:sub>
                            <m:sup>
                              <m:r>
                                <a:rPr lang="en-US" altLang="zh-TW" b="0" i="1" smtClean="0">
                                  <a:latin typeface="Cambria Math"/>
                                </a:rPr>
                                <m:t>𝐼</m:t>
                              </m:r>
                            </m:sup>
                            <m:e>
                              <m:sSub>
                                <m:sSubPr>
                                  <m:ctrlPr>
                                    <a:rPr lang="en-US" altLang="zh-TW" b="0" i="1" smtClean="0">
                                      <a:latin typeface="Cambria Math" panose="02040503050406030204" pitchFamily="18" charset="0"/>
                                    </a:rPr>
                                  </m:ctrlPr>
                                </m:sSubPr>
                                <m:e>
                                  <m:r>
                                    <a:rPr lang="zh-TW" altLang="en-US" i="1">
                                      <a:latin typeface="Cambria Math"/>
                                    </a:rPr>
                                    <m:t>𝜔</m:t>
                                  </m:r>
                                </m:e>
                                <m:sub>
                                  <m:r>
                                    <a:rPr lang="en-US" altLang="zh-TW" b="0" i="1" smtClean="0">
                                      <a:latin typeface="Cambria Math"/>
                                    </a:rPr>
                                    <m:t>𝑗𝑚𝑖</m:t>
                                  </m:r>
                                </m:sub>
                              </m:sSub>
                              <m:r>
                                <a:rPr lang="en-US" altLang="zh-TW" b="0" i="1" smtClean="0">
                                  <a:latin typeface="Cambria Math"/>
                                  <a:ea typeface="Cambria Math"/>
                                </a:rPr>
                                <m:t>×</m:t>
                              </m:r>
                              <m:r>
                                <a:rPr lang="en-US" altLang="zh-TW" b="0" i="1" smtClean="0">
                                  <a:latin typeface="Cambria Math"/>
                                  <a:ea typeface="Cambria Math"/>
                                </a:rPr>
                                <m:t>𝑁</m:t>
                              </m:r>
                              <m:d>
                                <m:dPr>
                                  <m:endChr m:val="|"/>
                                  <m:ctrlPr>
                                    <a:rPr lang="en-US" altLang="zh-TW" b="0" i="1" smtClean="0">
                                      <a:latin typeface="Cambria Math" panose="02040503050406030204" pitchFamily="18" charset="0"/>
                                      <a:ea typeface="Cambria Math"/>
                                    </a:rPr>
                                  </m:ctrlPr>
                                </m:dPr>
                                <m:e>
                                  <m:sSub>
                                    <m:sSubPr>
                                      <m:ctrlPr>
                                        <a:rPr lang="en-US" altLang="zh-TW" b="0" i="1" smtClean="0">
                                          <a:latin typeface="Cambria Math" panose="02040503050406030204" pitchFamily="18" charset="0"/>
                                          <a:ea typeface="Cambria Math"/>
                                        </a:rPr>
                                      </m:ctrlPr>
                                    </m:sSubPr>
                                    <m:e>
                                      <m:r>
                                        <a:rPr lang="en-US" altLang="zh-TW" b="0" i="1" smtClean="0">
                                          <a:latin typeface="Cambria Math"/>
                                          <a:ea typeface="Cambria Math"/>
                                        </a:rPr>
                                        <m:t> </m:t>
                                      </m:r>
                                      <m:r>
                                        <a:rPr lang="en-US" altLang="zh-TW" b="0" i="1" smtClean="0">
                                          <a:latin typeface="Cambria Math"/>
                                          <a:ea typeface="Cambria Math"/>
                                        </a:rPr>
                                        <m:t>𝑜</m:t>
                                      </m:r>
                                    </m:e>
                                    <m:sub>
                                      <m:r>
                                        <a:rPr lang="en-US" altLang="zh-TW" b="0" i="1" smtClean="0">
                                          <a:latin typeface="Cambria Math"/>
                                          <a:ea typeface="Cambria Math"/>
                                        </a:rPr>
                                        <m:t>𝑡</m:t>
                                      </m:r>
                                    </m:sub>
                                  </m:sSub>
                                  <m:r>
                                    <a:rPr lang="en-US" altLang="zh-TW" b="0" i="1" smtClean="0">
                                      <a:latin typeface="Cambria Math"/>
                                      <a:ea typeface="Cambria Math"/>
                                    </a:rPr>
                                    <m:t> </m:t>
                                  </m:r>
                                </m:e>
                              </m:d>
                              <m:r>
                                <a:rPr lang="en-US" altLang="zh-TW" b="0" i="1" smtClean="0">
                                  <a:latin typeface="Cambria Math"/>
                                  <a:ea typeface="Cambria Math"/>
                                </a:rPr>
                                <m:t> </m:t>
                              </m:r>
                              <m:sSub>
                                <m:sSubPr>
                                  <m:ctrlPr>
                                    <a:rPr lang="en-US" altLang="zh-TW" b="0" i="1" smtClean="0">
                                      <a:latin typeface="Cambria Math" panose="02040503050406030204" pitchFamily="18" charset="0"/>
                                      <a:ea typeface="Cambria Math"/>
                                    </a:rPr>
                                  </m:ctrlPr>
                                </m:sSubPr>
                                <m:e>
                                  <m:r>
                                    <a:rPr lang="zh-TW" altLang="en-US" i="1">
                                      <a:latin typeface="Cambria Math"/>
                                      <a:ea typeface="Cambria Math"/>
                                    </a:rPr>
                                    <m:t>𝜇</m:t>
                                  </m:r>
                                </m:e>
                                <m:sub>
                                  <m:r>
                                    <a:rPr lang="en-US" altLang="zh-TW" b="0" i="1" smtClean="0">
                                      <a:latin typeface="Cambria Math"/>
                                      <a:ea typeface="Cambria Math"/>
                                    </a:rPr>
                                    <m:t>𝑗𝑚𝑖</m:t>
                                  </m:r>
                                </m:sub>
                              </m:sSub>
                              <m:r>
                                <a:rPr lang="en-US" altLang="zh-TW" b="0" i="1" smtClean="0">
                                  <a:latin typeface="Cambria Math"/>
                                  <a:ea typeface="Cambria Math"/>
                                </a:rPr>
                                <m:t> , </m:t>
                              </m:r>
                              <m:sSub>
                                <m:sSubPr>
                                  <m:ctrlPr>
                                    <a:rPr lang="en-US" altLang="zh-TW" b="0" i="1" smtClean="0">
                                      <a:latin typeface="Cambria Math" panose="02040503050406030204" pitchFamily="18" charset="0"/>
                                      <a:ea typeface="Cambria Math"/>
                                    </a:rPr>
                                  </m:ctrlPr>
                                </m:sSubPr>
                                <m:e>
                                  <m:r>
                                    <m:rPr>
                                      <m:sty m:val="p"/>
                                    </m:rPr>
                                    <a:rPr lang="el-GR" altLang="zh-TW" i="1">
                                      <a:latin typeface="Cambria Math"/>
                                      <a:ea typeface="Cambria Math"/>
                                    </a:rPr>
                                    <m:t>Σ</m:t>
                                  </m:r>
                                </m:e>
                                <m:sub>
                                  <m:r>
                                    <a:rPr lang="en-US" altLang="zh-TW" b="0" i="1" smtClean="0">
                                      <a:latin typeface="Cambria Math"/>
                                      <a:ea typeface="Cambria Math"/>
                                    </a:rPr>
                                    <m:t>𝑖</m:t>
                                  </m:r>
                                </m:sub>
                              </m:sSub>
                              <m:r>
                                <a:rPr lang="en-US" altLang="zh-TW" b="0" i="1" smtClean="0">
                                  <a:latin typeface="Cambria Math"/>
                                  <a:ea typeface="Cambria Math"/>
                                </a:rPr>
                                <m:t> )</m:t>
                              </m:r>
                            </m:e>
                          </m:nary>
                        </m:e>
                      </m:nary>
                    </m:oMath>
                  </m:oMathPara>
                </a14:m>
                <a:endParaRPr lang="zh-TW" altLang="en-US" dirty="0"/>
              </a:p>
            </p:txBody>
          </p:sp>
        </mc:Choice>
        <mc:Fallback xmlns="">
          <p:sp>
            <p:nvSpPr>
              <p:cNvPr id="133" name="文字方塊 132"/>
              <p:cNvSpPr txBox="1">
                <a:spLocks noRot="1" noChangeAspect="1" noMove="1" noResize="1" noEditPoints="1" noAdjustHandles="1" noChangeArrowheads="1" noChangeShapeType="1" noTextEdit="1"/>
              </p:cNvSpPr>
              <p:nvPr/>
            </p:nvSpPr>
            <p:spPr>
              <a:xfrm>
                <a:off x="4116944" y="5222032"/>
                <a:ext cx="4692887" cy="871264"/>
              </a:xfrm>
              <a:prstGeom prst="rect">
                <a:avLst/>
              </a:prstGeom>
              <a:blipFill rotWithShape="1">
                <a:blip r:embed="rId12"/>
                <a:stretch>
                  <a:fillRect/>
                </a:stretch>
              </a:blipFill>
            </p:spPr>
            <p:txBody>
              <a:bodyPr/>
              <a:lstStyle/>
              <a:p>
                <a:r>
                  <a:rPr lang="zh-TW" altLang="en-US">
                    <a:noFill/>
                  </a:rPr>
                  <a:t> </a:t>
                </a:r>
              </a:p>
            </p:txBody>
          </p:sp>
        </mc:Fallback>
      </mc:AlternateContent>
      <p:sp>
        <p:nvSpPr>
          <p:cNvPr id="97" name="Line 7"/>
          <p:cNvSpPr>
            <a:spLocks noChangeShapeType="1"/>
          </p:cNvSpPr>
          <p:nvPr/>
        </p:nvSpPr>
        <p:spPr bwMode="auto">
          <a:xfrm>
            <a:off x="0" y="765175"/>
            <a:ext cx="9144000" cy="0"/>
          </a:xfrm>
          <a:prstGeom prst="line">
            <a:avLst/>
          </a:prstGeom>
        </p:spPr>
        <p:txBody>
          <a:bodyPr vert="horz" lIns="91440" tIns="45720" rIns="91440" bIns="45720" rtlCol="0" anchor="ctr">
            <a:noAutofit/>
          </a:bodyPr>
          <a:lstStyle/>
          <a:p>
            <a:pPr>
              <a:spcBef>
                <a:spcPct val="0"/>
              </a:spcBef>
            </a:pPr>
            <a:endParaRPr lang="zh-TW" altLang="en-US" sz="3300" b="1">
              <a:latin typeface="Times New Roman" panose="02020603050405020304" pitchFamily="18" charset="0"/>
              <a:ea typeface="+mj-ea"/>
              <a:cs typeface="Times New Roman" panose="02020603050405020304" pitchFamily="18" charset="0"/>
            </a:endParaRPr>
          </a:p>
        </p:txBody>
      </p:sp>
      <p:sp>
        <p:nvSpPr>
          <p:cNvPr id="98" name="Line 7"/>
          <p:cNvSpPr>
            <a:spLocks noChangeShapeType="1"/>
          </p:cNvSpPr>
          <p:nvPr/>
        </p:nvSpPr>
        <p:spPr bwMode="auto">
          <a:xfrm>
            <a:off x="0" y="766800"/>
            <a:ext cx="9144000" cy="0"/>
          </a:xfrm>
          <a:prstGeom prst="line">
            <a:avLst/>
          </a:prstGeom>
          <a:noFill/>
          <a:ln w="57150" cmpd="thickThin">
            <a:solidFill>
              <a:schemeClr val="tx1"/>
            </a:solidFill>
            <a:round/>
            <a:headEnd/>
            <a:tailEnd/>
          </a:ln>
          <a:effectLst/>
        </p:spPr>
        <p:txBody>
          <a:bodyPr/>
          <a:lstStyle/>
          <a:p>
            <a:endParaRPr lang="zh-TW" altLang="en-US"/>
          </a:p>
        </p:txBody>
      </p:sp>
      <p:sp>
        <p:nvSpPr>
          <p:cNvPr id="100" name="文字方塊 99"/>
          <p:cNvSpPr txBox="1"/>
          <p:nvPr/>
        </p:nvSpPr>
        <p:spPr>
          <a:xfrm>
            <a:off x="4228894" y="6166465"/>
            <a:ext cx="4054914" cy="430887"/>
          </a:xfrm>
          <a:prstGeom prst="rect">
            <a:avLst/>
          </a:prstGeom>
          <a:noFill/>
          <a:ln>
            <a:noFill/>
          </a:ln>
        </p:spPr>
        <p:txBody>
          <a:bodyPr wrap="square" rtlCol="0">
            <a:spAutoFit/>
          </a:bodyPr>
          <a:lstStyle/>
          <a:p>
            <a:r>
              <a:rPr lang="en-US" altLang="zh-TW" sz="2200" dirty="0" smtClean="0"/>
              <a:t>j: state,  m:substate,  i: Gaussian </a:t>
            </a:r>
            <a:endParaRPr lang="zh-TW" altLang="en-US" sz="2200" dirty="0"/>
          </a:p>
        </p:txBody>
      </p:sp>
    </p:spTree>
    <p:extLst>
      <p:ext uri="{BB962C8B-B14F-4D97-AF65-F5344CB8AC3E}">
        <p14:creationId xmlns:p14="http://schemas.microsoft.com/office/powerpoint/2010/main" val="3551208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720000"/>
          </a:xfrm>
        </p:spPr>
        <p:txBody>
          <a:bodyPr vert="horz" lIns="91440" tIns="45720" rIns="91440" bIns="45720" rtlCol="0" anchor="ctr">
            <a:noAutofit/>
          </a:bodyPr>
          <a:lstStyle/>
          <a:p>
            <a:pPr algn="l"/>
            <a:r>
              <a:rPr lang="en-US" altLang="zh-TW" sz="3300" b="1" dirty="0" smtClean="0">
                <a:latin typeface="Times New Roman" panose="02020603050405020304" pitchFamily="18" charset="0"/>
                <a:cs typeface="Times New Roman" panose="02020603050405020304" pitchFamily="18" charset="0"/>
              </a:rPr>
              <a:t>References for Subspace </a:t>
            </a:r>
            <a:r>
              <a:rPr lang="en-US" altLang="zh-TW" sz="3300" b="1" dirty="0">
                <a:latin typeface="Times New Roman" panose="02020603050405020304" pitchFamily="18" charset="0"/>
                <a:cs typeface="Times New Roman" panose="02020603050405020304" pitchFamily="18" charset="0"/>
              </a:rPr>
              <a:t>Gaussian Mixture Model</a:t>
            </a:r>
            <a:endParaRPr lang="zh-TW" altLang="en-US" sz="3300" b="1"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a:xfrm>
            <a:off x="0" y="914400"/>
            <a:ext cx="9144000" cy="5793894"/>
          </a:xfrm>
        </p:spPr>
        <p:txBody>
          <a:bodyPr>
            <a:spAutoFit/>
          </a:bodyPr>
          <a:lstStyle/>
          <a:p>
            <a:pPr marL="180975" lvl="1" indent="-180975">
              <a:spcBef>
                <a:spcPts val="1500"/>
              </a:spcBef>
              <a:spcAft>
                <a:spcPts val="1000"/>
              </a:spcAft>
              <a:buFont typeface="Arial" pitchFamily="34" charset="0"/>
              <a:buChar char="•"/>
            </a:pPr>
            <a:r>
              <a:rPr lang="en-US" altLang="zh-TW" b="1" dirty="0">
                <a:latin typeface="Times New Roman" pitchFamily="18" charset="0"/>
              </a:rPr>
              <a:t>"The Subspace Gaussian Mixture Model– a Structured Model for Speech Recognition"</a:t>
            </a:r>
            <a:r>
              <a:rPr lang="en-US" altLang="zh-TW" dirty="0">
                <a:latin typeface="Times New Roman" pitchFamily="18" charset="0"/>
              </a:rPr>
              <a:t>,</a:t>
            </a:r>
            <a:r>
              <a:rPr lang="en-US" altLang="zh-TW" b="1" dirty="0">
                <a:latin typeface="Times New Roman" pitchFamily="18" charset="0"/>
              </a:rPr>
              <a:t> </a:t>
            </a:r>
            <a:r>
              <a:rPr lang="en-US" altLang="zh-TW" dirty="0">
                <a:latin typeface="Times New Roman" pitchFamily="18" charset="0"/>
              </a:rPr>
              <a:t>D. </a:t>
            </a:r>
            <a:r>
              <a:rPr lang="en-US" altLang="zh-TW" dirty="0" err="1">
                <a:latin typeface="Times New Roman" pitchFamily="18" charset="0"/>
              </a:rPr>
              <a:t>Povey</a:t>
            </a:r>
            <a:r>
              <a:rPr lang="en-US" altLang="zh-TW" dirty="0">
                <a:latin typeface="Times New Roman" pitchFamily="18" charset="0"/>
              </a:rPr>
              <a:t>, Lukas </a:t>
            </a:r>
            <a:r>
              <a:rPr lang="en-US" altLang="zh-TW" dirty="0" err="1">
                <a:latin typeface="Times New Roman" pitchFamily="18" charset="0"/>
              </a:rPr>
              <a:t>Burget</a:t>
            </a:r>
            <a:r>
              <a:rPr lang="en-US" altLang="zh-TW" dirty="0">
                <a:latin typeface="Times New Roman" pitchFamily="18" charset="0"/>
              </a:rPr>
              <a:t> et. al Computer Speech and Language, 2011</a:t>
            </a:r>
          </a:p>
          <a:p>
            <a:pPr marL="180975" lvl="1" indent="-180975">
              <a:spcBef>
                <a:spcPts val="1500"/>
              </a:spcBef>
              <a:spcAft>
                <a:spcPts val="1000"/>
              </a:spcAft>
              <a:buFont typeface="Arial" pitchFamily="34" charset="0"/>
              <a:buChar char="•"/>
            </a:pPr>
            <a:r>
              <a:rPr lang="en-US" altLang="zh-TW" b="1" dirty="0">
                <a:latin typeface="Times New Roman" pitchFamily="18" charset="0"/>
              </a:rPr>
              <a:t>"A </a:t>
            </a:r>
            <a:r>
              <a:rPr lang="en-US" altLang="zh-TW" b="1" dirty="0" err="1">
                <a:latin typeface="Times New Roman" pitchFamily="18" charset="0"/>
              </a:rPr>
              <a:t>Symmetrization</a:t>
            </a:r>
            <a:r>
              <a:rPr lang="en-US" altLang="zh-TW" b="1" dirty="0">
                <a:latin typeface="Times New Roman" pitchFamily="18" charset="0"/>
              </a:rPr>
              <a:t> of the Subspace Gaussian Mixture Model"</a:t>
            </a:r>
            <a:r>
              <a:rPr lang="en-US" altLang="zh-TW" dirty="0">
                <a:latin typeface="Times New Roman" pitchFamily="18" charset="0"/>
              </a:rPr>
              <a:t>,</a:t>
            </a:r>
            <a:r>
              <a:rPr lang="en-US" altLang="zh-TW" b="1" dirty="0">
                <a:latin typeface="Times New Roman" pitchFamily="18" charset="0"/>
              </a:rPr>
              <a:t> </a:t>
            </a:r>
            <a:r>
              <a:rPr lang="en-US" altLang="zh-TW" dirty="0">
                <a:latin typeface="Times New Roman" pitchFamily="18" charset="0"/>
              </a:rPr>
              <a:t>Daniel </a:t>
            </a:r>
            <a:r>
              <a:rPr lang="en-US" altLang="zh-TW" dirty="0" err="1">
                <a:latin typeface="Times New Roman" pitchFamily="18" charset="0"/>
              </a:rPr>
              <a:t>Povey</a:t>
            </a:r>
            <a:r>
              <a:rPr lang="en-US" altLang="zh-TW" dirty="0">
                <a:latin typeface="Times New Roman" pitchFamily="18" charset="0"/>
              </a:rPr>
              <a:t>, Martin </a:t>
            </a:r>
            <a:r>
              <a:rPr lang="en-US" altLang="zh-TW" dirty="0" err="1">
                <a:latin typeface="Times New Roman" pitchFamily="18" charset="0"/>
              </a:rPr>
              <a:t>Karafiat</a:t>
            </a:r>
            <a:r>
              <a:rPr lang="en-US" altLang="zh-TW" dirty="0">
                <a:latin typeface="Times New Roman" pitchFamily="18" charset="0"/>
              </a:rPr>
              <a:t>, </a:t>
            </a:r>
            <a:r>
              <a:rPr lang="en-US" altLang="zh-TW" dirty="0" err="1">
                <a:latin typeface="Times New Roman" pitchFamily="18" charset="0"/>
              </a:rPr>
              <a:t>Arnab</a:t>
            </a:r>
            <a:r>
              <a:rPr lang="en-US" altLang="zh-TW" dirty="0">
                <a:latin typeface="Times New Roman" pitchFamily="18" charset="0"/>
              </a:rPr>
              <a:t> </a:t>
            </a:r>
            <a:r>
              <a:rPr lang="en-US" altLang="zh-TW" dirty="0" err="1">
                <a:latin typeface="Times New Roman" pitchFamily="18" charset="0"/>
              </a:rPr>
              <a:t>Ghoshal</a:t>
            </a:r>
            <a:r>
              <a:rPr lang="en-US" altLang="zh-TW" dirty="0">
                <a:latin typeface="Times New Roman" pitchFamily="18" charset="0"/>
              </a:rPr>
              <a:t>, </a:t>
            </a:r>
            <a:r>
              <a:rPr lang="en-US" altLang="zh-TW" dirty="0" err="1">
                <a:latin typeface="Times New Roman" pitchFamily="18" charset="0"/>
              </a:rPr>
              <a:t>Petr</a:t>
            </a:r>
            <a:r>
              <a:rPr lang="en-US" altLang="zh-TW" dirty="0">
                <a:latin typeface="Times New Roman" pitchFamily="18" charset="0"/>
              </a:rPr>
              <a:t> Schwarz, ICASSP 2011</a:t>
            </a:r>
          </a:p>
          <a:p>
            <a:pPr marL="180975" lvl="1" indent="-180975">
              <a:spcBef>
                <a:spcPts val="1500"/>
              </a:spcBef>
              <a:spcAft>
                <a:spcPts val="1000"/>
              </a:spcAft>
              <a:buFont typeface="Arial" pitchFamily="34" charset="0"/>
              <a:buChar char="•"/>
            </a:pPr>
            <a:r>
              <a:rPr lang="en-US" altLang="zh-TW" b="1" dirty="0">
                <a:latin typeface="Times New Roman" pitchFamily="18" charset="0"/>
              </a:rPr>
              <a:t>"Subspace Gaussian Mixture Models for Speech Recognition"</a:t>
            </a:r>
            <a:r>
              <a:rPr lang="en-US" altLang="zh-TW" dirty="0">
                <a:latin typeface="Times New Roman" pitchFamily="18" charset="0"/>
              </a:rPr>
              <a:t>,</a:t>
            </a:r>
            <a:r>
              <a:rPr lang="en-US" altLang="zh-TW" b="1" dirty="0">
                <a:latin typeface="Times New Roman" pitchFamily="18" charset="0"/>
              </a:rPr>
              <a:t> </a:t>
            </a:r>
            <a:r>
              <a:rPr lang="en-US" altLang="zh-TW" dirty="0">
                <a:latin typeface="Times New Roman" pitchFamily="18" charset="0"/>
              </a:rPr>
              <a:t>D. </a:t>
            </a:r>
            <a:r>
              <a:rPr lang="en-US" altLang="zh-TW" dirty="0" err="1">
                <a:latin typeface="Times New Roman" pitchFamily="18" charset="0"/>
              </a:rPr>
              <a:t>Povey</a:t>
            </a:r>
            <a:r>
              <a:rPr lang="en-US" altLang="zh-TW" dirty="0">
                <a:latin typeface="Times New Roman" pitchFamily="18" charset="0"/>
              </a:rPr>
              <a:t>, Lukas </a:t>
            </a:r>
            <a:r>
              <a:rPr lang="en-US" altLang="zh-TW" dirty="0" err="1">
                <a:latin typeface="Times New Roman" pitchFamily="18" charset="0"/>
              </a:rPr>
              <a:t>Burget</a:t>
            </a:r>
            <a:r>
              <a:rPr lang="en-US" altLang="zh-TW" dirty="0">
                <a:latin typeface="Times New Roman" pitchFamily="18" charset="0"/>
              </a:rPr>
              <a:t> et al., ICASSP </a:t>
            </a:r>
            <a:r>
              <a:rPr lang="en-US" altLang="zh-TW" dirty="0" smtClean="0">
                <a:latin typeface="Times New Roman" pitchFamily="18" charset="0"/>
              </a:rPr>
              <a:t>2010</a:t>
            </a:r>
            <a:r>
              <a:rPr lang="en-US" altLang="zh-TW" dirty="0">
                <a:latin typeface="Times New Roman" pitchFamily="18" charset="0"/>
              </a:rPr>
              <a:t> </a:t>
            </a:r>
          </a:p>
          <a:p>
            <a:pPr marL="180975" lvl="1" indent="-180975">
              <a:spcBef>
                <a:spcPts val="1500"/>
              </a:spcBef>
              <a:spcAft>
                <a:spcPts val="1000"/>
              </a:spcAft>
              <a:buFont typeface="Arial" pitchFamily="34" charset="0"/>
              <a:buChar char="•"/>
            </a:pPr>
            <a:r>
              <a:rPr lang="en-US" altLang="zh-TW" b="1" dirty="0">
                <a:latin typeface="Times New Roman" pitchFamily="18" charset="0"/>
              </a:rPr>
              <a:t>"A Tutorial-Style Introduction To Subspace Gaussian Mixture Models For Speech Recognition"</a:t>
            </a:r>
            <a:r>
              <a:rPr lang="en-US" altLang="zh-TW" dirty="0">
                <a:latin typeface="Times New Roman" pitchFamily="18" charset="0"/>
              </a:rPr>
              <a:t>,</a:t>
            </a:r>
            <a:r>
              <a:rPr lang="en-US" altLang="zh-TW" b="1" dirty="0">
                <a:latin typeface="Times New Roman" pitchFamily="18" charset="0"/>
              </a:rPr>
              <a:t> </a:t>
            </a:r>
            <a:r>
              <a:rPr lang="en-US" altLang="zh-TW" dirty="0">
                <a:latin typeface="Times New Roman" pitchFamily="18" charset="0"/>
              </a:rPr>
              <a:t>Microsoft Research technical report MSR-TR-2009-111</a:t>
            </a:r>
            <a:endParaRPr lang="zh-TW" altLang="en-US" dirty="0">
              <a:latin typeface="Times New Roman" pitchFamily="18" charset="0"/>
            </a:endParaRPr>
          </a:p>
        </p:txBody>
      </p:sp>
      <p:sp>
        <p:nvSpPr>
          <p:cNvPr id="4"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p>
        </p:txBody>
      </p:sp>
    </p:spTree>
    <p:extLst>
      <p:ext uri="{BB962C8B-B14F-4D97-AF65-F5344CB8AC3E}">
        <p14:creationId xmlns:p14="http://schemas.microsoft.com/office/powerpoint/2010/main" val="2731209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idx="4294967295"/>
          </p:nvPr>
        </p:nvSpPr>
        <p:spPr>
          <a:xfrm>
            <a:off x="0" y="0"/>
            <a:ext cx="9144000" cy="720725"/>
          </a:xfrm>
          <a:prstGeom prst="rect">
            <a:avLst/>
          </a:prstGeom>
        </p:spPr>
        <p:txBody>
          <a:bodyPr anchor="ctr" anchorCtr="0"/>
          <a:lstStyle/>
          <a:p>
            <a:pPr algn="l"/>
            <a:r>
              <a:rPr lang="en-US" altLang="zh-TW" sz="3300" b="1" dirty="0" smtClean="0">
                <a:latin typeface="Times New Roman" pitchFamily="18" charset="0"/>
                <a:cs typeface="Times New Roman" pitchFamily="18" charset="0"/>
              </a:rPr>
              <a:t>Neural Network — Classification Task</a:t>
            </a:r>
            <a:endParaRPr lang="zh-TW" altLang="en-US" sz="3300" b="1" dirty="0">
              <a:latin typeface="Times New Roman" pitchFamily="18" charset="0"/>
              <a:cs typeface="Times New Roman" pitchFamily="18" charset="0"/>
            </a:endParaRPr>
          </a:p>
        </p:txBody>
      </p:sp>
      <p:sp>
        <p:nvSpPr>
          <p:cNvPr id="4" name="圓角矩形 3"/>
          <p:cNvSpPr/>
          <p:nvPr/>
        </p:nvSpPr>
        <p:spPr>
          <a:xfrm>
            <a:off x="2165055" y="2101850"/>
            <a:ext cx="3575345" cy="220345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Classifier</a:t>
            </a:r>
            <a:endParaRPr lang="zh-TW" altLang="en-US" dirty="0">
              <a:solidFill>
                <a:schemeClr val="tx1"/>
              </a:solidFill>
            </a:endParaRPr>
          </a:p>
        </p:txBody>
      </p:sp>
      <p:sp>
        <p:nvSpPr>
          <p:cNvPr id="5" name="矩形 4"/>
          <p:cNvSpPr/>
          <p:nvPr/>
        </p:nvSpPr>
        <p:spPr>
          <a:xfrm>
            <a:off x="628469" y="3900025"/>
            <a:ext cx="1035831" cy="13347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單箭頭接點 6"/>
          <p:cNvCxnSpPr/>
          <p:nvPr/>
        </p:nvCxnSpPr>
        <p:spPr>
          <a:xfrm>
            <a:off x="1790700" y="3149600"/>
            <a:ext cx="374355"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a:stCxn id="4" idx="3"/>
            <a:endCxn id="29" idx="2"/>
          </p:cNvCxnSpPr>
          <p:nvPr/>
        </p:nvCxnSpPr>
        <p:spPr>
          <a:xfrm flipV="1">
            <a:off x="5740400" y="3200797"/>
            <a:ext cx="825500" cy="277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a:stCxn id="4" idx="3"/>
            <a:endCxn id="26" idx="2"/>
          </p:cNvCxnSpPr>
          <p:nvPr/>
        </p:nvCxnSpPr>
        <p:spPr>
          <a:xfrm flipV="1">
            <a:off x="5740400" y="2125266"/>
            <a:ext cx="812800" cy="107830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a:stCxn id="4" idx="3"/>
            <a:endCxn id="31" idx="2"/>
          </p:cNvCxnSpPr>
          <p:nvPr/>
        </p:nvCxnSpPr>
        <p:spPr>
          <a:xfrm>
            <a:off x="5740400" y="3203575"/>
            <a:ext cx="850900" cy="105727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1026" name="Picture 2" descr="C:\Users\user\Desktop\conka_machine.jpg"/>
          <p:cNvPicPr>
            <a:picLocks noChangeAspect="1" noChangeArrowheads="1"/>
          </p:cNvPicPr>
          <p:nvPr/>
        </p:nvPicPr>
        <p:blipFill>
          <a:blip r:embed="rId3" cstate="print"/>
          <a:srcRect/>
          <a:stretch>
            <a:fillRect/>
          </a:stretch>
        </p:blipFill>
        <p:spPr bwMode="auto">
          <a:xfrm>
            <a:off x="2393655" y="2180431"/>
            <a:ext cx="3168945" cy="1938338"/>
          </a:xfrm>
          <a:prstGeom prst="rect">
            <a:avLst/>
          </a:prstGeom>
          <a:noFill/>
        </p:spPr>
      </p:pic>
      <p:sp>
        <p:nvSpPr>
          <p:cNvPr id="26" name="橢圓 25"/>
          <p:cNvSpPr/>
          <p:nvPr/>
        </p:nvSpPr>
        <p:spPr>
          <a:xfrm>
            <a:off x="6553200" y="1714500"/>
            <a:ext cx="1625600" cy="82153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latin typeface="Times New Roman" panose="02020603050405020304" pitchFamily="18" charset="0"/>
                <a:cs typeface="Times New Roman" panose="02020603050405020304" pitchFamily="18" charset="0"/>
              </a:rPr>
              <a:t>Male</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29" name="橢圓 28"/>
          <p:cNvSpPr/>
          <p:nvPr/>
        </p:nvSpPr>
        <p:spPr>
          <a:xfrm>
            <a:off x="6565900" y="2790031"/>
            <a:ext cx="1625600" cy="82153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latin typeface="Times New Roman" panose="02020603050405020304" pitchFamily="18" charset="0"/>
                <a:cs typeface="Times New Roman" panose="02020603050405020304" pitchFamily="18" charset="0"/>
              </a:rPr>
              <a:t>Female</a:t>
            </a:r>
            <a:endParaRPr lang="zh-TW" altLang="en-US" dirty="0">
              <a:latin typeface="Times New Roman" panose="02020603050405020304" pitchFamily="18" charset="0"/>
              <a:cs typeface="Times New Roman" panose="02020603050405020304" pitchFamily="18" charset="0"/>
            </a:endParaRPr>
          </a:p>
        </p:txBody>
      </p:sp>
      <p:sp>
        <p:nvSpPr>
          <p:cNvPr id="31" name="橢圓 30"/>
          <p:cNvSpPr/>
          <p:nvPr/>
        </p:nvSpPr>
        <p:spPr>
          <a:xfrm>
            <a:off x="6591300" y="3850084"/>
            <a:ext cx="1625600" cy="82153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latin typeface="Times New Roman" panose="02020603050405020304" pitchFamily="18" charset="0"/>
                <a:cs typeface="Times New Roman" panose="02020603050405020304" pitchFamily="18" charset="0"/>
              </a:rPr>
              <a:t>Others</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36" name="文字方塊 35"/>
          <p:cNvSpPr txBox="1"/>
          <p:nvPr/>
        </p:nvSpPr>
        <p:spPr>
          <a:xfrm>
            <a:off x="3276600" y="911156"/>
            <a:ext cx="1981200" cy="523220"/>
          </a:xfrm>
          <a:prstGeom prst="rect">
            <a:avLst/>
          </a:prstGeom>
          <a:noFill/>
        </p:spPr>
        <p:txBody>
          <a:bodyPr wrap="square" rtlCol="0">
            <a:spAutoFit/>
          </a:bodyPr>
          <a:lstStyle/>
          <a:p>
            <a:r>
              <a:rPr lang="en-US" altLang="zh-TW" sz="2800" b="1" dirty="0" smtClean="0">
                <a:latin typeface="Times New Roman" panose="02020603050405020304" pitchFamily="18" charset="0"/>
                <a:cs typeface="Times New Roman" panose="02020603050405020304" pitchFamily="18" charset="0"/>
              </a:rPr>
              <a:t>Classifier</a:t>
            </a:r>
            <a:endParaRPr lang="zh-TW" altLang="en-US" sz="2800" b="1" dirty="0">
              <a:latin typeface="Times New Roman" panose="02020603050405020304" pitchFamily="18" charset="0"/>
              <a:cs typeface="Times New Roman" panose="02020603050405020304" pitchFamily="18" charset="0"/>
            </a:endParaRPr>
          </a:p>
        </p:txBody>
      </p:sp>
      <p:pic>
        <p:nvPicPr>
          <p:cNvPr id="1027" name="Picture 3" descr="C:\Users\user\Desktop\1001894_10151755336636291_1733688027_n.jpg"/>
          <p:cNvPicPr>
            <a:picLocks noChangeAspect="1" noChangeArrowheads="1"/>
          </p:cNvPicPr>
          <p:nvPr/>
        </p:nvPicPr>
        <p:blipFill>
          <a:blip r:embed="rId4" cstate="print"/>
          <a:srcRect/>
          <a:stretch>
            <a:fillRect/>
          </a:stretch>
        </p:blipFill>
        <p:spPr bwMode="auto">
          <a:xfrm>
            <a:off x="635600" y="3909213"/>
            <a:ext cx="1028701" cy="1325574"/>
          </a:xfrm>
          <a:prstGeom prst="rect">
            <a:avLst/>
          </a:prstGeom>
          <a:noFill/>
        </p:spPr>
      </p:pic>
      <p:sp>
        <p:nvSpPr>
          <p:cNvPr id="44" name="文字方塊 43"/>
          <p:cNvSpPr txBox="1"/>
          <p:nvPr/>
        </p:nvSpPr>
        <p:spPr>
          <a:xfrm>
            <a:off x="501355" y="921336"/>
            <a:ext cx="1981200" cy="523220"/>
          </a:xfrm>
          <a:prstGeom prst="rect">
            <a:avLst/>
          </a:prstGeom>
          <a:noFill/>
        </p:spPr>
        <p:txBody>
          <a:bodyPr wrap="square" rtlCol="0">
            <a:spAutoFit/>
          </a:bodyPr>
          <a:lstStyle/>
          <a:p>
            <a:r>
              <a:rPr lang="en-US" altLang="zh-TW" sz="2800" b="1" dirty="0" smtClean="0">
                <a:latin typeface="Times New Roman" panose="02020603050405020304" pitchFamily="18" charset="0"/>
                <a:cs typeface="Times New Roman" panose="02020603050405020304" pitchFamily="18" charset="0"/>
              </a:rPr>
              <a:t>Features</a:t>
            </a:r>
            <a:endParaRPr lang="zh-TW" altLang="en-US" sz="2800" b="1" dirty="0">
              <a:latin typeface="Times New Roman" panose="02020603050405020304" pitchFamily="18" charset="0"/>
              <a:cs typeface="Times New Roman" panose="02020603050405020304" pitchFamily="18" charset="0"/>
            </a:endParaRPr>
          </a:p>
        </p:txBody>
      </p:sp>
      <p:sp>
        <p:nvSpPr>
          <p:cNvPr id="45" name="文字方塊 44"/>
          <p:cNvSpPr txBox="1"/>
          <p:nvPr/>
        </p:nvSpPr>
        <p:spPr>
          <a:xfrm>
            <a:off x="6667500" y="895936"/>
            <a:ext cx="1981200" cy="523220"/>
          </a:xfrm>
          <a:prstGeom prst="rect">
            <a:avLst/>
          </a:prstGeom>
          <a:noFill/>
        </p:spPr>
        <p:txBody>
          <a:bodyPr wrap="square" rtlCol="0">
            <a:spAutoFit/>
          </a:bodyPr>
          <a:lstStyle/>
          <a:p>
            <a:r>
              <a:rPr lang="en-US" altLang="zh-TW" sz="2800" b="1" dirty="0" smtClean="0">
                <a:latin typeface="Times New Roman" panose="02020603050405020304" pitchFamily="18" charset="0"/>
                <a:cs typeface="Times New Roman" panose="02020603050405020304" pitchFamily="18" charset="0"/>
              </a:rPr>
              <a:t>Classes</a:t>
            </a:r>
            <a:endParaRPr lang="zh-TW" altLang="en-US" sz="2800" b="1" dirty="0">
              <a:latin typeface="Times New Roman" panose="02020603050405020304" pitchFamily="18" charset="0"/>
              <a:cs typeface="Times New Roman" panose="02020603050405020304" pitchFamily="18" charset="0"/>
            </a:endParaRPr>
          </a:p>
        </p:txBody>
      </p:sp>
      <p:sp>
        <p:nvSpPr>
          <p:cNvPr id="17" name="Rectangle 16"/>
          <p:cNvSpPr/>
          <p:nvPr/>
        </p:nvSpPr>
        <p:spPr>
          <a:xfrm>
            <a:off x="501355" y="2101850"/>
            <a:ext cx="1282213" cy="15097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單箭頭接點 6"/>
          <p:cNvCxnSpPr/>
          <p:nvPr/>
        </p:nvCxnSpPr>
        <p:spPr>
          <a:xfrm flipV="1">
            <a:off x="1156272" y="3611562"/>
            <a:ext cx="0" cy="28846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57203" y="2085463"/>
            <a:ext cx="1403055" cy="1477328"/>
          </a:xfrm>
          <a:prstGeom prst="rect">
            <a:avLst/>
          </a:prstGeom>
          <a:noFill/>
        </p:spPr>
        <p:txBody>
          <a:bodyPr wrap="square" rtlCol="0">
            <a:spAutoFit/>
          </a:bodyPr>
          <a:lstStyle/>
          <a:p>
            <a:pPr>
              <a:buFont typeface="Arial" pitchFamily="34" charset="0"/>
              <a:buChar char="•"/>
            </a:pPr>
            <a:r>
              <a:rPr lang="en-US" altLang="zh-TW" dirty="0" smtClean="0">
                <a:latin typeface="Times New Roman" panose="02020603050405020304" pitchFamily="18" charset="0"/>
                <a:cs typeface="Times New Roman" panose="02020603050405020304" pitchFamily="18" charset="0"/>
              </a:rPr>
              <a:t>Hair Length</a:t>
            </a:r>
          </a:p>
          <a:p>
            <a:pPr>
              <a:buFont typeface="Arial" pitchFamily="34" charset="0"/>
              <a:buChar char="•"/>
            </a:pPr>
            <a:r>
              <a:rPr lang="en-US" altLang="zh-TW" dirty="0" smtClean="0">
                <a:latin typeface="Times New Roman" panose="02020603050405020304" pitchFamily="18" charset="0"/>
                <a:cs typeface="Times New Roman" panose="02020603050405020304" pitchFamily="18" charset="0"/>
              </a:rPr>
              <a:t>Make-up</a:t>
            </a:r>
          </a:p>
          <a:p>
            <a:pPr algn="ctr"/>
            <a:r>
              <a:rPr lang="en-US" altLang="zh-TW" dirty="0" smtClean="0">
                <a:latin typeface="Times New Roman" panose="02020603050405020304" pitchFamily="18" charset="0"/>
                <a:cs typeface="Times New Roman" panose="02020603050405020304" pitchFamily="18" charset="0"/>
              </a:rPr>
              <a:t>.</a:t>
            </a:r>
          </a:p>
          <a:p>
            <a:pPr algn="ctr"/>
            <a:r>
              <a:rPr lang="en-US" altLang="zh-TW" dirty="0" smtClean="0">
                <a:latin typeface="Times New Roman" panose="02020603050405020304" pitchFamily="18" charset="0"/>
                <a:cs typeface="Times New Roman" panose="02020603050405020304" pitchFamily="18" charset="0"/>
              </a:rPr>
              <a:t>.</a:t>
            </a:r>
          </a:p>
          <a:p>
            <a:pPr algn="ctr"/>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20"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p>
        </p:txBody>
      </p:sp>
    </p:spTree>
    <p:extLst>
      <p:ext uri="{BB962C8B-B14F-4D97-AF65-F5344CB8AC3E}">
        <p14:creationId xmlns:p14="http://schemas.microsoft.com/office/powerpoint/2010/main" val="38355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box(in)">
                                      <p:cBhvr>
                                        <p:cTn id="7" dur="500"/>
                                        <p:tgtEl>
                                          <p:spTgt spid="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1">
                                            <p:txEl>
                                              <p:pRg st="1" end="1"/>
                                            </p:txEl>
                                          </p:spTgt>
                                        </p:tgtEl>
                                        <p:attrNameLst>
                                          <p:attrName>style.visibility</p:attrName>
                                        </p:attrNameLst>
                                      </p:cBhvr>
                                      <p:to>
                                        <p:strVal val="visible"/>
                                      </p:to>
                                    </p:set>
                                    <p:animEffect transition="in" filter="box(in)">
                                      <p:cBhvr>
                                        <p:cTn id="12" dur="500"/>
                                        <p:tgtEl>
                                          <p:spTgt spid="2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1">
                                            <p:txEl>
                                              <p:pRg st="2" end="2"/>
                                            </p:txEl>
                                          </p:spTgt>
                                        </p:tgtEl>
                                        <p:attrNameLst>
                                          <p:attrName>style.visibility</p:attrName>
                                        </p:attrNameLst>
                                      </p:cBhvr>
                                      <p:to>
                                        <p:strVal val="visible"/>
                                      </p:to>
                                    </p:set>
                                    <p:animEffect transition="in" filter="blinds(horizontal)">
                                      <p:cBhvr>
                                        <p:cTn id="17" dur="500"/>
                                        <p:tgtEl>
                                          <p:spTgt spid="21">
                                            <p:txEl>
                                              <p:pRg st="2" end="2"/>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21">
                                            <p:txEl>
                                              <p:pRg st="3" end="3"/>
                                            </p:txEl>
                                          </p:spTgt>
                                        </p:tgtEl>
                                        <p:attrNameLst>
                                          <p:attrName>style.visibility</p:attrName>
                                        </p:attrNameLst>
                                      </p:cBhvr>
                                      <p:to>
                                        <p:strVal val="visible"/>
                                      </p:to>
                                    </p:set>
                                    <p:animEffect transition="in" filter="blinds(horizontal)">
                                      <p:cBhvr>
                                        <p:cTn id="20" dur="500"/>
                                        <p:tgtEl>
                                          <p:spTgt spid="21">
                                            <p:txEl>
                                              <p:pRg st="3" end="3"/>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21">
                                            <p:txEl>
                                              <p:pRg st="4" end="4"/>
                                            </p:txEl>
                                          </p:spTgt>
                                        </p:tgtEl>
                                        <p:attrNameLst>
                                          <p:attrName>style.visibility</p:attrName>
                                        </p:attrNameLst>
                                      </p:cBhvr>
                                      <p:to>
                                        <p:strVal val="visible"/>
                                      </p:to>
                                    </p:set>
                                    <p:animEffect transition="in" filter="blinds(horizontal)">
                                      <p:cBhvr>
                                        <p:cTn id="23" dur="500"/>
                                        <p:tgtEl>
                                          <p:spTgt spid="2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user\Desktop\lincTrain01.png"/>
          <p:cNvPicPr>
            <a:picLocks noChangeAspect="1" noChangeArrowheads="1"/>
          </p:cNvPicPr>
          <p:nvPr/>
        </p:nvPicPr>
        <p:blipFill>
          <a:blip r:embed="rId2" cstate="print"/>
          <a:srcRect/>
          <a:stretch>
            <a:fillRect/>
          </a:stretch>
        </p:blipFill>
        <p:spPr bwMode="auto">
          <a:xfrm>
            <a:off x="1395984" y="1376560"/>
            <a:ext cx="6137275" cy="4605286"/>
          </a:xfrm>
          <a:prstGeom prst="rect">
            <a:avLst/>
          </a:prstGeom>
          <a:noFill/>
        </p:spPr>
      </p:pic>
      <p:sp>
        <p:nvSpPr>
          <p:cNvPr id="4" name="TextBox 3"/>
          <p:cNvSpPr txBox="1"/>
          <p:nvPr/>
        </p:nvSpPr>
        <p:spPr>
          <a:xfrm>
            <a:off x="3974592" y="5657620"/>
            <a:ext cx="1463040" cy="369332"/>
          </a:xfrm>
          <a:prstGeom prst="rect">
            <a:avLst/>
          </a:prstGeom>
          <a:noFill/>
        </p:spPr>
        <p:txBody>
          <a:bodyPr wrap="square" rtlCol="0">
            <a:spAutoFit/>
          </a:bodyPr>
          <a:lstStyle/>
          <a:p>
            <a:r>
              <a:rPr lang="en-US" altLang="zh-TW" dirty="0" smtClean="0"/>
              <a:t>Hair Length</a:t>
            </a:r>
            <a:endParaRPr lang="zh-TW" altLang="en-US" dirty="0"/>
          </a:p>
        </p:txBody>
      </p:sp>
      <p:sp>
        <p:nvSpPr>
          <p:cNvPr id="5" name="TextBox 4"/>
          <p:cNvSpPr txBox="1"/>
          <p:nvPr/>
        </p:nvSpPr>
        <p:spPr>
          <a:xfrm>
            <a:off x="1395984" y="3511828"/>
            <a:ext cx="1463040" cy="369332"/>
          </a:xfrm>
          <a:prstGeom prst="rect">
            <a:avLst/>
          </a:prstGeom>
          <a:noFill/>
        </p:spPr>
        <p:txBody>
          <a:bodyPr wrap="square" rtlCol="0">
            <a:spAutoFit/>
          </a:bodyPr>
          <a:lstStyle/>
          <a:p>
            <a:r>
              <a:rPr lang="en-US" altLang="zh-TW" dirty="0" smtClean="0"/>
              <a:t>Make-Up</a:t>
            </a:r>
            <a:endParaRPr lang="zh-TW" altLang="en-US" dirty="0"/>
          </a:p>
        </p:txBody>
      </p:sp>
      <p:sp>
        <p:nvSpPr>
          <p:cNvPr id="6" name="TextBox 5"/>
          <p:cNvSpPr txBox="1"/>
          <p:nvPr/>
        </p:nvSpPr>
        <p:spPr>
          <a:xfrm>
            <a:off x="5913120" y="1400944"/>
            <a:ext cx="1463040" cy="369332"/>
          </a:xfrm>
          <a:prstGeom prst="rect">
            <a:avLst/>
          </a:prstGeom>
          <a:noFill/>
        </p:spPr>
        <p:txBody>
          <a:bodyPr wrap="square" rtlCol="0">
            <a:spAutoFit/>
          </a:bodyPr>
          <a:lstStyle/>
          <a:p>
            <a:r>
              <a:rPr lang="en-US" altLang="zh-TW" dirty="0" smtClean="0">
                <a:solidFill>
                  <a:srgbClr val="FF0000"/>
                </a:solidFill>
              </a:rPr>
              <a:t>Female</a:t>
            </a:r>
            <a:endParaRPr lang="zh-TW" altLang="en-US" dirty="0">
              <a:solidFill>
                <a:srgbClr val="FF0000"/>
              </a:solidFill>
            </a:endParaRPr>
          </a:p>
        </p:txBody>
      </p:sp>
      <p:sp>
        <p:nvSpPr>
          <p:cNvPr id="7" name="TextBox 6"/>
          <p:cNvSpPr txBox="1"/>
          <p:nvPr/>
        </p:nvSpPr>
        <p:spPr>
          <a:xfrm>
            <a:off x="1135376" y="4124738"/>
            <a:ext cx="772328" cy="369332"/>
          </a:xfrm>
          <a:prstGeom prst="rect">
            <a:avLst/>
          </a:prstGeom>
          <a:noFill/>
        </p:spPr>
        <p:txBody>
          <a:bodyPr wrap="square" rtlCol="0">
            <a:spAutoFit/>
          </a:bodyPr>
          <a:lstStyle/>
          <a:p>
            <a:r>
              <a:rPr lang="en-US" altLang="zh-TW" dirty="0" smtClean="0">
                <a:solidFill>
                  <a:srgbClr val="0070C0"/>
                </a:solidFill>
              </a:rPr>
              <a:t>Male</a:t>
            </a:r>
            <a:endParaRPr lang="zh-TW" altLang="en-US" dirty="0">
              <a:solidFill>
                <a:srgbClr val="0070C0"/>
              </a:solidFill>
            </a:endParaRPr>
          </a:p>
        </p:txBody>
      </p:sp>
      <p:pic>
        <p:nvPicPr>
          <p:cNvPr id="31746" name="Picture 2" descr="C:\Users\ehsiung\Desktop\jennifer-connelly-1024x768-4019.jpg"/>
          <p:cNvPicPr>
            <a:picLocks noChangeAspect="1" noChangeArrowheads="1"/>
          </p:cNvPicPr>
          <p:nvPr/>
        </p:nvPicPr>
        <p:blipFill>
          <a:blip r:embed="rId3" cstate="print"/>
          <a:srcRect/>
          <a:stretch>
            <a:fillRect/>
          </a:stretch>
        </p:blipFill>
        <p:spPr bwMode="auto">
          <a:xfrm>
            <a:off x="5166148" y="2057708"/>
            <a:ext cx="1143212" cy="857409"/>
          </a:xfrm>
          <a:prstGeom prst="rect">
            <a:avLst/>
          </a:prstGeom>
          <a:noFill/>
        </p:spPr>
      </p:pic>
      <p:pic>
        <p:nvPicPr>
          <p:cNvPr id="10" name="Picture 3" descr="C:\Users\user\Desktop\1001894_10151755336636291_1733688027_n.jpg"/>
          <p:cNvPicPr>
            <a:picLocks noChangeAspect="1" noChangeArrowheads="1"/>
          </p:cNvPicPr>
          <p:nvPr/>
        </p:nvPicPr>
        <p:blipFill>
          <a:blip r:embed="rId4" cstate="print"/>
          <a:srcRect/>
          <a:stretch>
            <a:fillRect/>
          </a:stretch>
        </p:blipFill>
        <p:spPr bwMode="auto">
          <a:xfrm>
            <a:off x="4171281" y="4576417"/>
            <a:ext cx="826580" cy="1065123"/>
          </a:xfrm>
          <a:prstGeom prst="rect">
            <a:avLst/>
          </a:prstGeom>
          <a:noFill/>
        </p:spPr>
      </p:pic>
      <p:pic>
        <p:nvPicPr>
          <p:cNvPr id="31747" name="Picture 3" descr="C:\Users\ehsiung\Desktop\images.jpg"/>
          <p:cNvPicPr>
            <a:picLocks noChangeAspect="1" noChangeArrowheads="1"/>
          </p:cNvPicPr>
          <p:nvPr/>
        </p:nvPicPr>
        <p:blipFill>
          <a:blip r:embed="rId5" cstate="print"/>
          <a:srcRect/>
          <a:stretch>
            <a:fillRect/>
          </a:stretch>
        </p:blipFill>
        <p:spPr bwMode="auto">
          <a:xfrm>
            <a:off x="3034075" y="3383026"/>
            <a:ext cx="739349" cy="1111044"/>
          </a:xfrm>
          <a:prstGeom prst="rect">
            <a:avLst/>
          </a:prstGeom>
          <a:noFill/>
        </p:spPr>
      </p:pic>
      <p:sp>
        <p:nvSpPr>
          <p:cNvPr id="12" name="Multiply 11"/>
          <p:cNvSpPr/>
          <p:nvPr/>
        </p:nvSpPr>
        <p:spPr>
          <a:xfrm>
            <a:off x="3243072" y="3938548"/>
            <a:ext cx="530352" cy="555522"/>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1748" name="Picture 4" descr="C:\Users\ehsiung\Desktop\297054_531755030224924_87337173_n.jpg"/>
          <p:cNvPicPr>
            <a:picLocks noChangeAspect="1" noChangeArrowheads="1"/>
          </p:cNvPicPr>
          <p:nvPr/>
        </p:nvPicPr>
        <p:blipFill>
          <a:blip r:embed="rId6" cstate="print"/>
          <a:srcRect/>
          <a:stretch>
            <a:fillRect/>
          </a:stretch>
        </p:blipFill>
        <p:spPr bwMode="auto">
          <a:xfrm>
            <a:off x="3218243" y="2240915"/>
            <a:ext cx="910463" cy="910463"/>
          </a:xfrm>
          <a:prstGeom prst="rect">
            <a:avLst/>
          </a:prstGeom>
          <a:noFill/>
        </p:spPr>
      </p:pic>
      <p:sp>
        <p:nvSpPr>
          <p:cNvPr id="14" name="Action Button: Help 13">
            <a:hlinkClick r:id="" action="ppaction://noaction" highlightClick="1"/>
          </p:cNvPr>
          <p:cNvSpPr/>
          <p:nvPr/>
        </p:nvSpPr>
        <p:spPr>
          <a:xfrm>
            <a:off x="3864864" y="2780308"/>
            <a:ext cx="463296" cy="541758"/>
          </a:xfrm>
          <a:prstGeom prst="actionButtonHelp">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 name="直線單箭頭接點 15"/>
          <p:cNvCxnSpPr/>
          <p:nvPr/>
        </p:nvCxnSpPr>
        <p:spPr>
          <a:xfrm>
            <a:off x="2859024" y="5511316"/>
            <a:ext cx="807454" cy="8700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文字方塊 16"/>
          <p:cNvSpPr txBox="1"/>
          <p:nvPr/>
        </p:nvSpPr>
        <p:spPr>
          <a:xfrm>
            <a:off x="1873188" y="5981846"/>
            <a:ext cx="1624614" cy="369332"/>
          </a:xfrm>
          <a:prstGeom prst="rect">
            <a:avLst/>
          </a:prstGeom>
          <a:noFill/>
        </p:spPr>
        <p:txBody>
          <a:bodyPr wrap="square" rtlCol="0">
            <a:spAutoFit/>
          </a:bodyPr>
          <a:lstStyle/>
          <a:p>
            <a:r>
              <a:rPr lang="en-US" altLang="zh-TW" dirty="0" smtClean="0">
                <a:solidFill>
                  <a:srgbClr val="FF0000"/>
                </a:solidFill>
              </a:rPr>
              <a:t>Voice pitch</a:t>
            </a:r>
            <a:endParaRPr lang="zh-TW" altLang="en-US" dirty="0">
              <a:solidFill>
                <a:srgbClr val="FF0000"/>
              </a:solidFill>
            </a:endParaRPr>
          </a:p>
        </p:txBody>
      </p:sp>
      <p:sp>
        <p:nvSpPr>
          <p:cNvPr id="18" name="標題 1"/>
          <p:cNvSpPr>
            <a:spLocks noGrp="1"/>
          </p:cNvSpPr>
          <p:nvPr>
            <p:ph type="title" idx="4294967295"/>
          </p:nvPr>
        </p:nvSpPr>
        <p:spPr>
          <a:xfrm>
            <a:off x="0" y="0"/>
            <a:ext cx="9144000" cy="720725"/>
          </a:xfrm>
          <a:prstGeom prst="rect">
            <a:avLst/>
          </a:prstGeom>
        </p:spPr>
        <p:txBody>
          <a:bodyPr anchor="ctr" anchorCtr="0"/>
          <a:lstStyle/>
          <a:p>
            <a:pPr algn="l"/>
            <a:r>
              <a:rPr lang="en-US" altLang="zh-TW" sz="3300" b="1" dirty="0">
                <a:latin typeface="Times New Roman" pitchFamily="18" charset="0"/>
                <a:cs typeface="Times New Roman" pitchFamily="18" charset="0"/>
              </a:rPr>
              <a:t>Neural Network — 2D </a:t>
            </a:r>
            <a:r>
              <a:rPr lang="en-US" altLang="zh-TW" sz="3300" b="1" dirty="0" smtClean="0">
                <a:latin typeface="Times New Roman" pitchFamily="18" charset="0"/>
                <a:cs typeface="Times New Roman" pitchFamily="18" charset="0"/>
              </a:rPr>
              <a:t>Feature Space</a:t>
            </a:r>
            <a:endParaRPr lang="zh-TW" altLang="en-US" sz="3300" b="1" dirty="0">
              <a:latin typeface="Times New Roman" pitchFamily="18" charset="0"/>
              <a:cs typeface="Times New Roman" pitchFamily="18" charset="0"/>
            </a:endParaRPr>
          </a:p>
        </p:txBody>
      </p:sp>
      <p:sp>
        <p:nvSpPr>
          <p:cNvPr id="19"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p>
        </p:txBody>
      </p:sp>
    </p:spTree>
    <p:extLst>
      <p:ext uri="{BB962C8B-B14F-4D97-AF65-F5344CB8AC3E}">
        <p14:creationId xmlns:p14="http://schemas.microsoft.com/office/powerpoint/2010/main" val="1697620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1746"/>
                                        </p:tgtEl>
                                        <p:attrNameLst>
                                          <p:attrName>style.visibility</p:attrName>
                                        </p:attrNameLst>
                                      </p:cBhvr>
                                      <p:to>
                                        <p:strVal val="visible"/>
                                      </p:to>
                                    </p:set>
                                    <p:animEffect transition="in" filter="box(in)">
                                      <p:cBhvr>
                                        <p:cTn id="7" dur="500"/>
                                        <p:tgtEl>
                                          <p:spTgt spid="3174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ox(i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1747"/>
                                        </p:tgtEl>
                                        <p:attrNameLst>
                                          <p:attrName>style.visibility</p:attrName>
                                        </p:attrNameLst>
                                      </p:cBhvr>
                                      <p:to>
                                        <p:strVal val="visible"/>
                                      </p:to>
                                    </p:set>
                                    <p:animEffect transition="in" filter="box(in)">
                                      <p:cBhvr>
                                        <p:cTn id="17" dur="500"/>
                                        <p:tgtEl>
                                          <p:spTgt spid="31747"/>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ox(in)">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1748"/>
                                        </p:tgtEl>
                                        <p:attrNameLst>
                                          <p:attrName>style.visibility</p:attrName>
                                        </p:attrNameLst>
                                      </p:cBhvr>
                                      <p:to>
                                        <p:strVal val="visible"/>
                                      </p:to>
                                    </p:set>
                                    <p:animEffect transition="in" filter="box(in)">
                                      <p:cBhvr>
                                        <p:cTn id="27" dur="500"/>
                                        <p:tgtEl>
                                          <p:spTgt spid="31748"/>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ox(in)">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box(in)">
                                      <p:cBhvr>
                                        <p:cTn id="37" dur="500"/>
                                        <p:tgtEl>
                                          <p:spTgt spid="17"/>
                                        </p:tgtEl>
                                      </p:cBhvr>
                                    </p:animEffect>
                                  </p:childTnLst>
                                </p:cTn>
                              </p:par>
                              <p:par>
                                <p:cTn id="38" presetID="4" presetClass="entr" presetSubtype="16"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box(in)">
                                      <p:cBhvr>
                                        <p:cTn id="4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prstGeom prst="rect">
            <a:avLst/>
          </a:prstGeom>
        </p:spPr>
        <p:txBody>
          <a:bodyPr anchor="ctr" anchorCtr="0"/>
          <a:lstStyle/>
          <a:p>
            <a:pPr algn="l"/>
            <a:r>
              <a:rPr lang="en-US" altLang="zh-TW" sz="3150" dirty="0"/>
              <a:t>Neural Network </a:t>
            </a:r>
            <a:r>
              <a:rPr lang="en-US" altLang="zh-TW" sz="3150" dirty="0" smtClean="0"/>
              <a:t>‒ Multi-Dimensional Feature Space</a:t>
            </a:r>
            <a:endParaRPr lang="zh-TW" altLang="en-US" sz="3150" dirty="0"/>
          </a:p>
        </p:txBody>
      </p:sp>
      <p:pic>
        <p:nvPicPr>
          <p:cNvPr id="3074" name="Picture 2" descr="C:\Users\user\Desktop\0870280310006.png"/>
          <p:cNvPicPr>
            <a:picLocks noChangeAspect="1" noChangeArrowheads="1"/>
          </p:cNvPicPr>
          <p:nvPr/>
        </p:nvPicPr>
        <p:blipFill>
          <a:blip r:embed="rId2" cstate="print"/>
          <a:srcRect/>
          <a:stretch>
            <a:fillRect/>
          </a:stretch>
        </p:blipFill>
        <p:spPr bwMode="auto">
          <a:xfrm>
            <a:off x="755576" y="908720"/>
            <a:ext cx="7665735" cy="5059690"/>
          </a:xfrm>
          <a:prstGeom prst="rect">
            <a:avLst/>
          </a:prstGeom>
          <a:noFill/>
        </p:spPr>
      </p:pic>
      <p:sp>
        <p:nvSpPr>
          <p:cNvPr id="5" name="內容版面配置區 2"/>
          <p:cNvSpPr>
            <a:spLocks noGrp="1"/>
          </p:cNvSpPr>
          <p:nvPr>
            <p:ph idx="1"/>
          </p:nvPr>
        </p:nvSpPr>
        <p:spPr>
          <a:xfrm>
            <a:off x="916632" y="5991671"/>
            <a:ext cx="7543800" cy="461665"/>
          </a:xfrm>
        </p:spPr>
        <p:txBody>
          <a:bodyPr>
            <a:spAutoFit/>
          </a:bodyPr>
          <a:lstStyle/>
          <a:p>
            <a:pPr algn="ctr"/>
            <a:r>
              <a:rPr lang="en-US" altLang="zh-TW" sz="2400" b="1" dirty="0" smtClean="0">
                <a:latin typeface="Times New Roman" panose="02020603050405020304" pitchFamily="18" charset="0"/>
                <a:cs typeface="Times New Roman" panose="02020603050405020304" pitchFamily="18" charset="0"/>
              </a:rPr>
              <a:t>We need some type of non-linear function!</a:t>
            </a:r>
            <a:r>
              <a:rPr lang="en-US" altLang="zh-TW" sz="2400" dirty="0" smtClean="0">
                <a:latin typeface="Times New Roman" panose="02020603050405020304" pitchFamily="18" charset="0"/>
                <a:cs typeface="Times New Roman" panose="02020603050405020304" pitchFamily="18" charset="0"/>
              </a:rPr>
              <a:t> </a:t>
            </a:r>
            <a:endParaRPr lang="zh-TW" altLang="en-US" sz="2400" dirty="0">
              <a:latin typeface="Times New Roman" panose="02020603050405020304" pitchFamily="18" charset="0"/>
              <a:cs typeface="Times New Roman" panose="02020603050405020304" pitchFamily="18" charset="0"/>
            </a:endParaRPr>
          </a:p>
        </p:txBody>
      </p:sp>
      <p:sp>
        <p:nvSpPr>
          <p:cNvPr id="6"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p>
        </p:txBody>
      </p:sp>
    </p:spTree>
    <p:extLst>
      <p:ext uri="{BB962C8B-B14F-4D97-AF65-F5344CB8AC3E}">
        <p14:creationId xmlns:p14="http://schemas.microsoft.com/office/powerpoint/2010/main" val="7354508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ctr" anchorCtr="0"/>
          <a:lstStyle/>
          <a:p>
            <a:pPr algn="l"/>
            <a:r>
              <a:rPr lang="en-US" altLang="zh-TW" dirty="0"/>
              <a:t>Neural Network — </a:t>
            </a:r>
            <a:r>
              <a:rPr lang="en-US" altLang="zh-TW" dirty="0" smtClean="0"/>
              <a:t>Neurons</a:t>
            </a:r>
            <a:endParaRPr lang="zh-TW" altLang="en-US" dirty="0"/>
          </a:p>
        </p:txBody>
      </p:sp>
      <p:sp>
        <p:nvSpPr>
          <p:cNvPr id="3" name="內容版面配置區 2"/>
          <p:cNvSpPr>
            <a:spLocks noGrp="1"/>
          </p:cNvSpPr>
          <p:nvPr>
            <p:ph idx="1"/>
          </p:nvPr>
        </p:nvSpPr>
        <p:spPr>
          <a:xfrm>
            <a:off x="0" y="4415855"/>
            <a:ext cx="9144000" cy="1569660"/>
          </a:xfrm>
        </p:spPr>
        <p:txBody>
          <a:bodyPr>
            <a:spAutoFit/>
          </a:bodyPr>
          <a:lstStyle/>
          <a:p>
            <a:pPr marL="180975" indent="-180975">
              <a:spcBef>
                <a:spcPct val="0"/>
              </a:spcBef>
            </a:pPr>
            <a:r>
              <a:rPr lang="en-US" altLang="zh-TW" sz="2400" b="1" dirty="0">
                <a:latin typeface="Times New Roman" pitchFamily="18" charset="0"/>
              </a:rPr>
              <a:t>Each neuron receives inputs from other neurons</a:t>
            </a:r>
          </a:p>
          <a:p>
            <a:pPr marL="180975" indent="-180975">
              <a:spcBef>
                <a:spcPct val="0"/>
              </a:spcBef>
            </a:pPr>
            <a:r>
              <a:rPr lang="en-US" altLang="zh-TW" sz="2400" b="1" dirty="0">
                <a:latin typeface="Times New Roman" pitchFamily="18" charset="0"/>
              </a:rPr>
              <a:t>The effect of each input </a:t>
            </a:r>
            <a:r>
              <a:rPr lang="en-US" altLang="zh-TW" sz="2400" b="1" dirty="0" smtClean="0">
                <a:latin typeface="Times New Roman" pitchFamily="18" charset="0"/>
              </a:rPr>
              <a:t>on </a:t>
            </a:r>
            <a:r>
              <a:rPr lang="en-US" altLang="zh-TW" sz="2400" b="1" dirty="0">
                <a:latin typeface="Times New Roman" pitchFamily="18" charset="0"/>
              </a:rPr>
              <a:t>the neuron is </a:t>
            </a:r>
            <a:r>
              <a:rPr lang="en-US" altLang="zh-TW" sz="2400" b="1" dirty="0" smtClean="0">
                <a:latin typeface="Times New Roman" pitchFamily="18" charset="0"/>
              </a:rPr>
              <a:t>adjustable (weighted)</a:t>
            </a:r>
            <a:endParaRPr lang="en-US" altLang="zh-TW" sz="2200" dirty="0" smtClean="0">
              <a:solidFill>
                <a:srgbClr val="00B050"/>
              </a:solidFill>
              <a:latin typeface="Times New Roman" panose="02020603050405020304" pitchFamily="18" charset="0"/>
              <a:cs typeface="Times New Roman" panose="02020603050405020304" pitchFamily="18" charset="0"/>
            </a:endParaRPr>
          </a:p>
          <a:p>
            <a:pPr marL="180975" indent="-180975">
              <a:spcBef>
                <a:spcPct val="0"/>
              </a:spcBef>
            </a:pPr>
            <a:r>
              <a:rPr lang="en-US" altLang="zh-TW" sz="2400" b="1" dirty="0">
                <a:latin typeface="Times New Roman" pitchFamily="18" charset="0"/>
              </a:rPr>
              <a:t>The weights </a:t>
            </a:r>
            <a:r>
              <a:rPr lang="en-US" altLang="zh-TW" sz="2400" b="1" dirty="0">
                <a:solidFill>
                  <a:srgbClr val="FF0000"/>
                </a:solidFill>
                <a:latin typeface="Times New Roman" pitchFamily="18" charset="0"/>
              </a:rPr>
              <a:t>adapt</a:t>
            </a:r>
            <a:r>
              <a:rPr lang="en-US" altLang="zh-TW" sz="2400" b="1" dirty="0">
                <a:latin typeface="Times New Roman" pitchFamily="18" charset="0"/>
              </a:rPr>
              <a:t> so that the whole network learns to perform useful tasks</a:t>
            </a:r>
          </a:p>
        </p:txBody>
      </p:sp>
      <p:pic>
        <p:nvPicPr>
          <p:cNvPr id="4098" name="Picture 2" descr="C:\Users\user\Desktop\UQneuroscience.jpg"/>
          <p:cNvPicPr>
            <a:picLocks noChangeAspect="1" noChangeArrowheads="1"/>
          </p:cNvPicPr>
          <p:nvPr/>
        </p:nvPicPr>
        <p:blipFill>
          <a:blip r:embed="rId2" cstate="print"/>
          <a:srcRect/>
          <a:stretch>
            <a:fillRect/>
          </a:stretch>
        </p:blipFill>
        <p:spPr bwMode="auto">
          <a:xfrm>
            <a:off x="4860032" y="908720"/>
            <a:ext cx="4164677" cy="3123507"/>
          </a:xfrm>
          <a:prstGeom prst="rect">
            <a:avLst/>
          </a:prstGeom>
          <a:noFill/>
        </p:spPr>
      </p:pic>
      <p:sp>
        <p:nvSpPr>
          <p:cNvPr id="7"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32757"/>
            <a:ext cx="4726029" cy="3058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0108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bwMode="auto">
          <a:xfrm>
            <a:off x="0" y="-1"/>
            <a:ext cx="9144000" cy="720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hangingPunct="1"/>
            <a:r>
              <a:rPr lang="en-US" altLang="zh-TW" sz="2800" b="1" dirty="0" smtClean="0">
                <a:latin typeface="Times New Roman" pitchFamily="18" charset="0"/>
              </a:rPr>
              <a:t>Minimum-Classification-Error (MCE) and Discriminative Training</a:t>
            </a:r>
          </a:p>
        </p:txBody>
      </p:sp>
      <p:sp>
        <p:nvSpPr>
          <p:cNvPr id="11267" name="Rectangle 3"/>
          <p:cNvSpPr>
            <a:spLocks noGrp="1" noChangeArrowheads="1"/>
          </p:cNvSpPr>
          <p:nvPr>
            <p:ph type="body" idx="1"/>
          </p:nvPr>
        </p:nvSpPr>
        <p:spPr bwMode="auto">
          <a:xfrm>
            <a:off x="0" y="903288"/>
            <a:ext cx="9144000" cy="590931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180975" indent="-180975" eaLnBrk="1" hangingPunct="1">
              <a:spcBef>
                <a:spcPts val="300"/>
              </a:spcBef>
              <a:spcAft>
                <a:spcPts val="100"/>
              </a:spcAft>
              <a:tabLst>
                <a:tab pos="542925" algn="l"/>
              </a:tabLst>
            </a:pPr>
            <a:r>
              <a:rPr lang="en-US" altLang="zh-TW" sz="2050" b="1" dirty="0">
                <a:latin typeface="Times New Roman" pitchFamily="18" charset="0"/>
              </a:rPr>
              <a:t>A Primary Problem with the Conventional Training Criterion : </a:t>
            </a:r>
            <a:r>
              <a:rPr lang="en-US" altLang="zh-TW" sz="2050" b="1">
                <a:latin typeface="Times New Roman" pitchFamily="18" charset="0"/>
              </a:rPr>
              <a:t>Confusing </a:t>
            </a:r>
            <a:r>
              <a:rPr lang="en-US" altLang="zh-TW" sz="2050" b="1" smtClean="0">
                <a:latin typeface="Times New Roman" pitchFamily="18" charset="0"/>
              </a:rPr>
              <a:t>sets</a:t>
            </a:r>
            <a:endParaRPr lang="en-US" altLang="zh-TW" sz="2050" b="1" dirty="0" smtClean="0">
              <a:latin typeface="Times New Roman" pitchFamily="18" charset="0"/>
            </a:endParaRPr>
          </a:p>
          <a:p>
            <a:pPr marL="0" indent="0">
              <a:spcBef>
                <a:spcPts val="300"/>
              </a:spcBef>
              <a:spcAft>
                <a:spcPts val="100"/>
              </a:spcAft>
              <a:buNone/>
              <a:tabLst>
                <a:tab pos="542925" algn="l"/>
              </a:tabLst>
            </a:pPr>
            <a:r>
              <a:rPr lang="en-US" altLang="zh-TW" sz="2000" b="1" dirty="0">
                <a:latin typeface="Times New Roman" pitchFamily="18" charset="0"/>
              </a:rPr>
              <a:t> </a:t>
            </a:r>
            <a:r>
              <a:rPr lang="en-US" altLang="zh-TW" sz="2000" b="1" dirty="0" smtClean="0">
                <a:latin typeface="Times New Roman" pitchFamily="18" charset="0"/>
              </a:rPr>
              <a:t>  </a:t>
            </a:r>
            <a:r>
              <a:rPr lang="en-US" altLang="zh-TW" sz="1600" dirty="0">
                <a:solidFill>
                  <a:schemeClr val="accent2"/>
                </a:solidFill>
                <a:latin typeface="Times New Roman" pitchFamily="18" charset="0"/>
              </a:rPr>
              <a:t>find </a:t>
            </a:r>
            <a:r>
              <a:rPr lang="en-US" altLang="zh-TW" sz="1600" dirty="0">
                <a:solidFill>
                  <a:schemeClr val="accent2"/>
                </a:solidFill>
                <a:latin typeface="Times New Roman" pitchFamily="18" charset="0"/>
                <a:sym typeface="Symbol" pitchFamily="18" charset="2"/>
              </a:rPr>
              <a:t></a:t>
            </a:r>
            <a:r>
              <a:rPr lang="en-US" altLang="zh-TW" sz="1600" baseline="30000" dirty="0">
                <a:solidFill>
                  <a:schemeClr val="accent2"/>
                </a:solidFill>
                <a:latin typeface="Times New Roman" pitchFamily="18" charset="0"/>
                <a:sym typeface="Symbol" pitchFamily="18" charset="2"/>
              </a:rPr>
              <a:t>(</a:t>
            </a:r>
            <a:r>
              <a:rPr lang="en-US" altLang="zh-TW" sz="1600" i="1" baseline="30000" dirty="0" err="1">
                <a:solidFill>
                  <a:schemeClr val="accent2"/>
                </a:solidFill>
                <a:latin typeface="Times New Roman" pitchFamily="18" charset="0"/>
                <a:sym typeface="Symbol" pitchFamily="18" charset="2"/>
              </a:rPr>
              <a:t>i</a:t>
            </a:r>
            <a:r>
              <a:rPr lang="en-US" altLang="zh-TW" sz="1600" baseline="30000" dirty="0">
                <a:solidFill>
                  <a:schemeClr val="accent2"/>
                </a:solidFill>
                <a:latin typeface="Times New Roman" pitchFamily="18" charset="0"/>
                <a:sym typeface="Symbol" pitchFamily="18" charset="2"/>
              </a:rPr>
              <a:t>) </a:t>
            </a:r>
            <a:r>
              <a:rPr lang="en-US" altLang="zh-TW" sz="1600" dirty="0">
                <a:solidFill>
                  <a:schemeClr val="accent2"/>
                </a:solidFill>
                <a:latin typeface="Times New Roman" pitchFamily="18" charset="0"/>
                <a:sym typeface="Symbol" pitchFamily="18" charset="2"/>
              </a:rPr>
              <a:t>such</a:t>
            </a:r>
            <a:r>
              <a:rPr lang="en-US" altLang="zh-TW" sz="1600" dirty="0">
                <a:solidFill>
                  <a:schemeClr val="accent2"/>
                </a:solidFill>
                <a:latin typeface="Times New Roman" pitchFamily="18" charset="0"/>
              </a:rPr>
              <a:t> that P(X|</a:t>
            </a:r>
            <a:r>
              <a:rPr lang="en-US" altLang="zh-TW" sz="1600" dirty="0">
                <a:solidFill>
                  <a:schemeClr val="accent2"/>
                </a:solidFill>
                <a:latin typeface="Times New Roman" pitchFamily="18" charset="0"/>
                <a:sym typeface="Symbol" pitchFamily="18" charset="2"/>
              </a:rPr>
              <a:t></a:t>
            </a:r>
            <a:r>
              <a:rPr lang="en-US" altLang="zh-TW" sz="1600" baseline="30000" dirty="0">
                <a:solidFill>
                  <a:schemeClr val="accent2"/>
                </a:solidFill>
                <a:latin typeface="Times New Roman" pitchFamily="18" charset="0"/>
                <a:sym typeface="Symbol" pitchFamily="18" charset="2"/>
              </a:rPr>
              <a:t>(</a:t>
            </a:r>
            <a:r>
              <a:rPr lang="en-US" altLang="zh-TW" sz="1600" i="1" baseline="30000" dirty="0" err="1">
                <a:solidFill>
                  <a:schemeClr val="accent2"/>
                </a:solidFill>
                <a:latin typeface="Times New Roman" pitchFamily="18" charset="0"/>
                <a:sym typeface="Symbol" pitchFamily="18" charset="2"/>
              </a:rPr>
              <a:t>i</a:t>
            </a:r>
            <a:r>
              <a:rPr lang="en-US" altLang="zh-TW" sz="1600" baseline="30000" dirty="0">
                <a:solidFill>
                  <a:schemeClr val="accent2"/>
                </a:solidFill>
                <a:latin typeface="Times New Roman" pitchFamily="18" charset="0"/>
                <a:sym typeface="Symbol" pitchFamily="18" charset="2"/>
              </a:rPr>
              <a:t>)</a:t>
            </a:r>
            <a:r>
              <a:rPr lang="en-US" altLang="zh-TW" sz="1600" dirty="0">
                <a:solidFill>
                  <a:schemeClr val="accent2"/>
                </a:solidFill>
                <a:latin typeface="Times New Roman" pitchFamily="18" charset="0"/>
              </a:rPr>
              <a:t>) is maximum (Maximum Likelihood) if X </a:t>
            </a:r>
            <a:r>
              <a:rPr lang="en-US" altLang="zh-TW" sz="1600" dirty="0">
                <a:solidFill>
                  <a:schemeClr val="accent2"/>
                </a:solidFill>
                <a:latin typeface="Times New Roman" pitchFamily="18" charset="0"/>
                <a:sym typeface="Symbol" pitchFamily="18" charset="2"/>
              </a:rPr>
              <a:t></a:t>
            </a:r>
            <a:r>
              <a:rPr lang="en-US" altLang="zh-TW" sz="1600" b="1" i="1" dirty="0" err="1">
                <a:solidFill>
                  <a:schemeClr val="accent2"/>
                </a:solidFill>
                <a:latin typeface="Times New Roman" pitchFamily="18" charset="0"/>
              </a:rPr>
              <a:t>C</a:t>
            </a:r>
            <a:r>
              <a:rPr lang="en-US" altLang="zh-TW" sz="1600" b="1" i="1" baseline="-25000" dirty="0" err="1">
                <a:solidFill>
                  <a:schemeClr val="accent2"/>
                </a:solidFill>
                <a:latin typeface="Times New Roman" pitchFamily="18" charset="0"/>
              </a:rPr>
              <a:t>i</a:t>
            </a:r>
            <a:endParaRPr lang="en-US" altLang="zh-TW" sz="1600" b="1" i="1" baseline="-25000" dirty="0">
              <a:solidFill>
                <a:schemeClr val="accent2"/>
              </a:solidFill>
              <a:latin typeface="Times New Roman" pitchFamily="18" charset="0"/>
            </a:endParaRPr>
          </a:p>
          <a:p>
            <a:pPr marL="714375" lvl="1" indent="-354013">
              <a:spcBef>
                <a:spcPts val="300"/>
              </a:spcBef>
              <a:spcAft>
                <a:spcPts val="100"/>
              </a:spcAft>
              <a:tabLst>
                <a:tab pos="542925" algn="l"/>
              </a:tabLst>
            </a:pPr>
            <a:r>
              <a:rPr lang="en-US" altLang="zh-TW" sz="1800" dirty="0">
                <a:latin typeface="Times New Roman" pitchFamily="18" charset="0"/>
              </a:rPr>
              <a:t>This does not always lead to minimum classification error, since </a:t>
            </a:r>
            <a:r>
              <a:rPr lang="en-US" altLang="zh-TW" sz="1800" dirty="0">
                <a:solidFill>
                  <a:srgbClr val="FF0000"/>
                </a:solidFill>
                <a:latin typeface="Times New Roman" pitchFamily="18" charset="0"/>
              </a:rPr>
              <a:t>it doesn't consider the mutual relationship among competing classes</a:t>
            </a:r>
          </a:p>
          <a:p>
            <a:pPr marL="714375" lvl="1" indent="-354013" eaLnBrk="1" hangingPunct="1">
              <a:spcBef>
                <a:spcPts val="300"/>
              </a:spcBef>
              <a:spcAft>
                <a:spcPts val="100"/>
              </a:spcAft>
              <a:tabLst>
                <a:tab pos="542925" algn="l"/>
              </a:tabLst>
            </a:pPr>
            <a:r>
              <a:rPr lang="en-US" altLang="zh-TW" sz="1800" dirty="0">
                <a:latin typeface="Times New Roman" pitchFamily="18" charset="0"/>
              </a:rPr>
              <a:t>The competing classes may give higher likelihood function for the test </a:t>
            </a:r>
            <a:r>
              <a:rPr lang="en-US" altLang="zh-TW" sz="1800" dirty="0" smtClean="0">
                <a:latin typeface="Times New Roman" pitchFamily="18" charset="0"/>
              </a:rPr>
              <a:t>data</a:t>
            </a:r>
            <a:endParaRPr lang="en-US" altLang="zh-TW" sz="1800" b="1" dirty="0" smtClean="0">
              <a:latin typeface="Times New Roman" pitchFamily="18" charset="0"/>
            </a:endParaRPr>
          </a:p>
          <a:p>
            <a:pPr marL="180975" indent="-180975" eaLnBrk="1" hangingPunct="1">
              <a:spcBef>
                <a:spcPts val="300"/>
              </a:spcBef>
              <a:spcAft>
                <a:spcPts val="100"/>
              </a:spcAft>
              <a:tabLst>
                <a:tab pos="542925" algn="l"/>
              </a:tabLst>
            </a:pPr>
            <a:r>
              <a:rPr lang="en-US" altLang="zh-TW" sz="2050" b="1" dirty="0" smtClean="0">
                <a:latin typeface="Times New Roman" pitchFamily="18" charset="0"/>
              </a:rPr>
              <a:t>General Objective : find an optimal set of parameters (e.g. for recognition models) to </a:t>
            </a:r>
            <a:r>
              <a:rPr lang="en-US" altLang="zh-TW" sz="2050" b="1" i="1" dirty="0" smtClean="0">
                <a:solidFill>
                  <a:srgbClr val="FF3300"/>
                </a:solidFill>
                <a:latin typeface="Times New Roman" pitchFamily="18" charset="0"/>
              </a:rPr>
              <a:t>minimize the expected error of classification</a:t>
            </a:r>
          </a:p>
          <a:p>
            <a:pPr marL="714375" lvl="1" indent="-354013" eaLnBrk="1" hangingPunct="1">
              <a:spcBef>
                <a:spcPts val="300"/>
              </a:spcBef>
              <a:spcAft>
                <a:spcPts val="100"/>
              </a:spcAft>
              <a:tabLst>
                <a:tab pos="542925" algn="l"/>
              </a:tabLst>
            </a:pPr>
            <a:r>
              <a:rPr lang="en-US" altLang="zh-TW" sz="1800" dirty="0" smtClean="0">
                <a:latin typeface="Times New Roman" pitchFamily="18" charset="0"/>
              </a:rPr>
              <a:t>the statistics of test data may be quite different from that of the training data</a:t>
            </a:r>
            <a:r>
              <a:rPr lang="en-US" altLang="zh-TW" sz="1800" b="1" dirty="0" smtClean="0">
                <a:latin typeface="Times New Roman" pitchFamily="18" charset="0"/>
              </a:rPr>
              <a:t> </a:t>
            </a:r>
          </a:p>
          <a:p>
            <a:pPr marL="714375" lvl="1" indent="-354013" eaLnBrk="1" hangingPunct="1">
              <a:spcBef>
                <a:spcPts val="300"/>
              </a:spcBef>
              <a:spcAft>
                <a:spcPts val="100"/>
              </a:spcAft>
              <a:tabLst>
                <a:tab pos="542925" algn="l"/>
              </a:tabLst>
            </a:pPr>
            <a:r>
              <a:rPr lang="en-US" altLang="zh-TW" sz="1800" dirty="0" smtClean="0">
                <a:latin typeface="Times New Roman" pitchFamily="18" charset="0"/>
              </a:rPr>
              <a:t>training data is never enough</a:t>
            </a:r>
          </a:p>
          <a:p>
            <a:pPr marL="180975" indent="-180975" eaLnBrk="1" hangingPunct="1">
              <a:spcBef>
                <a:spcPts val="300"/>
              </a:spcBef>
              <a:spcAft>
                <a:spcPts val="100"/>
              </a:spcAft>
              <a:tabLst>
                <a:tab pos="542925" algn="l"/>
              </a:tabLst>
            </a:pPr>
            <a:r>
              <a:rPr lang="en-US" altLang="zh-TW" sz="2050" b="1" dirty="0" smtClean="0">
                <a:latin typeface="Times New Roman" pitchFamily="18" charset="0"/>
              </a:rPr>
              <a:t>Assume the recognizer is operated with the following classification principles :</a:t>
            </a:r>
            <a:r>
              <a:rPr lang="en-US" altLang="zh-TW" sz="2050" dirty="0" smtClean="0">
                <a:latin typeface="Times New Roman" pitchFamily="18" charset="0"/>
              </a:rPr>
              <a:t/>
            </a:r>
            <a:br>
              <a:rPr lang="en-US" altLang="zh-TW" sz="2050" dirty="0" smtClean="0">
                <a:latin typeface="Times New Roman" pitchFamily="18" charset="0"/>
              </a:rPr>
            </a:br>
            <a:r>
              <a:rPr lang="en-US" altLang="zh-TW" sz="2000" dirty="0" smtClean="0">
                <a:latin typeface="Times New Roman" pitchFamily="18" charset="0"/>
              </a:rPr>
              <a:t>	   	</a:t>
            </a:r>
            <a:r>
              <a:rPr lang="en-US" altLang="zh-TW" sz="1800" dirty="0" smtClean="0">
                <a:latin typeface="Times New Roman" pitchFamily="18" charset="0"/>
              </a:rPr>
              <a:t>{</a:t>
            </a:r>
            <a:r>
              <a:rPr lang="en-US" altLang="zh-TW" sz="1800" dirty="0" err="1" smtClean="0">
                <a:latin typeface="Times New Roman" pitchFamily="18" charset="0"/>
              </a:rPr>
              <a:t>C</a:t>
            </a:r>
            <a:r>
              <a:rPr lang="en-US" altLang="zh-TW" sz="1800" baseline="-25000" dirty="0" err="1" smtClean="0">
                <a:latin typeface="Times New Roman" pitchFamily="18" charset="0"/>
              </a:rPr>
              <a:t>i</a:t>
            </a:r>
            <a:r>
              <a:rPr lang="en-US" altLang="zh-TW" sz="1800" dirty="0" smtClean="0">
                <a:latin typeface="Times New Roman" pitchFamily="18" charset="0"/>
              </a:rPr>
              <a:t>, </a:t>
            </a:r>
            <a:r>
              <a:rPr lang="en-US" altLang="zh-TW" sz="1800" dirty="0" err="1" smtClean="0">
                <a:latin typeface="Times New Roman" pitchFamily="18" charset="0"/>
              </a:rPr>
              <a:t>i</a:t>
            </a:r>
            <a:r>
              <a:rPr lang="en-US" altLang="zh-TW" sz="1800" dirty="0" smtClean="0">
                <a:latin typeface="Times New Roman" pitchFamily="18" charset="0"/>
              </a:rPr>
              <a:t>=1,2,...M}, M classes</a:t>
            </a:r>
          </a:p>
          <a:p>
            <a:pPr marL="714375" lvl="1" indent="-354013" eaLnBrk="1" hangingPunct="1">
              <a:spcBef>
                <a:spcPts val="300"/>
              </a:spcBef>
              <a:spcAft>
                <a:spcPts val="100"/>
              </a:spcAft>
              <a:buFontTx/>
              <a:buNone/>
              <a:tabLst>
                <a:tab pos="542925" algn="l"/>
              </a:tabLst>
            </a:pPr>
            <a:r>
              <a:rPr lang="en-US" altLang="zh-TW" sz="1800" dirty="0" smtClean="0">
                <a:latin typeface="Times New Roman" pitchFamily="18" charset="0"/>
                <a:sym typeface="Symbol" pitchFamily="18" charset="2"/>
              </a:rPr>
              <a:t>			</a:t>
            </a:r>
            <a:r>
              <a:rPr lang="en-US" altLang="zh-TW" sz="1800" baseline="30000" dirty="0" smtClean="0">
                <a:latin typeface="Times New Roman" pitchFamily="18" charset="0"/>
                <a:sym typeface="Symbol" pitchFamily="18" charset="2"/>
              </a:rPr>
              <a:t>(</a:t>
            </a:r>
            <a:r>
              <a:rPr lang="en-US" altLang="zh-TW" sz="1800" baseline="30000" dirty="0" err="1" smtClean="0">
                <a:latin typeface="Times New Roman" pitchFamily="18" charset="0"/>
                <a:sym typeface="Symbol" pitchFamily="18" charset="2"/>
              </a:rPr>
              <a:t>i</a:t>
            </a:r>
            <a:r>
              <a:rPr lang="en-US" altLang="zh-TW" sz="1800" baseline="30000" dirty="0" smtClean="0">
                <a:latin typeface="Times New Roman" pitchFamily="18" charset="0"/>
                <a:sym typeface="Symbol" pitchFamily="18" charset="2"/>
              </a:rPr>
              <a:t>)</a:t>
            </a:r>
            <a:r>
              <a:rPr lang="en-US" altLang="zh-TW" sz="1800" dirty="0" smtClean="0">
                <a:latin typeface="Times New Roman" pitchFamily="18" charset="0"/>
                <a:sym typeface="Symbol" pitchFamily="18" charset="2"/>
              </a:rPr>
              <a:t>: statistical model for </a:t>
            </a:r>
            <a:r>
              <a:rPr lang="en-US" altLang="zh-TW" sz="1800" dirty="0" err="1" smtClean="0">
                <a:latin typeface="Times New Roman" pitchFamily="18" charset="0"/>
                <a:sym typeface="Symbol" pitchFamily="18" charset="2"/>
              </a:rPr>
              <a:t>C</a:t>
            </a:r>
            <a:r>
              <a:rPr lang="en-US" altLang="zh-TW" sz="1800" baseline="-25000" dirty="0" err="1" smtClean="0">
                <a:latin typeface="Times New Roman" pitchFamily="18" charset="0"/>
                <a:sym typeface="Symbol" pitchFamily="18" charset="2"/>
              </a:rPr>
              <a:t>i</a:t>
            </a:r>
            <a:endParaRPr lang="en-US" altLang="zh-TW" sz="1800" dirty="0" smtClean="0">
              <a:latin typeface="Times New Roman" pitchFamily="18" charset="0"/>
            </a:endParaRPr>
          </a:p>
          <a:p>
            <a:pPr marL="714375" lvl="1" indent="-354013" eaLnBrk="1" hangingPunct="1">
              <a:spcBef>
                <a:spcPts val="300"/>
              </a:spcBef>
              <a:spcAft>
                <a:spcPts val="100"/>
              </a:spcAft>
              <a:buFontTx/>
              <a:buNone/>
              <a:tabLst>
                <a:tab pos="542925" algn="l"/>
              </a:tabLst>
            </a:pPr>
            <a:r>
              <a:rPr lang="en-US" altLang="zh-TW" sz="1800" dirty="0" smtClean="0">
                <a:latin typeface="Times New Roman" pitchFamily="18" charset="0"/>
                <a:sym typeface="Symbol" pitchFamily="18" charset="2"/>
              </a:rPr>
              <a:t>			={</a:t>
            </a:r>
            <a:r>
              <a:rPr lang="en-US" altLang="zh-TW" sz="1800" baseline="30000" dirty="0" smtClean="0">
                <a:latin typeface="Times New Roman" pitchFamily="18" charset="0"/>
                <a:sym typeface="Symbol" pitchFamily="18" charset="2"/>
              </a:rPr>
              <a:t>(</a:t>
            </a:r>
            <a:r>
              <a:rPr lang="en-US" altLang="zh-TW" sz="1800" baseline="30000" dirty="0" err="1" smtClean="0">
                <a:latin typeface="Times New Roman" pitchFamily="18" charset="0"/>
                <a:sym typeface="Symbol" pitchFamily="18" charset="2"/>
              </a:rPr>
              <a:t>i</a:t>
            </a:r>
            <a:r>
              <a:rPr lang="en-US" altLang="zh-TW" sz="1800" baseline="30000" dirty="0" smtClean="0">
                <a:latin typeface="Times New Roman" pitchFamily="18" charset="0"/>
                <a:sym typeface="Symbol" pitchFamily="18" charset="2"/>
              </a:rPr>
              <a:t>)</a:t>
            </a:r>
            <a:r>
              <a:rPr lang="en-US" altLang="zh-TW" sz="1800" dirty="0" smtClean="0">
                <a:latin typeface="Times New Roman" pitchFamily="18" charset="0"/>
                <a:sym typeface="Symbol" pitchFamily="18" charset="2"/>
              </a:rPr>
              <a:t>}</a:t>
            </a:r>
            <a:r>
              <a:rPr lang="en-US" altLang="zh-TW" sz="1800" baseline="-25000" dirty="0" err="1" smtClean="0">
                <a:latin typeface="Times New Roman" pitchFamily="18" charset="0"/>
                <a:sym typeface="Symbol" pitchFamily="18" charset="2"/>
              </a:rPr>
              <a:t>i</a:t>
            </a:r>
            <a:r>
              <a:rPr lang="en-US" altLang="zh-TW" sz="1800" baseline="-25000" dirty="0" smtClean="0">
                <a:latin typeface="Times New Roman" pitchFamily="18" charset="0"/>
                <a:sym typeface="Symbol" pitchFamily="18" charset="2"/>
              </a:rPr>
              <a:t>=1……M</a:t>
            </a:r>
            <a:r>
              <a:rPr lang="en-US" altLang="zh-TW" sz="1800" dirty="0" smtClean="0">
                <a:latin typeface="Times New Roman" pitchFamily="18" charset="0"/>
                <a:sym typeface="Symbol" pitchFamily="18" charset="2"/>
              </a:rPr>
              <a:t> , the set of all models for all classes</a:t>
            </a:r>
          </a:p>
          <a:p>
            <a:pPr marL="714375" lvl="1" indent="-354013" eaLnBrk="1" hangingPunct="1">
              <a:spcBef>
                <a:spcPts val="300"/>
              </a:spcBef>
              <a:spcAft>
                <a:spcPts val="100"/>
              </a:spcAft>
              <a:buFontTx/>
              <a:buNone/>
              <a:tabLst>
                <a:tab pos="542925" algn="l"/>
              </a:tabLst>
            </a:pPr>
            <a:r>
              <a:rPr lang="en-US" altLang="zh-TW" sz="1800" dirty="0" smtClean="0">
                <a:latin typeface="Times New Roman" pitchFamily="18" charset="0"/>
              </a:rPr>
              <a:t>			X </a:t>
            </a:r>
            <a:r>
              <a:rPr lang="en-US" altLang="zh-TW" sz="1800" dirty="0" smtClean="0">
                <a:latin typeface="Times New Roman" pitchFamily="18" charset="0"/>
                <a:sym typeface="Symbol" pitchFamily="18" charset="2"/>
              </a:rPr>
              <a:t>: observations</a:t>
            </a:r>
            <a:br>
              <a:rPr lang="en-US" altLang="zh-TW" sz="1800" dirty="0" smtClean="0">
                <a:latin typeface="Times New Roman" pitchFamily="18" charset="0"/>
                <a:sym typeface="Symbol" pitchFamily="18" charset="2"/>
              </a:rPr>
            </a:br>
            <a:r>
              <a:rPr lang="en-US" altLang="zh-TW" sz="1800" dirty="0" smtClean="0">
                <a:latin typeface="Times New Roman" pitchFamily="18" charset="0"/>
                <a:sym typeface="Symbol" pitchFamily="18" charset="2"/>
              </a:rPr>
              <a:t>	</a:t>
            </a:r>
            <a:r>
              <a:rPr lang="en-US" altLang="zh-TW" sz="1800" dirty="0" err="1" smtClean="0">
                <a:latin typeface="Times New Roman" pitchFamily="18" charset="0"/>
              </a:rPr>
              <a:t>g</a:t>
            </a:r>
            <a:r>
              <a:rPr lang="en-US" altLang="zh-TW" sz="1800" baseline="-25000" dirty="0" err="1" smtClean="0">
                <a:latin typeface="Times New Roman" pitchFamily="18" charset="0"/>
              </a:rPr>
              <a:t>i</a:t>
            </a:r>
            <a:r>
              <a:rPr lang="en-US" altLang="zh-TW" sz="1800" dirty="0" smtClean="0">
                <a:latin typeface="Times New Roman" pitchFamily="18" charset="0"/>
              </a:rPr>
              <a:t>(X,</a:t>
            </a:r>
            <a:r>
              <a:rPr lang="en-US" altLang="zh-TW" sz="1800" dirty="0" smtClean="0">
                <a:latin typeface="Times New Roman" pitchFamily="18" charset="0"/>
                <a:sym typeface="Symbol" pitchFamily="18" charset="2"/>
              </a:rPr>
              <a:t></a:t>
            </a:r>
            <a:r>
              <a:rPr lang="en-US" altLang="zh-TW" sz="1800" dirty="0" smtClean="0">
                <a:latin typeface="Times New Roman" pitchFamily="18" charset="0"/>
              </a:rPr>
              <a:t>): class conditioned likelihood function, for example,</a:t>
            </a:r>
            <a:br>
              <a:rPr lang="en-US" altLang="zh-TW" sz="1800" dirty="0" smtClean="0">
                <a:latin typeface="Times New Roman" pitchFamily="18" charset="0"/>
              </a:rPr>
            </a:br>
            <a:r>
              <a:rPr lang="en-US" altLang="zh-TW" sz="1800" dirty="0" smtClean="0">
                <a:latin typeface="Times New Roman" pitchFamily="18" charset="0"/>
              </a:rPr>
              <a:t>  	              </a:t>
            </a:r>
            <a:r>
              <a:rPr lang="en-US" altLang="zh-TW" sz="1800" dirty="0" err="1" smtClean="0">
                <a:solidFill>
                  <a:schemeClr val="accent2"/>
                </a:solidFill>
                <a:latin typeface="Times New Roman" pitchFamily="18" charset="0"/>
              </a:rPr>
              <a:t>g</a:t>
            </a:r>
            <a:r>
              <a:rPr lang="en-US" altLang="zh-TW" sz="1800" i="1" baseline="-25000" dirty="0" err="1" smtClean="0">
                <a:solidFill>
                  <a:schemeClr val="accent2"/>
                </a:solidFill>
                <a:latin typeface="Times New Roman" pitchFamily="18" charset="0"/>
              </a:rPr>
              <a:t>i</a:t>
            </a:r>
            <a:r>
              <a:rPr lang="en-US" altLang="zh-TW" sz="1800" dirty="0" smtClean="0">
                <a:solidFill>
                  <a:schemeClr val="accent2"/>
                </a:solidFill>
                <a:latin typeface="Times New Roman" pitchFamily="18" charset="0"/>
              </a:rPr>
              <a:t>(X,</a:t>
            </a:r>
            <a:r>
              <a:rPr lang="en-US" altLang="zh-TW" sz="1800" i="1" dirty="0" smtClean="0">
                <a:solidFill>
                  <a:schemeClr val="accent2"/>
                </a:solidFill>
                <a:latin typeface="Times New Roman" pitchFamily="18" charset="0"/>
                <a:sym typeface="Symbol" pitchFamily="18" charset="2"/>
              </a:rPr>
              <a:t></a:t>
            </a:r>
            <a:r>
              <a:rPr lang="en-US" altLang="zh-TW" sz="1800" dirty="0" smtClean="0">
                <a:solidFill>
                  <a:schemeClr val="accent2"/>
                </a:solidFill>
                <a:latin typeface="Times New Roman" pitchFamily="18" charset="0"/>
              </a:rPr>
              <a:t>) = P (X|</a:t>
            </a:r>
            <a:r>
              <a:rPr lang="en-US" altLang="zh-TW" sz="1800" dirty="0" smtClean="0">
                <a:solidFill>
                  <a:schemeClr val="accent2"/>
                </a:solidFill>
                <a:latin typeface="Times New Roman" pitchFamily="18" charset="0"/>
                <a:sym typeface="Symbol" pitchFamily="18" charset="2"/>
              </a:rPr>
              <a:t></a:t>
            </a:r>
            <a:r>
              <a:rPr lang="en-US" altLang="zh-TW" sz="1800" baseline="30000" dirty="0" smtClean="0">
                <a:solidFill>
                  <a:schemeClr val="accent2"/>
                </a:solidFill>
                <a:latin typeface="Times New Roman" pitchFamily="18" charset="0"/>
                <a:sym typeface="Symbol" pitchFamily="18" charset="2"/>
              </a:rPr>
              <a:t>(</a:t>
            </a:r>
            <a:r>
              <a:rPr lang="en-US" altLang="zh-TW" sz="1800" i="1" baseline="30000" dirty="0" err="1" smtClean="0">
                <a:solidFill>
                  <a:schemeClr val="accent2"/>
                </a:solidFill>
                <a:latin typeface="Times New Roman" pitchFamily="18" charset="0"/>
                <a:sym typeface="Symbol" pitchFamily="18" charset="2"/>
              </a:rPr>
              <a:t>i</a:t>
            </a:r>
            <a:r>
              <a:rPr lang="en-US" altLang="zh-TW" sz="1800" baseline="30000" dirty="0" smtClean="0">
                <a:solidFill>
                  <a:schemeClr val="accent2"/>
                </a:solidFill>
                <a:latin typeface="Times New Roman" pitchFamily="18" charset="0"/>
                <a:sym typeface="Symbol" pitchFamily="18" charset="2"/>
              </a:rPr>
              <a:t>)</a:t>
            </a:r>
            <a:r>
              <a:rPr lang="en-US" altLang="zh-TW" sz="1800" dirty="0" smtClean="0">
                <a:solidFill>
                  <a:schemeClr val="accent2"/>
                </a:solidFill>
                <a:latin typeface="Times New Roman" pitchFamily="18" charset="0"/>
              </a:rPr>
              <a:t>) </a:t>
            </a:r>
          </a:p>
          <a:p>
            <a:pPr marL="714375" lvl="1" indent="-354013" eaLnBrk="1" hangingPunct="1">
              <a:spcBef>
                <a:spcPts val="300"/>
              </a:spcBef>
              <a:spcAft>
                <a:spcPts val="100"/>
              </a:spcAft>
              <a:tabLst>
                <a:tab pos="542925" algn="l"/>
              </a:tabLst>
            </a:pPr>
            <a:r>
              <a:rPr lang="en-US" altLang="zh-TW" sz="1800" b="1" dirty="0" smtClean="0">
                <a:solidFill>
                  <a:schemeClr val="accent2"/>
                </a:solidFill>
                <a:latin typeface="Times New Roman" pitchFamily="18" charset="0"/>
              </a:rPr>
              <a:t>C</a:t>
            </a:r>
            <a:r>
              <a:rPr lang="en-US" altLang="zh-TW" sz="1800" dirty="0" smtClean="0">
                <a:solidFill>
                  <a:schemeClr val="accent2"/>
                </a:solidFill>
                <a:latin typeface="Times New Roman" pitchFamily="18" charset="0"/>
              </a:rPr>
              <a:t>(X) = </a:t>
            </a:r>
            <a:r>
              <a:rPr lang="en-US" altLang="zh-TW" sz="1800" b="1" i="1" dirty="0" err="1" smtClean="0">
                <a:solidFill>
                  <a:schemeClr val="accent2"/>
                </a:solidFill>
                <a:latin typeface="Times New Roman" pitchFamily="18" charset="0"/>
              </a:rPr>
              <a:t>C</a:t>
            </a:r>
            <a:r>
              <a:rPr lang="en-US" altLang="zh-TW" sz="1800" b="1" i="1" baseline="-25000" dirty="0" err="1" smtClean="0">
                <a:solidFill>
                  <a:schemeClr val="accent2"/>
                </a:solidFill>
                <a:latin typeface="Times New Roman" pitchFamily="18" charset="0"/>
              </a:rPr>
              <a:t>i</a:t>
            </a:r>
            <a:r>
              <a:rPr lang="en-US" altLang="zh-TW" sz="1800" baseline="-25000" dirty="0" smtClean="0">
                <a:solidFill>
                  <a:schemeClr val="accent2"/>
                </a:solidFill>
                <a:latin typeface="Times New Roman" pitchFamily="18" charset="0"/>
              </a:rPr>
              <a:t>      </a:t>
            </a:r>
            <a:r>
              <a:rPr lang="en-US" altLang="zh-TW" sz="1800" dirty="0" smtClean="0">
                <a:solidFill>
                  <a:schemeClr val="accent2"/>
                </a:solidFill>
                <a:latin typeface="Times New Roman" pitchFamily="18" charset="0"/>
              </a:rPr>
              <a:t>if </a:t>
            </a:r>
            <a:r>
              <a:rPr lang="en-US" altLang="zh-TW" sz="1800" dirty="0" err="1" smtClean="0">
                <a:solidFill>
                  <a:schemeClr val="accent2"/>
                </a:solidFill>
                <a:latin typeface="Times New Roman" pitchFamily="18" charset="0"/>
              </a:rPr>
              <a:t>g</a:t>
            </a:r>
            <a:r>
              <a:rPr lang="en-US" altLang="zh-TW" sz="1800" i="1" baseline="-25000" dirty="0" err="1" smtClean="0">
                <a:solidFill>
                  <a:schemeClr val="accent2"/>
                </a:solidFill>
                <a:latin typeface="Times New Roman" pitchFamily="18" charset="0"/>
              </a:rPr>
              <a:t>i</a:t>
            </a:r>
            <a:r>
              <a:rPr lang="en-US" altLang="zh-TW" sz="1800" dirty="0" smtClean="0">
                <a:solidFill>
                  <a:schemeClr val="accent2"/>
                </a:solidFill>
                <a:latin typeface="Times New Roman" pitchFamily="18" charset="0"/>
              </a:rPr>
              <a:t>(X,</a:t>
            </a:r>
            <a:r>
              <a:rPr lang="en-US" altLang="zh-TW" sz="1800" i="1" dirty="0" smtClean="0">
                <a:solidFill>
                  <a:schemeClr val="accent2"/>
                </a:solidFill>
                <a:latin typeface="Times New Roman" pitchFamily="18" charset="0"/>
                <a:sym typeface="Symbol" pitchFamily="18" charset="2"/>
              </a:rPr>
              <a:t></a:t>
            </a:r>
            <a:r>
              <a:rPr lang="en-US" altLang="zh-TW" sz="1800" dirty="0" smtClean="0">
                <a:solidFill>
                  <a:schemeClr val="accent2"/>
                </a:solidFill>
                <a:latin typeface="Times New Roman" pitchFamily="18" charset="0"/>
              </a:rPr>
              <a:t>) = </a:t>
            </a:r>
            <a:r>
              <a:rPr lang="en-US" altLang="zh-TW" sz="1800" dirty="0" err="1" smtClean="0">
                <a:solidFill>
                  <a:schemeClr val="accent2"/>
                </a:solidFill>
                <a:latin typeface="Times New Roman" pitchFamily="18" charset="0"/>
              </a:rPr>
              <a:t>max</a:t>
            </a:r>
            <a:r>
              <a:rPr lang="en-US" altLang="zh-TW" sz="1800" i="1" baseline="-25000" dirty="0" err="1" smtClean="0">
                <a:solidFill>
                  <a:schemeClr val="accent2"/>
                </a:solidFill>
                <a:latin typeface="Times New Roman" pitchFamily="18" charset="0"/>
              </a:rPr>
              <a:t>j</a:t>
            </a:r>
            <a:r>
              <a:rPr lang="en-US" altLang="zh-TW" sz="1800" dirty="0" smtClean="0">
                <a:solidFill>
                  <a:schemeClr val="accent2"/>
                </a:solidFill>
                <a:latin typeface="Times New Roman" pitchFamily="18" charset="0"/>
              </a:rPr>
              <a:t> </a:t>
            </a:r>
            <a:r>
              <a:rPr lang="en-US" altLang="zh-TW" sz="1800" dirty="0" err="1" smtClean="0">
                <a:solidFill>
                  <a:schemeClr val="accent2"/>
                </a:solidFill>
                <a:latin typeface="Times New Roman" pitchFamily="18" charset="0"/>
              </a:rPr>
              <a:t>g</a:t>
            </a:r>
            <a:r>
              <a:rPr lang="en-US" altLang="zh-TW" sz="1800" i="1" baseline="-25000" dirty="0" err="1" smtClean="0">
                <a:solidFill>
                  <a:schemeClr val="accent2"/>
                </a:solidFill>
                <a:latin typeface="Times New Roman" pitchFamily="18" charset="0"/>
              </a:rPr>
              <a:t>j</a:t>
            </a:r>
            <a:r>
              <a:rPr lang="en-US" altLang="zh-TW" sz="1800" dirty="0" smtClean="0">
                <a:solidFill>
                  <a:schemeClr val="accent2"/>
                </a:solidFill>
                <a:latin typeface="Times New Roman" pitchFamily="18" charset="0"/>
              </a:rPr>
              <a:t>(X,</a:t>
            </a:r>
            <a:r>
              <a:rPr lang="en-US" altLang="zh-TW" sz="1800" i="1" dirty="0" smtClean="0">
                <a:solidFill>
                  <a:schemeClr val="accent2"/>
                </a:solidFill>
                <a:latin typeface="Times New Roman" pitchFamily="18" charset="0"/>
                <a:sym typeface="Symbol" pitchFamily="18" charset="2"/>
              </a:rPr>
              <a:t></a:t>
            </a:r>
            <a:r>
              <a:rPr lang="en-US" altLang="zh-TW" sz="1800" dirty="0" smtClean="0">
                <a:solidFill>
                  <a:schemeClr val="accent2"/>
                </a:solidFill>
                <a:latin typeface="Times New Roman" pitchFamily="18" charset="0"/>
              </a:rPr>
              <a:t>)           : classification principles</a:t>
            </a:r>
          </a:p>
          <a:p>
            <a:pPr marL="1160463" lvl="2" indent="-266700" eaLnBrk="1" hangingPunct="1">
              <a:spcBef>
                <a:spcPts val="300"/>
              </a:spcBef>
              <a:spcAft>
                <a:spcPts val="100"/>
              </a:spcAft>
              <a:buFontTx/>
              <a:buNone/>
              <a:tabLst>
                <a:tab pos="542925" algn="l"/>
              </a:tabLst>
            </a:pPr>
            <a:r>
              <a:rPr lang="en-US" altLang="zh-TW" sz="1800" dirty="0" smtClean="0">
                <a:latin typeface="Times New Roman" pitchFamily="18" charset="0"/>
              </a:rPr>
              <a:t>an error happens when</a:t>
            </a:r>
            <a:r>
              <a:rPr lang="en-US" altLang="zh-TW" sz="1800" b="1" dirty="0" smtClean="0">
                <a:solidFill>
                  <a:srgbClr val="FF3300"/>
                </a:solidFill>
                <a:latin typeface="Times New Roman" pitchFamily="18" charset="0"/>
              </a:rPr>
              <a:t> </a:t>
            </a:r>
            <a:r>
              <a:rPr lang="en-US" altLang="zh-TW" sz="1800" dirty="0" smtClean="0">
                <a:solidFill>
                  <a:schemeClr val="accent2"/>
                </a:solidFill>
                <a:latin typeface="Times New Roman" pitchFamily="18" charset="0"/>
              </a:rPr>
              <a:t>P(X|</a:t>
            </a:r>
            <a:r>
              <a:rPr lang="en-US" altLang="zh-TW" sz="1800" dirty="0" smtClean="0">
                <a:solidFill>
                  <a:schemeClr val="accent2"/>
                </a:solidFill>
                <a:latin typeface="Times New Roman" pitchFamily="18" charset="0"/>
                <a:sym typeface="Symbol" pitchFamily="18" charset="2"/>
              </a:rPr>
              <a:t></a:t>
            </a:r>
            <a:r>
              <a:rPr lang="en-US" altLang="zh-TW" sz="1800" baseline="30000" dirty="0" smtClean="0">
                <a:solidFill>
                  <a:schemeClr val="accent2"/>
                </a:solidFill>
                <a:latin typeface="Times New Roman" pitchFamily="18" charset="0"/>
                <a:sym typeface="Symbol" pitchFamily="18" charset="2"/>
              </a:rPr>
              <a:t>(</a:t>
            </a:r>
            <a:r>
              <a:rPr lang="en-US" altLang="zh-TW" sz="1800" i="1" baseline="30000" dirty="0" err="1" smtClean="0">
                <a:solidFill>
                  <a:schemeClr val="accent2"/>
                </a:solidFill>
                <a:latin typeface="Times New Roman" pitchFamily="18" charset="0"/>
                <a:sym typeface="Symbol" pitchFamily="18" charset="2"/>
              </a:rPr>
              <a:t>i</a:t>
            </a:r>
            <a:r>
              <a:rPr lang="en-US" altLang="zh-TW" sz="1800" baseline="30000" dirty="0" smtClean="0">
                <a:solidFill>
                  <a:schemeClr val="accent2"/>
                </a:solidFill>
                <a:latin typeface="Times New Roman" pitchFamily="18" charset="0"/>
                <a:sym typeface="Symbol" pitchFamily="18" charset="2"/>
              </a:rPr>
              <a:t>)</a:t>
            </a:r>
            <a:r>
              <a:rPr lang="en-US" altLang="zh-TW" sz="1800" dirty="0" smtClean="0">
                <a:solidFill>
                  <a:schemeClr val="accent2"/>
                </a:solidFill>
                <a:latin typeface="Times New Roman" pitchFamily="18" charset="0"/>
              </a:rPr>
              <a:t>) = max but X </a:t>
            </a:r>
            <a:r>
              <a:rPr lang="en-US" altLang="zh-TW" sz="1800" dirty="0" smtClean="0">
                <a:solidFill>
                  <a:schemeClr val="accent2"/>
                </a:solidFill>
                <a:latin typeface="Times New Roman" pitchFamily="18" charset="0"/>
                <a:sym typeface="Symbol" pitchFamily="18" charset="2"/>
              </a:rPr>
              <a:t></a:t>
            </a:r>
            <a:r>
              <a:rPr lang="en-US" altLang="zh-TW" sz="1800" b="1" i="1" dirty="0" err="1" smtClean="0">
                <a:solidFill>
                  <a:schemeClr val="accent2"/>
                </a:solidFill>
                <a:latin typeface="Times New Roman" pitchFamily="18" charset="0"/>
              </a:rPr>
              <a:t>C</a:t>
            </a:r>
            <a:r>
              <a:rPr lang="en-US" altLang="zh-TW" sz="1800" b="1" i="1" baseline="-25000" dirty="0" err="1" smtClean="0">
                <a:solidFill>
                  <a:schemeClr val="accent2"/>
                </a:solidFill>
                <a:latin typeface="Times New Roman" pitchFamily="18" charset="0"/>
              </a:rPr>
              <a:t>i</a:t>
            </a:r>
            <a:r>
              <a:rPr lang="en-US" altLang="zh-TW" sz="1800" dirty="0" smtClean="0">
                <a:latin typeface="Times New Roman" pitchFamily="18" charset="0"/>
              </a:rPr>
              <a:t>	</a:t>
            </a:r>
          </a:p>
        </p:txBody>
      </p:sp>
      <p:sp>
        <p:nvSpPr>
          <p:cNvPr id="4" name="Line 7"/>
          <p:cNvSpPr>
            <a:spLocks noChangeShapeType="1"/>
          </p:cNvSpPr>
          <p:nvPr/>
        </p:nvSpPr>
        <p:spPr bwMode="auto">
          <a:xfrm>
            <a:off x="0" y="815977"/>
            <a:ext cx="9144000" cy="0"/>
          </a:xfrm>
          <a:prstGeom prst="line">
            <a:avLst/>
          </a:prstGeom>
          <a:noFill/>
          <a:ln w="57150" cmpd="thickThin">
            <a:solidFill>
              <a:schemeClr val="tx1"/>
            </a:solidFill>
            <a:round/>
            <a:headEnd/>
            <a:tailEnd/>
          </a:ln>
          <a:effectLst/>
        </p:spPr>
        <p:txBody>
          <a:bodyPr/>
          <a:lstStyle/>
          <a:p>
            <a:endParaRPr lang="zh-TW" altLang="en-US"/>
          </a:p>
        </p:txBody>
      </p:sp>
    </p:spTree>
    <p:extLst>
      <p:ext uri="{BB962C8B-B14F-4D97-AF65-F5344CB8AC3E}">
        <p14:creationId xmlns:p14="http://schemas.microsoft.com/office/powerpoint/2010/main" val="1265347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user\Desktop\Artificial_neural_network.png"/>
          <p:cNvPicPr>
            <a:picLocks noChangeAspect="1" noChangeArrowheads="1"/>
          </p:cNvPicPr>
          <p:nvPr/>
        </p:nvPicPr>
        <p:blipFill>
          <a:blip r:embed="rId3" cstate="print"/>
          <a:srcRect/>
          <a:stretch>
            <a:fillRect/>
          </a:stretch>
        </p:blipFill>
        <p:spPr bwMode="auto">
          <a:xfrm>
            <a:off x="457913" y="1458773"/>
            <a:ext cx="3739446" cy="3344133"/>
          </a:xfrm>
          <a:prstGeom prst="rect">
            <a:avLst/>
          </a:prstGeom>
          <a:noFill/>
        </p:spPr>
      </p:pic>
      <p:pic>
        <p:nvPicPr>
          <p:cNvPr id="5123" name="Picture 3" descr="C:\Users\user\Desktop\neuron2.png"/>
          <p:cNvPicPr>
            <a:picLocks noChangeAspect="1" noChangeArrowheads="1"/>
          </p:cNvPicPr>
          <p:nvPr/>
        </p:nvPicPr>
        <p:blipFill>
          <a:blip r:embed="rId4" cstate="print"/>
          <a:srcRect/>
          <a:stretch>
            <a:fillRect/>
          </a:stretch>
        </p:blipFill>
        <p:spPr bwMode="auto">
          <a:xfrm rot="19536434">
            <a:off x="1659691" y="3585553"/>
            <a:ext cx="2195918" cy="900371"/>
          </a:xfrm>
          <a:prstGeom prst="rect">
            <a:avLst/>
          </a:prstGeom>
          <a:noFill/>
        </p:spPr>
      </p:pic>
      <p:graphicFrame>
        <p:nvGraphicFramePr>
          <p:cNvPr id="6" name="Object 11"/>
          <p:cNvGraphicFramePr>
            <a:graphicFrameLocks noChangeAspect="1"/>
          </p:cNvGraphicFramePr>
          <p:nvPr>
            <p:extLst>
              <p:ext uri="{D42A27DB-BD31-4B8C-83A1-F6EECF244321}">
                <p14:modId xmlns:p14="http://schemas.microsoft.com/office/powerpoint/2010/main" val="193094625"/>
              </p:ext>
            </p:extLst>
          </p:nvPr>
        </p:nvGraphicFramePr>
        <p:xfrm>
          <a:off x="4525590" y="1704975"/>
          <a:ext cx="4006850" cy="1076325"/>
        </p:xfrm>
        <a:graphic>
          <a:graphicData uri="http://schemas.openxmlformats.org/presentationml/2006/ole">
            <mc:AlternateContent xmlns:mc="http://schemas.openxmlformats.org/markup-compatibility/2006">
              <mc:Choice xmlns:v="urn:schemas-microsoft-com:vml" Requires="v">
                <p:oleObj spid="_x0000_s12523" name="方程式" r:id="rId5" imgW="1282680" imgH="342720" progId="Equation.3">
                  <p:embed/>
                </p:oleObj>
              </mc:Choice>
              <mc:Fallback>
                <p:oleObj name="方程式" r:id="rId5" imgW="1282680" imgH="342720" progId="Equation.3">
                  <p:embed/>
                  <p:pic>
                    <p:nvPicPr>
                      <p:cNvPr id="0" name=""/>
                      <p:cNvPicPr>
                        <a:picLocks noChangeAspect="1" noChangeArrowheads="1"/>
                      </p:cNvPicPr>
                      <p:nvPr/>
                    </p:nvPicPr>
                    <p:blipFill>
                      <a:blip r:embed="rId6"/>
                      <a:srcRect/>
                      <a:stretch>
                        <a:fillRect/>
                      </a:stretch>
                    </p:blipFill>
                    <p:spPr bwMode="auto">
                      <a:xfrm>
                        <a:off x="4525590" y="1704975"/>
                        <a:ext cx="4006850" cy="1076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文字方塊 22"/>
          <p:cNvSpPr txBox="1"/>
          <p:nvPr/>
        </p:nvSpPr>
        <p:spPr>
          <a:xfrm>
            <a:off x="2870200" y="3918696"/>
            <a:ext cx="698500" cy="523220"/>
          </a:xfrm>
          <a:prstGeom prst="rect">
            <a:avLst/>
          </a:prstGeom>
          <a:noFill/>
        </p:spPr>
        <p:txBody>
          <a:bodyPr wrap="square" rtlCol="0">
            <a:spAutoFit/>
          </a:bodyPr>
          <a:lstStyle/>
          <a:p>
            <a:r>
              <a:rPr lang="en-US" altLang="zh-TW" sz="2800" b="1" dirty="0" smtClean="0"/>
              <a:t>w</a:t>
            </a:r>
            <a:r>
              <a:rPr lang="en-US" altLang="zh-TW" sz="1400" b="1" dirty="0" smtClean="0"/>
              <a:t>4</a:t>
            </a:r>
            <a:endParaRPr lang="zh-TW" altLang="en-US" sz="2800" b="1" dirty="0"/>
          </a:p>
        </p:txBody>
      </p:sp>
      <p:sp>
        <p:nvSpPr>
          <p:cNvPr id="24" name="文字方塊 23"/>
          <p:cNvSpPr txBox="1"/>
          <p:nvPr/>
        </p:nvSpPr>
        <p:spPr>
          <a:xfrm>
            <a:off x="4076700" y="3284494"/>
            <a:ext cx="508000" cy="523220"/>
          </a:xfrm>
          <a:prstGeom prst="rect">
            <a:avLst/>
          </a:prstGeom>
          <a:noFill/>
        </p:spPr>
        <p:txBody>
          <a:bodyPr wrap="square" rtlCol="0">
            <a:spAutoFit/>
          </a:bodyPr>
          <a:lstStyle/>
          <a:p>
            <a:r>
              <a:rPr lang="en-US" altLang="zh-TW" sz="2800" b="1" dirty="0" smtClean="0"/>
              <a:t>y</a:t>
            </a:r>
            <a:endParaRPr lang="zh-TW" altLang="en-US" sz="2800" b="1" dirty="0"/>
          </a:p>
        </p:txBody>
      </p:sp>
      <p:sp>
        <p:nvSpPr>
          <p:cNvPr id="25" name="文字方塊 24"/>
          <p:cNvSpPr txBox="1"/>
          <p:nvPr/>
        </p:nvSpPr>
        <p:spPr>
          <a:xfrm>
            <a:off x="2110232" y="4078487"/>
            <a:ext cx="508000" cy="523220"/>
          </a:xfrm>
          <a:prstGeom prst="rect">
            <a:avLst/>
          </a:prstGeom>
          <a:noFill/>
        </p:spPr>
        <p:txBody>
          <a:bodyPr wrap="square" rtlCol="0">
            <a:spAutoFit/>
          </a:bodyPr>
          <a:lstStyle/>
          <a:p>
            <a:r>
              <a:rPr lang="en-US" altLang="zh-TW" sz="2800" b="1" dirty="0" smtClean="0"/>
              <a:t>x</a:t>
            </a:r>
            <a:r>
              <a:rPr lang="en-US" altLang="zh-TW" sz="1400" b="1" dirty="0" smtClean="0"/>
              <a:t>4</a:t>
            </a:r>
            <a:endParaRPr lang="zh-TW" altLang="en-US" sz="2800" b="1" dirty="0"/>
          </a:p>
        </p:txBody>
      </p:sp>
      <p:sp>
        <p:nvSpPr>
          <p:cNvPr id="26" name="文字方塊 24"/>
          <p:cNvSpPr txBox="1"/>
          <p:nvPr/>
        </p:nvSpPr>
        <p:spPr>
          <a:xfrm>
            <a:off x="2110232" y="3327810"/>
            <a:ext cx="508000" cy="523220"/>
          </a:xfrm>
          <a:prstGeom prst="rect">
            <a:avLst/>
          </a:prstGeom>
          <a:noFill/>
        </p:spPr>
        <p:txBody>
          <a:bodyPr wrap="square" rtlCol="0">
            <a:spAutoFit/>
          </a:bodyPr>
          <a:lstStyle/>
          <a:p>
            <a:r>
              <a:rPr lang="en-US" altLang="zh-TW" sz="2800" b="1" dirty="0" smtClean="0"/>
              <a:t>x</a:t>
            </a:r>
            <a:r>
              <a:rPr lang="en-US" altLang="zh-TW" sz="1400" b="1" dirty="0" smtClean="0"/>
              <a:t>3</a:t>
            </a:r>
            <a:endParaRPr lang="zh-TW" altLang="en-US" sz="2800" b="1" dirty="0"/>
          </a:p>
        </p:txBody>
      </p:sp>
      <p:sp>
        <p:nvSpPr>
          <p:cNvPr id="27" name="文字方塊 24"/>
          <p:cNvSpPr txBox="1"/>
          <p:nvPr/>
        </p:nvSpPr>
        <p:spPr>
          <a:xfrm>
            <a:off x="2098040" y="2533869"/>
            <a:ext cx="508000" cy="523220"/>
          </a:xfrm>
          <a:prstGeom prst="rect">
            <a:avLst/>
          </a:prstGeom>
          <a:noFill/>
        </p:spPr>
        <p:txBody>
          <a:bodyPr wrap="square" rtlCol="0">
            <a:spAutoFit/>
          </a:bodyPr>
          <a:lstStyle/>
          <a:p>
            <a:r>
              <a:rPr lang="en-US" altLang="zh-TW" sz="2800" b="1" dirty="0" smtClean="0"/>
              <a:t>x</a:t>
            </a:r>
            <a:r>
              <a:rPr lang="en-US" altLang="zh-TW" sz="1400" b="1" dirty="0" smtClean="0"/>
              <a:t>2</a:t>
            </a:r>
            <a:endParaRPr lang="zh-TW" altLang="en-US" sz="2800" b="1" dirty="0"/>
          </a:p>
        </p:txBody>
      </p:sp>
      <p:sp>
        <p:nvSpPr>
          <p:cNvPr id="28" name="文字方塊 24"/>
          <p:cNvSpPr txBox="1"/>
          <p:nvPr/>
        </p:nvSpPr>
        <p:spPr>
          <a:xfrm>
            <a:off x="2098040" y="1785462"/>
            <a:ext cx="508000" cy="523220"/>
          </a:xfrm>
          <a:prstGeom prst="rect">
            <a:avLst/>
          </a:prstGeom>
          <a:noFill/>
        </p:spPr>
        <p:txBody>
          <a:bodyPr wrap="square" rtlCol="0">
            <a:spAutoFit/>
          </a:bodyPr>
          <a:lstStyle/>
          <a:p>
            <a:r>
              <a:rPr lang="en-US" altLang="zh-TW" sz="2800" b="1" dirty="0" smtClean="0"/>
              <a:t>x</a:t>
            </a:r>
            <a:r>
              <a:rPr lang="en-US" altLang="zh-TW" sz="1400" b="1" dirty="0" smtClean="0"/>
              <a:t>1</a:t>
            </a:r>
            <a:endParaRPr lang="zh-TW" altLang="en-US" sz="2800" b="1" dirty="0"/>
          </a:p>
        </p:txBody>
      </p:sp>
      <p:sp>
        <p:nvSpPr>
          <p:cNvPr id="29" name="文字方塊 22"/>
          <p:cNvSpPr txBox="1"/>
          <p:nvPr/>
        </p:nvSpPr>
        <p:spPr>
          <a:xfrm>
            <a:off x="2831846" y="3327810"/>
            <a:ext cx="698500" cy="523220"/>
          </a:xfrm>
          <a:prstGeom prst="rect">
            <a:avLst/>
          </a:prstGeom>
          <a:noFill/>
        </p:spPr>
        <p:txBody>
          <a:bodyPr wrap="square" rtlCol="0">
            <a:spAutoFit/>
          </a:bodyPr>
          <a:lstStyle/>
          <a:p>
            <a:r>
              <a:rPr lang="en-US" altLang="zh-TW" sz="2800" b="1" dirty="0" smtClean="0"/>
              <a:t>w</a:t>
            </a:r>
            <a:r>
              <a:rPr lang="en-US" altLang="zh-TW" sz="1400" b="1" dirty="0" smtClean="0"/>
              <a:t>3</a:t>
            </a:r>
            <a:endParaRPr lang="zh-TW" altLang="en-US" sz="2800" b="1" dirty="0"/>
          </a:p>
        </p:txBody>
      </p:sp>
      <p:sp>
        <p:nvSpPr>
          <p:cNvPr id="30" name="文字方塊 22"/>
          <p:cNvSpPr txBox="1"/>
          <p:nvPr/>
        </p:nvSpPr>
        <p:spPr>
          <a:xfrm>
            <a:off x="2831846" y="2895202"/>
            <a:ext cx="698500" cy="523220"/>
          </a:xfrm>
          <a:prstGeom prst="rect">
            <a:avLst/>
          </a:prstGeom>
          <a:noFill/>
        </p:spPr>
        <p:txBody>
          <a:bodyPr wrap="square" rtlCol="0">
            <a:spAutoFit/>
          </a:bodyPr>
          <a:lstStyle/>
          <a:p>
            <a:r>
              <a:rPr lang="en-US" altLang="zh-TW" sz="2800" b="1" dirty="0" smtClean="0"/>
              <a:t>w</a:t>
            </a:r>
            <a:r>
              <a:rPr lang="en-US" altLang="zh-TW" sz="1400" b="1" dirty="0" smtClean="0"/>
              <a:t>2</a:t>
            </a:r>
            <a:endParaRPr lang="zh-TW" altLang="en-US" sz="2800" b="1" dirty="0"/>
          </a:p>
        </p:txBody>
      </p:sp>
      <p:sp>
        <p:nvSpPr>
          <p:cNvPr id="31" name="文字方塊 22"/>
          <p:cNvSpPr txBox="1"/>
          <p:nvPr/>
        </p:nvSpPr>
        <p:spPr>
          <a:xfrm>
            <a:off x="2839720" y="2449560"/>
            <a:ext cx="698500" cy="523220"/>
          </a:xfrm>
          <a:prstGeom prst="rect">
            <a:avLst/>
          </a:prstGeom>
          <a:noFill/>
        </p:spPr>
        <p:txBody>
          <a:bodyPr wrap="square" rtlCol="0">
            <a:spAutoFit/>
          </a:bodyPr>
          <a:lstStyle/>
          <a:p>
            <a:r>
              <a:rPr lang="en-US" altLang="zh-TW" sz="2800" b="1" dirty="0" smtClean="0"/>
              <a:t>w</a:t>
            </a:r>
            <a:r>
              <a:rPr lang="en-US" altLang="zh-TW" sz="1400" b="1" dirty="0" smtClean="0"/>
              <a:t>1</a:t>
            </a:r>
            <a:endParaRPr lang="zh-TW" altLang="en-US" sz="2800" b="1" dirty="0"/>
          </a:p>
        </p:txBody>
      </p:sp>
      <p:cxnSp>
        <p:nvCxnSpPr>
          <p:cNvPr id="34" name="Straight Arrow Connector 33"/>
          <p:cNvCxnSpPr/>
          <p:nvPr/>
        </p:nvCxnSpPr>
        <p:spPr>
          <a:xfrm flipV="1">
            <a:off x="2870200" y="4078487"/>
            <a:ext cx="668020" cy="948934"/>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667000" y="4922004"/>
            <a:ext cx="661416" cy="523220"/>
          </a:xfrm>
          <a:prstGeom prst="rect">
            <a:avLst/>
          </a:prstGeom>
          <a:noFill/>
        </p:spPr>
        <p:txBody>
          <a:bodyPr wrap="square" rtlCol="0">
            <a:spAutoFit/>
          </a:bodyPr>
          <a:lstStyle/>
          <a:p>
            <a:r>
              <a:rPr lang="en-US" altLang="zh-TW" sz="2800" b="1" dirty="0" smtClean="0"/>
              <a:t>1</a:t>
            </a:r>
            <a:endParaRPr lang="zh-TW" altLang="en-US" b="1" dirty="0"/>
          </a:p>
        </p:txBody>
      </p:sp>
      <p:sp>
        <p:nvSpPr>
          <p:cNvPr id="36" name="TextBox 35"/>
          <p:cNvSpPr txBox="1"/>
          <p:nvPr/>
        </p:nvSpPr>
        <p:spPr>
          <a:xfrm>
            <a:off x="3145790" y="4398784"/>
            <a:ext cx="748284" cy="523220"/>
          </a:xfrm>
          <a:prstGeom prst="rect">
            <a:avLst/>
          </a:prstGeom>
          <a:noFill/>
        </p:spPr>
        <p:txBody>
          <a:bodyPr wrap="square" rtlCol="0">
            <a:spAutoFit/>
          </a:bodyPr>
          <a:lstStyle/>
          <a:p>
            <a:r>
              <a:rPr lang="en-US" altLang="zh-TW" sz="2800" b="1" dirty="0" smtClean="0"/>
              <a:t>b</a:t>
            </a:r>
            <a:endParaRPr lang="zh-TW" altLang="en-US" sz="2800" b="1" dirty="0"/>
          </a:p>
        </p:txBody>
      </p:sp>
      <p:sp>
        <p:nvSpPr>
          <p:cNvPr id="37"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p>
        </p:txBody>
      </p:sp>
      <p:sp>
        <p:nvSpPr>
          <p:cNvPr id="38" name="標題 1"/>
          <p:cNvSpPr>
            <a:spLocks noGrp="1"/>
          </p:cNvSpPr>
          <p:nvPr>
            <p:ph type="title"/>
          </p:nvPr>
        </p:nvSpPr>
        <p:spPr>
          <a:xfrm>
            <a:off x="0" y="0"/>
            <a:ext cx="9144000" cy="720000"/>
          </a:xfrm>
        </p:spPr>
        <p:txBody>
          <a:bodyPr>
            <a:normAutofit/>
          </a:bodyPr>
          <a:lstStyle/>
          <a:p>
            <a:pPr algn="l"/>
            <a:r>
              <a:rPr lang="en-US" altLang="zh-TW" dirty="0" smtClean="0"/>
              <a:t>Neural Network</a:t>
            </a:r>
            <a:endParaRPr lang="zh-TW" altLang="en-US" dirty="0"/>
          </a:p>
        </p:txBody>
      </p:sp>
      <p:sp>
        <p:nvSpPr>
          <p:cNvPr id="39" name="內容版面配置區 2"/>
          <p:cNvSpPr>
            <a:spLocks noGrp="1"/>
          </p:cNvSpPr>
          <p:nvPr>
            <p:ph idx="1"/>
          </p:nvPr>
        </p:nvSpPr>
        <p:spPr>
          <a:xfrm>
            <a:off x="251520" y="5813490"/>
            <a:ext cx="8640960" cy="567838"/>
          </a:xfrm>
        </p:spPr>
        <p:txBody>
          <a:bodyPr>
            <a:noAutofit/>
          </a:bodyPr>
          <a:lstStyle/>
          <a:p>
            <a:r>
              <a:rPr kumimoji="1" lang="en-US" altLang="zh-TW" sz="2500" dirty="0" smtClean="0">
                <a:latin typeface="Times New Roman" pitchFamily="18" charset="0"/>
                <a:cs typeface="Times New Roman" pitchFamily="18" charset="0"/>
              </a:rPr>
              <a:t>A lot of simple non-linearity </a:t>
            </a:r>
            <a:r>
              <a:rPr kumimoji="1" lang="en-US" altLang="zh-TW" sz="2500" dirty="0" smtClean="0">
                <a:latin typeface="Times New Roman" pitchFamily="18" charset="0"/>
                <a:cs typeface="Times New Roman" pitchFamily="18" charset="0"/>
                <a:sym typeface="Wingdings"/>
              </a:rPr>
              <a:t> complex non-linearity</a:t>
            </a:r>
            <a:endParaRPr kumimoji="1" lang="zh-TW" altLang="en-US" sz="2500" dirty="0" smtClean="0">
              <a:latin typeface="Times New Roman" pitchFamily="18" charset="0"/>
              <a:cs typeface="Times New Roman" pitchFamily="18" charset="0"/>
            </a:endParaRPr>
          </a:p>
        </p:txBody>
      </p:sp>
      <p:pic>
        <p:nvPicPr>
          <p:cNvPr id="40" name="圖片 39" descr="螢幕快照 2013-07-03 上午9.33.34.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99992" y="2924944"/>
            <a:ext cx="4355556" cy="2844444"/>
          </a:xfrm>
          <a:prstGeom prst="rect">
            <a:avLst/>
          </a:prstGeom>
        </p:spPr>
      </p:pic>
    </p:spTree>
    <p:extLst>
      <p:ext uri="{BB962C8B-B14F-4D97-AF65-F5344CB8AC3E}">
        <p14:creationId xmlns:p14="http://schemas.microsoft.com/office/powerpoint/2010/main" val="11379275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box(in)">
                                      <p:cBhvr>
                                        <p:cTn id="7" dur="500"/>
                                        <p:tgtEl>
                                          <p:spTgt spid="512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xit" presetSubtype="16" fill="hold" nodeType="clickEffect">
                                  <p:stCondLst>
                                    <p:cond delay="0"/>
                                  </p:stCondLst>
                                  <p:childTnLst>
                                    <p:animEffect transition="out" filter="box(in)">
                                      <p:cBhvr>
                                        <p:cTn id="11" dur="500"/>
                                        <p:tgtEl>
                                          <p:spTgt spid="5123"/>
                                        </p:tgtEl>
                                      </p:cBhvr>
                                    </p:animEffect>
                                    <p:set>
                                      <p:cBhvr>
                                        <p:cTn id="12" dur="1" fill="hold">
                                          <p:stCondLst>
                                            <p:cond delay="499"/>
                                          </p:stCondLst>
                                        </p:cTn>
                                        <p:tgtEl>
                                          <p:spTgt spid="512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4" presetClass="entr" presetSubtype="16"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box(in)">
                                      <p:cBhvr>
                                        <p:cTn id="19" dur="500"/>
                                        <p:tgtEl>
                                          <p:spTgt spid="25"/>
                                        </p:tgtEl>
                                      </p:cBhvr>
                                    </p:animEffect>
                                  </p:childTnLst>
                                </p:cTn>
                              </p:par>
                              <p:par>
                                <p:cTn id="20" presetID="4" presetClass="entr" presetSubtype="16"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box(in)">
                                      <p:cBhvr>
                                        <p:cTn id="22" dur="500"/>
                                        <p:tgtEl>
                                          <p:spTgt spid="23"/>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box(in)">
                                      <p:cBhvr>
                                        <p:cTn id="25" dur="500"/>
                                        <p:tgtEl>
                                          <p:spTgt spid="26"/>
                                        </p:tgtEl>
                                      </p:cBhvr>
                                    </p:animEffect>
                                  </p:childTnLst>
                                </p:cTn>
                              </p:par>
                              <p:par>
                                <p:cTn id="26" presetID="4" presetClass="entr" presetSubtype="16"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box(in)">
                                      <p:cBhvr>
                                        <p:cTn id="28" dur="500"/>
                                        <p:tgtEl>
                                          <p:spTgt spid="29"/>
                                        </p:tgtEl>
                                      </p:cBhvr>
                                    </p:animEffect>
                                  </p:childTnLst>
                                </p:cTn>
                              </p:par>
                              <p:par>
                                <p:cTn id="29" presetID="4" presetClass="entr" presetSubtype="16"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box(in)">
                                      <p:cBhvr>
                                        <p:cTn id="31" dur="500"/>
                                        <p:tgtEl>
                                          <p:spTgt spid="30"/>
                                        </p:tgtEl>
                                      </p:cBhvr>
                                    </p:animEffect>
                                  </p:childTnLst>
                                </p:cTn>
                              </p:par>
                              <p:par>
                                <p:cTn id="32" presetID="4" presetClass="entr" presetSubtype="16"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box(in)">
                                      <p:cBhvr>
                                        <p:cTn id="34" dur="500"/>
                                        <p:tgtEl>
                                          <p:spTgt spid="31"/>
                                        </p:tgtEl>
                                      </p:cBhvr>
                                    </p:animEffect>
                                  </p:childTnLst>
                                </p:cTn>
                              </p:par>
                              <p:par>
                                <p:cTn id="35" presetID="4" presetClass="entr" presetSubtype="16"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box(in)">
                                      <p:cBhvr>
                                        <p:cTn id="37" dur="500"/>
                                        <p:tgtEl>
                                          <p:spTgt spid="28"/>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blinds(horizontal)">
                                      <p:cBhvr>
                                        <p:cTn id="40" dur="500"/>
                                        <p:tgtEl>
                                          <p:spTgt spid="27"/>
                                        </p:tgtEl>
                                      </p:cBhvr>
                                    </p:animEffect>
                                  </p:childTnLst>
                                </p:cTn>
                              </p:par>
                              <p:par>
                                <p:cTn id="41" presetID="4" presetClass="entr" presetSubtype="16"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box(in)">
                                      <p:cBhvr>
                                        <p:cTn id="43" dur="500"/>
                                        <p:tgtEl>
                                          <p:spTgt spid="24"/>
                                        </p:tgtEl>
                                      </p:cBhvr>
                                    </p:animEffect>
                                  </p:childTnLst>
                                </p:cTn>
                              </p:par>
                            </p:childTnLst>
                          </p:cTn>
                        </p:par>
                      </p:childTnLst>
                    </p:cTn>
                  </p:par>
                  <p:par>
                    <p:cTn id="44" fill="hold">
                      <p:stCondLst>
                        <p:cond delay="indefinite"/>
                      </p:stCondLst>
                      <p:childTnLst>
                        <p:par>
                          <p:cTn id="45" fill="hold">
                            <p:stCondLst>
                              <p:cond delay="0"/>
                            </p:stCondLst>
                            <p:childTnLst>
                              <p:par>
                                <p:cTn id="46" presetID="4" presetClass="entr" presetSubtype="16" fill="hold" grpId="0" nodeType="click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box(in)">
                                      <p:cBhvr>
                                        <p:cTn id="48" dur="500"/>
                                        <p:tgtEl>
                                          <p:spTgt spid="35"/>
                                        </p:tgtEl>
                                      </p:cBhvr>
                                    </p:animEffect>
                                  </p:childTnLst>
                                </p:cTn>
                              </p:par>
                              <p:par>
                                <p:cTn id="49" presetID="4" presetClass="entr" presetSubtype="16"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box(in)">
                                      <p:cBhvr>
                                        <p:cTn id="51" dur="500"/>
                                        <p:tgtEl>
                                          <p:spTgt spid="36"/>
                                        </p:tgtEl>
                                      </p:cBhvr>
                                    </p:animEffect>
                                  </p:childTnLst>
                                </p:cTn>
                              </p:par>
                              <p:par>
                                <p:cTn id="52" presetID="4" presetClass="entr" presetSubtype="16" fill="hold" nodeType="with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box(in)">
                                      <p:cBhvr>
                                        <p:cTn id="5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27" grpId="0"/>
      <p:bldP spid="28" grpId="0"/>
      <p:bldP spid="29" grpId="0"/>
      <p:bldP spid="30" grpId="0"/>
      <p:bldP spid="31" grpId="0"/>
      <p:bldP spid="35" grpId="0"/>
      <p:bldP spid="3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l"/>
            <a:r>
              <a:rPr lang="en-US" altLang="zh-TW" dirty="0" smtClean="0"/>
              <a:t>Neural Network Training – Back Propagation</a:t>
            </a:r>
            <a:endParaRPr lang="zh-TW" altLang="en-US" dirty="0"/>
          </a:p>
        </p:txBody>
      </p:sp>
      <p:sp>
        <p:nvSpPr>
          <p:cNvPr id="3" name="內容版面配置區 2"/>
          <p:cNvSpPr>
            <a:spLocks noGrp="1"/>
          </p:cNvSpPr>
          <p:nvPr>
            <p:ph idx="1"/>
          </p:nvPr>
        </p:nvSpPr>
        <p:spPr>
          <a:xfrm>
            <a:off x="35496" y="1325409"/>
            <a:ext cx="4573675" cy="2607647"/>
          </a:xfrm>
        </p:spPr>
        <p:txBody>
          <a:bodyPr/>
          <a:lstStyle/>
          <a:p>
            <a:r>
              <a:rPr lang="en-US" altLang="zh-TW" sz="2600" b="1" dirty="0" smtClean="0">
                <a:latin typeface="Times New Roman" pitchFamily="18" charset="0"/>
                <a:cs typeface="Times New Roman" pitchFamily="18" charset="0"/>
              </a:rPr>
              <a:t>Start with random weights</a:t>
            </a:r>
          </a:p>
          <a:p>
            <a:pPr marL="342900" lvl="1" indent="-342900">
              <a:buFont typeface="Arial" pitchFamily="34" charset="0"/>
              <a:buChar char="•"/>
            </a:pPr>
            <a:r>
              <a:rPr lang="en-US" altLang="zh-TW" sz="2600" b="1" dirty="0" smtClean="0">
                <a:latin typeface="Times New Roman" pitchFamily="18" charset="0"/>
                <a:cs typeface="Times New Roman" pitchFamily="18" charset="0"/>
              </a:rPr>
              <a:t>Compare </a:t>
            </a:r>
            <a:r>
              <a:rPr lang="en-US" altLang="zh-TW" sz="2600" b="1" dirty="0">
                <a:latin typeface="Times New Roman" pitchFamily="18" charset="0"/>
                <a:cs typeface="Times New Roman" pitchFamily="18" charset="0"/>
              </a:rPr>
              <a:t>the outputs of the net to the </a:t>
            </a:r>
            <a:r>
              <a:rPr lang="en-US" altLang="zh-TW" sz="2600" b="1" dirty="0" smtClean="0">
                <a:latin typeface="Times New Roman" pitchFamily="18" charset="0"/>
                <a:cs typeface="Times New Roman" pitchFamily="18" charset="0"/>
              </a:rPr>
              <a:t>targets</a:t>
            </a:r>
          </a:p>
          <a:p>
            <a:pPr marL="342900" lvl="1" indent="-342900">
              <a:buFont typeface="Arial" pitchFamily="34" charset="0"/>
              <a:buChar char="•"/>
            </a:pPr>
            <a:r>
              <a:rPr lang="en-US" altLang="zh-TW" sz="2600" b="1" dirty="0" smtClean="0">
                <a:latin typeface="Times New Roman" pitchFamily="18" charset="0"/>
                <a:cs typeface="Times New Roman" pitchFamily="18" charset="0"/>
              </a:rPr>
              <a:t>Try </a:t>
            </a:r>
            <a:r>
              <a:rPr lang="en-US" altLang="zh-TW" sz="2600" b="1" dirty="0">
                <a:latin typeface="Times New Roman" pitchFamily="18" charset="0"/>
                <a:cs typeface="Times New Roman" pitchFamily="18" charset="0"/>
              </a:rPr>
              <a:t>to adjust the weights to </a:t>
            </a:r>
            <a:r>
              <a:rPr lang="en-US" altLang="zh-TW" sz="2600" b="1" dirty="0" smtClean="0">
                <a:latin typeface="Times New Roman" pitchFamily="18" charset="0"/>
                <a:cs typeface="Times New Roman" pitchFamily="18" charset="0"/>
              </a:rPr>
              <a:t>minimize the  error </a:t>
            </a:r>
            <a:endParaRPr lang="zh-TW" altLang="en-US" sz="2600" b="1" dirty="0">
              <a:latin typeface="Times New Roman" pitchFamily="18" charset="0"/>
              <a:cs typeface="Times New Roman" pitchFamily="18" charset="0"/>
            </a:endParaRPr>
          </a:p>
        </p:txBody>
      </p:sp>
      <p:pic>
        <p:nvPicPr>
          <p:cNvPr id="5" name="Picture 2" descr="C:\Users\user\Desktop\Artificial_neural_network.png"/>
          <p:cNvPicPr>
            <a:picLocks noChangeAspect="1" noChangeArrowheads="1"/>
          </p:cNvPicPr>
          <p:nvPr/>
        </p:nvPicPr>
        <p:blipFill>
          <a:blip r:embed="rId3" cstate="print"/>
          <a:srcRect/>
          <a:stretch>
            <a:fillRect/>
          </a:stretch>
        </p:blipFill>
        <p:spPr bwMode="auto">
          <a:xfrm>
            <a:off x="4983983" y="1356528"/>
            <a:ext cx="3191683" cy="2854276"/>
          </a:xfrm>
          <a:prstGeom prst="rect">
            <a:avLst/>
          </a:prstGeom>
          <a:noFill/>
        </p:spPr>
      </p:pic>
      <p:sp>
        <p:nvSpPr>
          <p:cNvPr id="6" name="文字方塊 5"/>
          <p:cNvSpPr txBox="1"/>
          <p:nvPr/>
        </p:nvSpPr>
        <p:spPr>
          <a:xfrm>
            <a:off x="5225142" y="2039819"/>
            <a:ext cx="341644" cy="369332"/>
          </a:xfrm>
          <a:prstGeom prst="rect">
            <a:avLst/>
          </a:prstGeom>
          <a:noFill/>
        </p:spPr>
        <p:txBody>
          <a:bodyPr wrap="square" rtlCol="0">
            <a:spAutoFit/>
          </a:bodyPr>
          <a:lstStyle/>
          <a:p>
            <a:r>
              <a:rPr lang="en-US" altLang="zh-TW" dirty="0" smtClean="0"/>
              <a:t>1</a:t>
            </a:r>
            <a:endParaRPr lang="zh-TW" altLang="en-US" dirty="0"/>
          </a:p>
        </p:txBody>
      </p:sp>
      <p:sp>
        <p:nvSpPr>
          <p:cNvPr id="7" name="文字方塊 6"/>
          <p:cNvSpPr txBox="1"/>
          <p:nvPr/>
        </p:nvSpPr>
        <p:spPr>
          <a:xfrm>
            <a:off x="5235190" y="2672079"/>
            <a:ext cx="341644" cy="369332"/>
          </a:xfrm>
          <a:prstGeom prst="rect">
            <a:avLst/>
          </a:prstGeom>
          <a:noFill/>
        </p:spPr>
        <p:txBody>
          <a:bodyPr wrap="square" rtlCol="0">
            <a:spAutoFit/>
          </a:bodyPr>
          <a:lstStyle/>
          <a:p>
            <a:r>
              <a:rPr lang="en-US" altLang="zh-TW" dirty="0" smtClean="0"/>
              <a:t>4</a:t>
            </a:r>
            <a:endParaRPr lang="zh-TW" altLang="en-US" dirty="0"/>
          </a:p>
        </p:txBody>
      </p:sp>
      <p:sp>
        <p:nvSpPr>
          <p:cNvPr id="8" name="文字方塊 7"/>
          <p:cNvSpPr txBox="1"/>
          <p:nvPr/>
        </p:nvSpPr>
        <p:spPr>
          <a:xfrm>
            <a:off x="5205046" y="3305908"/>
            <a:ext cx="470600" cy="369332"/>
          </a:xfrm>
          <a:prstGeom prst="rect">
            <a:avLst/>
          </a:prstGeom>
          <a:noFill/>
        </p:spPr>
        <p:txBody>
          <a:bodyPr wrap="square" rtlCol="0">
            <a:spAutoFit/>
          </a:bodyPr>
          <a:lstStyle/>
          <a:p>
            <a:r>
              <a:rPr lang="en-US" altLang="zh-TW" dirty="0" smtClean="0"/>
              <a:t>-3</a:t>
            </a:r>
            <a:endParaRPr lang="zh-TW" altLang="en-US" dirty="0"/>
          </a:p>
        </p:txBody>
      </p:sp>
      <p:sp>
        <p:nvSpPr>
          <p:cNvPr id="9" name="文字方塊 8"/>
          <p:cNvSpPr txBox="1"/>
          <p:nvPr/>
        </p:nvSpPr>
        <p:spPr>
          <a:xfrm>
            <a:off x="7543800" y="2363035"/>
            <a:ext cx="470600"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0.2</a:t>
            </a:r>
            <a:endParaRPr lang="zh-TW" altLang="en-US" dirty="0">
              <a:latin typeface="Times New Roman" panose="02020603050405020304" pitchFamily="18" charset="0"/>
              <a:cs typeface="Times New Roman" panose="02020603050405020304" pitchFamily="18" charset="0"/>
            </a:endParaRPr>
          </a:p>
        </p:txBody>
      </p:sp>
      <p:sp>
        <p:nvSpPr>
          <p:cNvPr id="10" name="文字方塊 9"/>
          <p:cNvSpPr txBox="1"/>
          <p:nvPr/>
        </p:nvSpPr>
        <p:spPr>
          <a:xfrm>
            <a:off x="7533752" y="3001219"/>
            <a:ext cx="470600"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0.9</a:t>
            </a:r>
            <a:endParaRPr lang="zh-TW" altLang="en-US" dirty="0">
              <a:latin typeface="Times New Roman" panose="02020603050405020304" pitchFamily="18" charset="0"/>
              <a:cs typeface="Times New Roman" panose="02020603050405020304" pitchFamily="18" charset="0"/>
            </a:endParaRPr>
          </a:p>
        </p:txBody>
      </p:sp>
      <p:sp>
        <p:nvSpPr>
          <p:cNvPr id="11" name="橢圓 10"/>
          <p:cNvSpPr/>
          <p:nvPr/>
        </p:nvSpPr>
        <p:spPr>
          <a:xfrm>
            <a:off x="8244671" y="2292699"/>
            <a:ext cx="512466" cy="50074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0</a:t>
            </a:r>
            <a:endParaRPr lang="zh-TW" altLang="en-US" dirty="0">
              <a:solidFill>
                <a:schemeClr val="tx1"/>
              </a:solidFill>
            </a:endParaRPr>
          </a:p>
        </p:txBody>
      </p:sp>
      <p:sp>
        <p:nvSpPr>
          <p:cNvPr id="12" name="橢圓 11"/>
          <p:cNvSpPr/>
          <p:nvPr/>
        </p:nvSpPr>
        <p:spPr>
          <a:xfrm>
            <a:off x="8244671" y="2945845"/>
            <a:ext cx="512466" cy="50074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1</a:t>
            </a:r>
            <a:endParaRPr lang="zh-TW" altLang="en-US" dirty="0">
              <a:solidFill>
                <a:schemeClr val="tx1"/>
              </a:solidFill>
            </a:endParaRPr>
          </a:p>
        </p:txBody>
      </p:sp>
      <p:sp>
        <p:nvSpPr>
          <p:cNvPr id="13" name="文字方塊 12"/>
          <p:cNvSpPr txBox="1"/>
          <p:nvPr/>
        </p:nvSpPr>
        <p:spPr>
          <a:xfrm>
            <a:off x="8050976" y="1519758"/>
            <a:ext cx="899329" cy="646331"/>
          </a:xfrm>
          <a:prstGeom prst="rect">
            <a:avLst/>
          </a:prstGeom>
          <a:noFill/>
        </p:spPr>
        <p:txBody>
          <a:bodyPr wrap="square" rtlCol="0">
            <a:spAutoFit/>
          </a:bodyPr>
          <a:lstStyle/>
          <a:p>
            <a:pPr algn="ctr"/>
            <a:r>
              <a:rPr lang="en-US" altLang="zh-TW" b="1" dirty="0" err="1" smtClean="0"/>
              <a:t>t</a:t>
            </a:r>
            <a:r>
              <a:rPr lang="en-US" altLang="zh-TW" sz="1200" b="1" dirty="0" err="1" smtClean="0"/>
              <a:t>j</a:t>
            </a:r>
            <a:endParaRPr lang="en-US" altLang="zh-TW" b="1" dirty="0" smtClean="0"/>
          </a:p>
          <a:p>
            <a:pPr algn="ctr"/>
            <a:r>
              <a:rPr lang="en-US" altLang="zh-TW" b="1" dirty="0" smtClean="0"/>
              <a:t>Target</a:t>
            </a:r>
          </a:p>
        </p:txBody>
      </p:sp>
      <p:graphicFrame>
        <p:nvGraphicFramePr>
          <p:cNvPr id="7170" name="Object 2"/>
          <p:cNvGraphicFramePr>
            <a:graphicFrameLocks noGrp="1" noChangeAspect="1"/>
          </p:cNvGraphicFramePr>
          <p:nvPr>
            <p:extLst>
              <p:ext uri="{D42A27DB-BD31-4B8C-83A1-F6EECF244321}">
                <p14:modId xmlns:p14="http://schemas.microsoft.com/office/powerpoint/2010/main" val="3448910798"/>
              </p:ext>
            </p:extLst>
          </p:nvPr>
        </p:nvGraphicFramePr>
        <p:xfrm>
          <a:off x="611560" y="4075112"/>
          <a:ext cx="3174300" cy="1459800"/>
        </p:xfrm>
        <a:graphic>
          <a:graphicData uri="http://schemas.openxmlformats.org/presentationml/2006/ole">
            <mc:AlternateContent xmlns:mc="http://schemas.openxmlformats.org/markup-compatibility/2006">
              <mc:Choice xmlns:v="urn:schemas-microsoft-com:vml" Requires="v">
                <p:oleObj spid="_x0000_s4456" name="Equation" r:id="rId4" imgW="1269720" imgH="583920" progId="Equation.3">
                  <p:embed/>
                </p:oleObj>
              </mc:Choice>
              <mc:Fallback>
                <p:oleObj name="Equation" r:id="rId4" imgW="1269720" imgH="583920" progId="Equation.3">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560" y="4075112"/>
                        <a:ext cx="3174300" cy="145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文字方塊 22"/>
          <p:cNvSpPr txBox="1"/>
          <p:nvPr/>
        </p:nvSpPr>
        <p:spPr>
          <a:xfrm>
            <a:off x="7015988" y="3551893"/>
            <a:ext cx="698500" cy="523220"/>
          </a:xfrm>
          <a:prstGeom prst="rect">
            <a:avLst/>
          </a:prstGeom>
          <a:noFill/>
        </p:spPr>
        <p:txBody>
          <a:bodyPr wrap="square" rtlCol="0">
            <a:spAutoFit/>
          </a:bodyPr>
          <a:lstStyle/>
          <a:p>
            <a:r>
              <a:rPr lang="en-US" altLang="zh-TW" sz="2800" b="1" dirty="0" smtClean="0"/>
              <a:t>w</a:t>
            </a:r>
            <a:endParaRPr lang="zh-TW" altLang="en-US" sz="2800" b="1" dirty="0"/>
          </a:p>
        </p:txBody>
      </p:sp>
      <p:sp>
        <p:nvSpPr>
          <p:cNvPr id="17" name="Rectangle 16"/>
          <p:cNvSpPr/>
          <p:nvPr/>
        </p:nvSpPr>
        <p:spPr>
          <a:xfrm>
            <a:off x="7382256" y="1503216"/>
            <a:ext cx="862415" cy="369332"/>
          </a:xfrm>
          <a:prstGeom prst="rect">
            <a:avLst/>
          </a:prstGeom>
        </p:spPr>
        <p:txBody>
          <a:bodyPr wrap="square">
            <a:spAutoFit/>
          </a:bodyPr>
          <a:lstStyle/>
          <a:p>
            <a:pPr algn="ctr"/>
            <a:r>
              <a:rPr lang="en-US" altLang="zh-TW" b="1" dirty="0" err="1" smtClean="0"/>
              <a:t>y</a:t>
            </a:r>
            <a:r>
              <a:rPr lang="en-US" altLang="zh-TW" sz="1200" b="1" dirty="0" err="1" smtClean="0"/>
              <a:t>j</a:t>
            </a:r>
            <a:endParaRPr lang="en-US" altLang="zh-TW" b="1" dirty="0" smtClean="0"/>
          </a:p>
        </p:txBody>
      </p:sp>
      <p:sp>
        <p:nvSpPr>
          <p:cNvPr id="18"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p>
        </p:txBody>
      </p:sp>
    </p:spTree>
    <p:extLst>
      <p:ext uri="{BB962C8B-B14F-4D97-AF65-F5344CB8AC3E}">
        <p14:creationId xmlns:p14="http://schemas.microsoft.com/office/powerpoint/2010/main" val="1189554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500"/>
                                        <p:tgtEl>
                                          <p:spTgt spid="9"/>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ox(in)">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0"/>
                                        </p:tgtEl>
                                        <p:attrNameLst>
                                          <p:attrName>style.visibility</p:attrName>
                                        </p:attrNameLst>
                                      </p:cBhvr>
                                      <p:to>
                                        <p:strVal val="visible"/>
                                      </p:to>
                                    </p:set>
                                  </p:childTnLst>
                                </p:cTn>
                              </p:par>
                              <p:par>
                                <p:cTn id="15" presetID="4" presetClass="entr" presetSubtype="16"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ox(in)">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15616" y="404664"/>
            <a:ext cx="6656784" cy="720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387" name="文字方塊 2"/>
          <p:cNvSpPr txBox="1">
            <a:spLocks noChangeArrowheads="1"/>
          </p:cNvSpPr>
          <p:nvPr/>
        </p:nvSpPr>
        <p:spPr bwMode="auto">
          <a:xfrm>
            <a:off x="0" y="0"/>
            <a:ext cx="9144000" cy="720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nchorCtr="0">
            <a:noAutofit/>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r>
              <a:rPr lang="en-US" altLang="zh-TW" sz="3300" b="1" dirty="0">
                <a:latin typeface="Times New Roman" panose="02020603050405020304" pitchFamily="18" charset="0"/>
                <a:cs typeface="Times New Roman" panose="02020603050405020304" pitchFamily="18" charset="0"/>
              </a:rPr>
              <a:t>Gradient Descent Algorithm</a:t>
            </a:r>
            <a:endParaRPr lang="zh-TW" altLang="en-US" sz="3300" b="1" dirty="0">
              <a:latin typeface="Times New Roman" panose="02020603050405020304" pitchFamily="18" charset="0"/>
              <a:cs typeface="Times New Roman" panose="02020603050405020304" pitchFamily="18" charset="0"/>
            </a:endParaRPr>
          </a:p>
        </p:txBody>
      </p:sp>
      <p:sp>
        <p:nvSpPr>
          <p:cNvPr id="7"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p>
        </p:txBody>
      </p:sp>
      <p:grpSp>
        <p:nvGrpSpPr>
          <p:cNvPr id="15" name="群組 14"/>
          <p:cNvGrpSpPr/>
          <p:nvPr/>
        </p:nvGrpSpPr>
        <p:grpSpPr>
          <a:xfrm>
            <a:off x="1143872" y="1333500"/>
            <a:ext cx="6386105" cy="4330313"/>
            <a:chOff x="1143872" y="1333500"/>
            <a:chExt cx="6386105" cy="4330313"/>
          </a:xfrm>
        </p:grpSpPr>
        <p:pic>
          <p:nvPicPr>
            <p:cNvPr id="1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0725" y="1333500"/>
              <a:ext cx="5162550" cy="419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8" name="文字方塊 17"/>
                <p:cNvSpPr txBox="1"/>
                <p:nvPr/>
              </p:nvSpPr>
              <p:spPr>
                <a:xfrm>
                  <a:off x="6923464" y="4038972"/>
                  <a:ext cx="60651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a:rPr>
                              <m:t>𝑤</m:t>
                            </m:r>
                          </m:e>
                          <m:sub>
                            <m:r>
                              <a:rPr lang="en-US" altLang="zh-TW" sz="2400" b="0" i="1" smtClean="0">
                                <a:latin typeface="Cambria Math"/>
                              </a:rPr>
                              <m:t>1</m:t>
                            </m:r>
                          </m:sub>
                        </m:sSub>
                      </m:oMath>
                    </m:oMathPara>
                  </a14:m>
                  <a:endParaRPr lang="zh-TW" altLang="en-US" sz="2400" dirty="0"/>
                </a:p>
              </p:txBody>
            </p:sp>
          </mc:Choice>
          <mc:Fallback xmlns="">
            <p:sp>
              <p:nvSpPr>
                <p:cNvPr id="18" name="文字方塊 17"/>
                <p:cNvSpPr txBox="1">
                  <a:spLocks noRot="1" noChangeAspect="1" noMove="1" noResize="1" noEditPoints="1" noAdjustHandles="1" noChangeArrowheads="1" noChangeShapeType="1" noTextEdit="1"/>
                </p:cNvSpPr>
                <p:nvPr/>
              </p:nvSpPr>
              <p:spPr>
                <a:xfrm>
                  <a:off x="6923464" y="4038972"/>
                  <a:ext cx="606513" cy="461665"/>
                </a:xfrm>
                <a:prstGeom prst="rect">
                  <a:avLst/>
                </a:prstGeom>
                <a:blipFill rotWithShape="1">
                  <a:blip r:embed="rId3"/>
                  <a:stretch>
                    <a:fillRect b="-1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p:cNvSpPr txBox="1"/>
                <p:nvPr/>
              </p:nvSpPr>
              <p:spPr>
                <a:xfrm>
                  <a:off x="4636746" y="5202148"/>
                  <a:ext cx="61363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a:rPr>
                              <m:t>𝑤</m:t>
                            </m:r>
                          </m:e>
                          <m:sub>
                            <m:r>
                              <a:rPr lang="en-US" altLang="zh-TW" sz="2400" b="0" i="1" smtClean="0">
                                <a:latin typeface="Cambria Math"/>
                              </a:rPr>
                              <m:t>2</m:t>
                            </m:r>
                          </m:sub>
                        </m:sSub>
                      </m:oMath>
                    </m:oMathPara>
                  </a14:m>
                  <a:endParaRPr lang="zh-TW" altLang="en-US" sz="2400" dirty="0"/>
                </a:p>
              </p:txBody>
            </p:sp>
          </mc:Choice>
          <mc:Fallback xmlns="">
            <p:sp>
              <p:nvSpPr>
                <p:cNvPr id="19" name="文字方塊 18"/>
                <p:cNvSpPr txBox="1">
                  <a:spLocks noRot="1" noChangeAspect="1" noMove="1" noResize="1" noEditPoints="1" noAdjustHandles="1" noChangeArrowheads="1" noChangeShapeType="1" noTextEdit="1"/>
                </p:cNvSpPr>
                <p:nvPr/>
              </p:nvSpPr>
              <p:spPr>
                <a:xfrm>
                  <a:off x="4636746" y="5202148"/>
                  <a:ext cx="613630" cy="461665"/>
                </a:xfrm>
                <a:prstGeom prst="rect">
                  <a:avLst/>
                </a:prstGeom>
                <a:blipFill rotWithShape="1">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p:cNvSpPr txBox="1"/>
                <p:nvPr/>
              </p:nvSpPr>
              <p:spPr>
                <a:xfrm>
                  <a:off x="1143872" y="1357764"/>
                  <a:ext cx="106740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a:rPr>
                              <m:t>𝐸</m:t>
                            </m:r>
                            <m:r>
                              <a:rPr lang="en-US" altLang="zh-TW" sz="2400" b="0" i="1" smtClean="0">
                                <a:latin typeface="Cambria Math"/>
                              </a:rPr>
                              <m:t>(</m:t>
                            </m:r>
                            <m:r>
                              <a:rPr lang="en-US" altLang="zh-TW" sz="2400" b="0" i="1" smtClean="0">
                                <a:latin typeface="Cambria Math"/>
                              </a:rPr>
                              <m:t>𝑤</m:t>
                            </m:r>
                          </m:e>
                          <m:sub>
                            <m:r>
                              <a:rPr lang="en-US" altLang="zh-TW" sz="2400" b="0" i="1" smtClean="0">
                                <a:latin typeface="Cambria Math"/>
                              </a:rPr>
                              <m:t>1</m:t>
                            </m:r>
                          </m:sub>
                        </m:sSub>
                        <m:r>
                          <a:rPr lang="en-US" altLang="zh-TW" sz="2400" b="0" i="1" smtClean="0">
                            <a:latin typeface="Cambria Math"/>
                          </a:rPr>
                          <m:t>)</m:t>
                        </m:r>
                      </m:oMath>
                    </m:oMathPara>
                  </a14:m>
                  <a:endParaRPr lang="zh-TW" altLang="en-US" sz="2400" dirty="0"/>
                </a:p>
              </p:txBody>
            </p:sp>
          </mc:Choice>
          <mc:Fallback xmlns="">
            <p:sp>
              <p:nvSpPr>
                <p:cNvPr id="20" name="文字方塊 19"/>
                <p:cNvSpPr txBox="1">
                  <a:spLocks noRot="1" noChangeAspect="1" noMove="1" noResize="1" noEditPoints="1" noAdjustHandles="1" noChangeArrowheads="1" noChangeShapeType="1" noTextEdit="1"/>
                </p:cNvSpPr>
                <p:nvPr/>
              </p:nvSpPr>
              <p:spPr>
                <a:xfrm>
                  <a:off x="1143872" y="1357764"/>
                  <a:ext cx="1067408" cy="461665"/>
                </a:xfrm>
                <a:prstGeom prst="rect">
                  <a:avLst/>
                </a:prstGeom>
                <a:blipFill rotWithShape="1">
                  <a:blip r:embed="rId5"/>
                  <a:stretch>
                    <a:fillRect r="-1143" b="-18667"/>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19530783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4" cstate="print"/>
          <a:srcRect/>
          <a:stretch>
            <a:fillRect/>
          </a:stretch>
        </p:blipFill>
        <p:spPr bwMode="auto">
          <a:xfrm>
            <a:off x="609600" y="1301972"/>
            <a:ext cx="7677150" cy="4032647"/>
          </a:xfrm>
          <a:prstGeom prst="rect">
            <a:avLst/>
          </a:prstGeom>
          <a:noFill/>
          <a:ln w="9525">
            <a:noFill/>
            <a:miter lim="800000"/>
            <a:headEnd/>
            <a:tailEnd/>
          </a:ln>
        </p:spPr>
      </p:pic>
      <p:sp>
        <p:nvSpPr>
          <p:cNvPr id="5" name="AutoShape 7"/>
          <p:cNvSpPr>
            <a:spLocks noChangeArrowheads="1"/>
          </p:cNvSpPr>
          <p:nvPr/>
        </p:nvSpPr>
        <p:spPr bwMode="auto">
          <a:xfrm>
            <a:off x="3790950" y="2815256"/>
            <a:ext cx="228600" cy="17145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a:solidFill>
                <a:prstClr val="black"/>
              </a:solidFill>
            </a:endParaRPr>
          </a:p>
        </p:txBody>
      </p:sp>
      <p:sp>
        <p:nvSpPr>
          <p:cNvPr id="6" name="AutoShape 8"/>
          <p:cNvSpPr>
            <a:spLocks noChangeArrowheads="1"/>
          </p:cNvSpPr>
          <p:nvPr/>
        </p:nvSpPr>
        <p:spPr bwMode="auto">
          <a:xfrm>
            <a:off x="3829050" y="3033140"/>
            <a:ext cx="228600" cy="17145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a:solidFill>
                <a:prstClr val="black"/>
              </a:solidFill>
            </a:endParaRPr>
          </a:p>
        </p:txBody>
      </p:sp>
      <p:sp>
        <p:nvSpPr>
          <p:cNvPr id="7" name="AutoShape 9"/>
          <p:cNvSpPr>
            <a:spLocks noChangeArrowheads="1"/>
          </p:cNvSpPr>
          <p:nvPr/>
        </p:nvSpPr>
        <p:spPr bwMode="auto">
          <a:xfrm>
            <a:off x="3810000" y="3254596"/>
            <a:ext cx="228600" cy="17145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a:solidFill>
                <a:prstClr val="black"/>
              </a:solidFill>
            </a:endParaRPr>
          </a:p>
        </p:txBody>
      </p:sp>
      <p:sp>
        <p:nvSpPr>
          <p:cNvPr id="8" name="AutoShape 10"/>
          <p:cNvSpPr>
            <a:spLocks noChangeArrowheads="1"/>
          </p:cNvSpPr>
          <p:nvPr/>
        </p:nvSpPr>
        <p:spPr bwMode="auto">
          <a:xfrm>
            <a:off x="3581400" y="3483196"/>
            <a:ext cx="228600" cy="17145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a:solidFill>
                <a:prstClr val="black"/>
              </a:solidFill>
            </a:endParaRPr>
          </a:p>
        </p:txBody>
      </p:sp>
      <p:sp>
        <p:nvSpPr>
          <p:cNvPr id="9" name="AutoShape 11"/>
          <p:cNvSpPr>
            <a:spLocks noChangeArrowheads="1"/>
          </p:cNvSpPr>
          <p:nvPr/>
        </p:nvSpPr>
        <p:spPr bwMode="auto">
          <a:xfrm>
            <a:off x="3657600" y="3711796"/>
            <a:ext cx="228600" cy="17145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a:solidFill>
                <a:prstClr val="black"/>
              </a:solidFill>
            </a:endParaRPr>
          </a:p>
        </p:txBody>
      </p:sp>
      <p:sp>
        <p:nvSpPr>
          <p:cNvPr id="10" name="AutoShape 12"/>
          <p:cNvSpPr>
            <a:spLocks noChangeArrowheads="1"/>
          </p:cNvSpPr>
          <p:nvPr/>
        </p:nvSpPr>
        <p:spPr bwMode="auto">
          <a:xfrm>
            <a:off x="3962400" y="3768946"/>
            <a:ext cx="228600" cy="17145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a:solidFill>
                <a:prstClr val="black"/>
              </a:solidFill>
            </a:endParaRPr>
          </a:p>
        </p:txBody>
      </p:sp>
      <p:sp>
        <p:nvSpPr>
          <p:cNvPr id="11" name="AutoShape 13"/>
          <p:cNvSpPr>
            <a:spLocks noChangeArrowheads="1"/>
          </p:cNvSpPr>
          <p:nvPr/>
        </p:nvSpPr>
        <p:spPr bwMode="auto">
          <a:xfrm>
            <a:off x="4114800" y="3940396"/>
            <a:ext cx="228600" cy="17145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a:solidFill>
                <a:prstClr val="black"/>
              </a:solidFill>
            </a:endParaRPr>
          </a:p>
        </p:txBody>
      </p:sp>
      <p:sp>
        <p:nvSpPr>
          <p:cNvPr id="12" name="AutoShape 14"/>
          <p:cNvSpPr>
            <a:spLocks noChangeArrowheads="1"/>
          </p:cNvSpPr>
          <p:nvPr/>
        </p:nvSpPr>
        <p:spPr bwMode="auto">
          <a:xfrm>
            <a:off x="4038600" y="4168996"/>
            <a:ext cx="228600" cy="17145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a:solidFill>
                <a:prstClr val="black"/>
              </a:solidFill>
            </a:endParaRPr>
          </a:p>
        </p:txBody>
      </p:sp>
      <p:cxnSp>
        <p:nvCxnSpPr>
          <p:cNvPr id="13" name="AutoShape 15"/>
          <p:cNvCxnSpPr>
            <a:cxnSpLocks noChangeShapeType="1"/>
          </p:cNvCxnSpPr>
          <p:nvPr/>
        </p:nvCxnSpPr>
        <p:spPr bwMode="auto">
          <a:xfrm>
            <a:off x="3692525" y="3568921"/>
            <a:ext cx="76200" cy="228600"/>
          </a:xfrm>
          <a:prstGeom prst="straightConnector1">
            <a:avLst/>
          </a:prstGeom>
          <a:noFill/>
          <a:ln w="28575">
            <a:solidFill>
              <a:schemeClr val="tx1"/>
            </a:solidFill>
            <a:round/>
            <a:headEnd/>
            <a:tailEnd/>
          </a:ln>
        </p:spPr>
      </p:cxnSp>
      <p:cxnSp>
        <p:nvCxnSpPr>
          <p:cNvPr id="14" name="AutoShape 16"/>
          <p:cNvCxnSpPr>
            <a:cxnSpLocks noChangeShapeType="1"/>
          </p:cNvCxnSpPr>
          <p:nvPr/>
        </p:nvCxnSpPr>
        <p:spPr bwMode="auto">
          <a:xfrm flipH="1">
            <a:off x="3692525" y="3340321"/>
            <a:ext cx="228600" cy="228600"/>
          </a:xfrm>
          <a:prstGeom prst="straightConnector1">
            <a:avLst/>
          </a:prstGeom>
          <a:noFill/>
          <a:ln w="28575">
            <a:solidFill>
              <a:schemeClr val="tx1"/>
            </a:solidFill>
            <a:round/>
            <a:headEnd/>
            <a:tailEnd/>
          </a:ln>
        </p:spPr>
      </p:cxnSp>
      <p:cxnSp>
        <p:nvCxnSpPr>
          <p:cNvPr id="15" name="AutoShape 17"/>
          <p:cNvCxnSpPr>
            <a:cxnSpLocks noChangeShapeType="1"/>
          </p:cNvCxnSpPr>
          <p:nvPr/>
        </p:nvCxnSpPr>
        <p:spPr bwMode="auto">
          <a:xfrm>
            <a:off x="3775075" y="3797521"/>
            <a:ext cx="304800" cy="57150"/>
          </a:xfrm>
          <a:prstGeom prst="straightConnector1">
            <a:avLst/>
          </a:prstGeom>
          <a:noFill/>
          <a:ln w="28575">
            <a:solidFill>
              <a:schemeClr val="tx1"/>
            </a:solidFill>
            <a:round/>
            <a:headEnd/>
            <a:tailEnd/>
          </a:ln>
        </p:spPr>
      </p:cxnSp>
      <p:cxnSp>
        <p:nvCxnSpPr>
          <p:cNvPr id="16" name="AutoShape 18"/>
          <p:cNvCxnSpPr>
            <a:cxnSpLocks noChangeShapeType="1"/>
          </p:cNvCxnSpPr>
          <p:nvPr/>
        </p:nvCxnSpPr>
        <p:spPr bwMode="auto">
          <a:xfrm>
            <a:off x="4068763" y="3854671"/>
            <a:ext cx="152400" cy="171450"/>
          </a:xfrm>
          <a:prstGeom prst="straightConnector1">
            <a:avLst/>
          </a:prstGeom>
          <a:noFill/>
          <a:ln w="28575">
            <a:solidFill>
              <a:schemeClr val="tx1"/>
            </a:solidFill>
            <a:round/>
            <a:headEnd/>
            <a:tailEnd/>
          </a:ln>
        </p:spPr>
      </p:cxnSp>
      <p:cxnSp>
        <p:nvCxnSpPr>
          <p:cNvPr id="17" name="AutoShape 19"/>
          <p:cNvCxnSpPr>
            <a:cxnSpLocks noChangeShapeType="1"/>
          </p:cNvCxnSpPr>
          <p:nvPr/>
        </p:nvCxnSpPr>
        <p:spPr bwMode="auto">
          <a:xfrm flipH="1">
            <a:off x="4144963" y="4026121"/>
            <a:ext cx="76200" cy="228600"/>
          </a:xfrm>
          <a:prstGeom prst="straightConnector1">
            <a:avLst/>
          </a:prstGeom>
          <a:noFill/>
          <a:ln w="28575">
            <a:solidFill>
              <a:schemeClr val="tx1"/>
            </a:solidFill>
            <a:round/>
            <a:headEnd/>
            <a:tailEnd/>
          </a:ln>
        </p:spPr>
      </p:cxnSp>
      <p:sp>
        <p:nvSpPr>
          <p:cNvPr id="18" name="Line 20"/>
          <p:cNvSpPr>
            <a:spLocks noChangeShapeType="1"/>
          </p:cNvSpPr>
          <p:nvPr/>
        </p:nvSpPr>
        <p:spPr bwMode="auto">
          <a:xfrm>
            <a:off x="3905251" y="2900981"/>
            <a:ext cx="42863" cy="228600"/>
          </a:xfrm>
          <a:prstGeom prst="line">
            <a:avLst/>
          </a:prstGeom>
          <a:noFill/>
          <a:ln w="28575">
            <a:solidFill>
              <a:schemeClr val="tx1"/>
            </a:solidFill>
            <a:round/>
            <a:headEnd/>
            <a:tailEnd/>
          </a:ln>
        </p:spPr>
        <p:txBody>
          <a:bodyPr/>
          <a:lstStyle/>
          <a:p>
            <a:endParaRPr lang="en-US">
              <a:solidFill>
                <a:prstClr val="black"/>
              </a:solidFill>
            </a:endParaRPr>
          </a:p>
        </p:txBody>
      </p:sp>
      <p:sp>
        <p:nvSpPr>
          <p:cNvPr id="19" name="Line 21"/>
          <p:cNvSpPr>
            <a:spLocks noChangeShapeType="1"/>
          </p:cNvSpPr>
          <p:nvPr/>
        </p:nvSpPr>
        <p:spPr bwMode="auto">
          <a:xfrm flipH="1">
            <a:off x="3924301" y="3126009"/>
            <a:ext cx="23813" cy="210741"/>
          </a:xfrm>
          <a:prstGeom prst="line">
            <a:avLst/>
          </a:prstGeom>
          <a:noFill/>
          <a:ln w="28575">
            <a:solidFill>
              <a:schemeClr val="tx1"/>
            </a:solidFill>
            <a:round/>
            <a:headEnd/>
            <a:tailEnd/>
          </a:ln>
        </p:spPr>
        <p:txBody>
          <a:bodyPr/>
          <a:lstStyle/>
          <a:p>
            <a:endParaRPr lang="en-US">
              <a:solidFill>
                <a:prstClr val="black"/>
              </a:solidFill>
            </a:endParaRPr>
          </a:p>
        </p:txBody>
      </p:sp>
      <p:graphicFrame>
        <p:nvGraphicFramePr>
          <p:cNvPr id="9219" name="Object 3"/>
          <p:cNvGraphicFramePr>
            <a:graphicFrameLocks noGrp="1" noChangeAspect="1"/>
          </p:cNvGraphicFramePr>
          <p:nvPr>
            <p:extLst>
              <p:ext uri="{D42A27DB-BD31-4B8C-83A1-F6EECF244321}">
                <p14:modId xmlns:p14="http://schemas.microsoft.com/office/powerpoint/2010/main" val="1766035981"/>
              </p:ext>
            </p:extLst>
          </p:nvPr>
        </p:nvGraphicFramePr>
        <p:xfrm>
          <a:off x="3581400" y="5445726"/>
          <a:ext cx="1997075" cy="666750"/>
        </p:xfrm>
        <a:graphic>
          <a:graphicData uri="http://schemas.openxmlformats.org/presentationml/2006/ole">
            <mc:AlternateContent xmlns:mc="http://schemas.openxmlformats.org/markup-compatibility/2006">
              <mc:Choice xmlns:v="urn:schemas-microsoft-com:vml" Requires="v">
                <p:oleObj spid="_x0000_s13542" name="Equation" r:id="rId5" imgW="1028520" imgH="393480" progId="Equation.3">
                  <p:embed/>
                </p:oleObj>
              </mc:Choice>
              <mc:Fallback>
                <p:oleObj name="Equation" r:id="rId5" imgW="1028520" imgH="393480" progId="Equation.3">
                  <p:embed/>
                  <p:pic>
                    <p:nvPicPr>
                      <p:cNvPr id="0" name=""/>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1400" y="5445726"/>
                        <a:ext cx="1997075" cy="666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Text Box 15"/>
          <p:cNvSpPr txBox="1">
            <a:spLocks noChangeArrowheads="1"/>
          </p:cNvSpPr>
          <p:nvPr/>
        </p:nvSpPr>
        <p:spPr bwMode="auto">
          <a:xfrm>
            <a:off x="5408681" y="6011996"/>
            <a:ext cx="15019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US" sz="1800" dirty="0" smtClean="0">
                <a:solidFill>
                  <a:schemeClr val="hlink"/>
                </a:solidFill>
              </a:rPr>
              <a:t>Learning rate</a:t>
            </a:r>
            <a:endParaRPr lang="en-US" sz="1800" dirty="0">
              <a:solidFill>
                <a:schemeClr val="hlink"/>
              </a:solidFill>
            </a:endParaRPr>
          </a:p>
        </p:txBody>
      </p:sp>
      <p:sp>
        <p:nvSpPr>
          <p:cNvPr id="25" name="Line 27"/>
          <p:cNvSpPr>
            <a:spLocks noChangeShapeType="1"/>
          </p:cNvSpPr>
          <p:nvPr/>
        </p:nvSpPr>
        <p:spPr bwMode="auto">
          <a:xfrm flipH="1" flipV="1">
            <a:off x="4963887" y="5895758"/>
            <a:ext cx="444794" cy="299016"/>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800"/>
          </a:p>
        </p:txBody>
      </p:sp>
      <p:sp>
        <p:nvSpPr>
          <p:cNvPr id="26" name="Text Box 15"/>
          <p:cNvSpPr txBox="1">
            <a:spLocks noChangeArrowheads="1"/>
          </p:cNvSpPr>
          <p:nvPr/>
        </p:nvSpPr>
        <p:spPr bwMode="auto">
          <a:xfrm>
            <a:off x="1865366" y="6010108"/>
            <a:ext cx="190335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US" sz="1800" dirty="0" smtClean="0">
                <a:solidFill>
                  <a:schemeClr val="hlink"/>
                </a:solidFill>
              </a:rPr>
              <a:t>Updated weights</a:t>
            </a:r>
            <a:endParaRPr lang="en-US" sz="1800" dirty="0">
              <a:solidFill>
                <a:schemeClr val="hlink"/>
              </a:solidFill>
            </a:endParaRPr>
          </a:p>
        </p:txBody>
      </p:sp>
      <p:sp>
        <p:nvSpPr>
          <p:cNvPr id="27" name="Line 27"/>
          <p:cNvSpPr>
            <a:spLocks noChangeShapeType="1"/>
          </p:cNvSpPr>
          <p:nvPr/>
        </p:nvSpPr>
        <p:spPr bwMode="auto">
          <a:xfrm flipV="1">
            <a:off x="2612570" y="5895758"/>
            <a:ext cx="968829" cy="221361"/>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800"/>
          </a:p>
        </p:txBody>
      </p:sp>
      <p:sp>
        <p:nvSpPr>
          <p:cNvPr id="30" name="文字方塊 29"/>
          <p:cNvSpPr txBox="1"/>
          <p:nvPr/>
        </p:nvSpPr>
        <p:spPr>
          <a:xfrm>
            <a:off x="762000" y="3199589"/>
            <a:ext cx="753626" cy="369332"/>
          </a:xfrm>
          <a:prstGeom prst="rect">
            <a:avLst/>
          </a:prstGeom>
          <a:noFill/>
        </p:spPr>
        <p:txBody>
          <a:bodyPr wrap="square" rtlCol="0">
            <a:spAutoFit/>
          </a:bodyPr>
          <a:lstStyle/>
          <a:p>
            <a:r>
              <a:rPr lang="en-US" altLang="zh-TW" dirty="0" smtClean="0"/>
              <a:t>Error</a:t>
            </a:r>
            <a:endParaRPr lang="zh-TW" altLang="en-US" dirty="0"/>
          </a:p>
        </p:txBody>
      </p:sp>
      <p:pic>
        <p:nvPicPr>
          <p:cNvPr id="31" name="Picture 2" descr="C:\Users\user\Desktop\Artificial_neural_network.png"/>
          <p:cNvPicPr>
            <a:picLocks noChangeAspect="1" noChangeArrowheads="1"/>
          </p:cNvPicPr>
          <p:nvPr/>
        </p:nvPicPr>
        <p:blipFill>
          <a:blip r:embed="rId7" cstate="print"/>
          <a:srcRect/>
          <a:stretch>
            <a:fillRect/>
          </a:stretch>
        </p:blipFill>
        <p:spPr bwMode="auto">
          <a:xfrm>
            <a:off x="5950773" y="1442759"/>
            <a:ext cx="3228200" cy="2886933"/>
          </a:xfrm>
          <a:prstGeom prst="rect">
            <a:avLst/>
          </a:prstGeom>
          <a:noFill/>
        </p:spPr>
      </p:pic>
      <p:sp>
        <p:nvSpPr>
          <p:cNvPr id="33" name="文字方塊 32"/>
          <p:cNvSpPr txBox="1"/>
          <p:nvPr/>
        </p:nvSpPr>
        <p:spPr>
          <a:xfrm>
            <a:off x="7960425" y="3626190"/>
            <a:ext cx="698500" cy="523220"/>
          </a:xfrm>
          <a:prstGeom prst="rect">
            <a:avLst/>
          </a:prstGeom>
          <a:noFill/>
        </p:spPr>
        <p:txBody>
          <a:bodyPr wrap="square" rtlCol="0">
            <a:spAutoFit/>
          </a:bodyPr>
          <a:lstStyle/>
          <a:p>
            <a:r>
              <a:rPr lang="en-US" altLang="zh-TW" sz="2800" b="1" dirty="0" smtClean="0"/>
              <a:t>w</a:t>
            </a:r>
            <a:r>
              <a:rPr lang="en-US" altLang="zh-TW" sz="1400" b="1" dirty="0" smtClean="0"/>
              <a:t>4</a:t>
            </a:r>
            <a:endParaRPr lang="zh-TW" altLang="en-US" sz="2800" b="1" dirty="0"/>
          </a:p>
        </p:txBody>
      </p:sp>
      <p:sp>
        <p:nvSpPr>
          <p:cNvPr id="34" name="文字方塊 33"/>
          <p:cNvSpPr txBox="1"/>
          <p:nvPr/>
        </p:nvSpPr>
        <p:spPr>
          <a:xfrm>
            <a:off x="7331081" y="3615165"/>
            <a:ext cx="508000" cy="523220"/>
          </a:xfrm>
          <a:prstGeom prst="rect">
            <a:avLst/>
          </a:prstGeom>
          <a:noFill/>
        </p:spPr>
        <p:txBody>
          <a:bodyPr wrap="square" rtlCol="0">
            <a:spAutoFit/>
          </a:bodyPr>
          <a:lstStyle/>
          <a:p>
            <a:r>
              <a:rPr lang="en-US" altLang="zh-TW" sz="2800" b="1" dirty="0" smtClean="0"/>
              <a:t>x</a:t>
            </a:r>
            <a:r>
              <a:rPr lang="en-US" altLang="zh-TW" sz="1400" b="1" dirty="0" smtClean="0"/>
              <a:t>4</a:t>
            </a:r>
            <a:endParaRPr lang="zh-TW" altLang="en-US" sz="2800" b="1" dirty="0"/>
          </a:p>
        </p:txBody>
      </p:sp>
      <p:sp>
        <p:nvSpPr>
          <p:cNvPr id="35" name="文字方塊 24"/>
          <p:cNvSpPr txBox="1"/>
          <p:nvPr/>
        </p:nvSpPr>
        <p:spPr>
          <a:xfrm>
            <a:off x="7331081" y="2985064"/>
            <a:ext cx="508000" cy="523220"/>
          </a:xfrm>
          <a:prstGeom prst="rect">
            <a:avLst/>
          </a:prstGeom>
          <a:noFill/>
        </p:spPr>
        <p:txBody>
          <a:bodyPr wrap="square" rtlCol="0">
            <a:spAutoFit/>
          </a:bodyPr>
          <a:lstStyle/>
          <a:p>
            <a:r>
              <a:rPr lang="en-US" altLang="zh-TW" sz="2800" b="1" dirty="0" smtClean="0"/>
              <a:t>x</a:t>
            </a:r>
            <a:r>
              <a:rPr lang="en-US" altLang="zh-TW" sz="1400" b="1" dirty="0" smtClean="0"/>
              <a:t>3</a:t>
            </a:r>
            <a:endParaRPr lang="zh-TW" altLang="en-US" sz="2800" b="1" dirty="0"/>
          </a:p>
        </p:txBody>
      </p:sp>
      <p:sp>
        <p:nvSpPr>
          <p:cNvPr id="36" name="文字方塊 24"/>
          <p:cNvSpPr txBox="1"/>
          <p:nvPr/>
        </p:nvSpPr>
        <p:spPr>
          <a:xfrm>
            <a:off x="7338985" y="2361939"/>
            <a:ext cx="508000" cy="523220"/>
          </a:xfrm>
          <a:prstGeom prst="rect">
            <a:avLst/>
          </a:prstGeom>
          <a:noFill/>
        </p:spPr>
        <p:txBody>
          <a:bodyPr wrap="square" rtlCol="0">
            <a:spAutoFit/>
          </a:bodyPr>
          <a:lstStyle/>
          <a:p>
            <a:r>
              <a:rPr lang="en-US" altLang="zh-TW" sz="2800" b="1" dirty="0" smtClean="0"/>
              <a:t>x</a:t>
            </a:r>
            <a:r>
              <a:rPr lang="en-US" altLang="zh-TW" sz="1400" b="1" dirty="0" smtClean="0"/>
              <a:t>2</a:t>
            </a:r>
            <a:endParaRPr lang="zh-TW" altLang="en-US" sz="2800" b="1" dirty="0"/>
          </a:p>
        </p:txBody>
      </p:sp>
      <p:sp>
        <p:nvSpPr>
          <p:cNvPr id="37" name="文字方塊 24"/>
          <p:cNvSpPr txBox="1"/>
          <p:nvPr/>
        </p:nvSpPr>
        <p:spPr>
          <a:xfrm>
            <a:off x="7338985" y="1724060"/>
            <a:ext cx="508000" cy="523220"/>
          </a:xfrm>
          <a:prstGeom prst="rect">
            <a:avLst/>
          </a:prstGeom>
          <a:noFill/>
        </p:spPr>
        <p:txBody>
          <a:bodyPr wrap="square" rtlCol="0">
            <a:spAutoFit/>
          </a:bodyPr>
          <a:lstStyle/>
          <a:p>
            <a:r>
              <a:rPr lang="en-US" altLang="zh-TW" sz="2800" b="1" dirty="0" smtClean="0"/>
              <a:t>x</a:t>
            </a:r>
            <a:r>
              <a:rPr lang="en-US" altLang="zh-TW" sz="1400" b="1" dirty="0" smtClean="0"/>
              <a:t>1</a:t>
            </a:r>
            <a:endParaRPr lang="zh-TW" altLang="en-US" sz="2800" b="1" dirty="0"/>
          </a:p>
        </p:txBody>
      </p:sp>
      <p:sp>
        <p:nvSpPr>
          <p:cNvPr id="38" name="文字方塊 22"/>
          <p:cNvSpPr txBox="1"/>
          <p:nvPr/>
        </p:nvSpPr>
        <p:spPr>
          <a:xfrm>
            <a:off x="7922071" y="3135784"/>
            <a:ext cx="698500" cy="523220"/>
          </a:xfrm>
          <a:prstGeom prst="rect">
            <a:avLst/>
          </a:prstGeom>
          <a:noFill/>
        </p:spPr>
        <p:txBody>
          <a:bodyPr wrap="square" rtlCol="0">
            <a:spAutoFit/>
          </a:bodyPr>
          <a:lstStyle/>
          <a:p>
            <a:r>
              <a:rPr lang="en-US" altLang="zh-TW" sz="2800" b="1" dirty="0" smtClean="0"/>
              <a:t>w</a:t>
            </a:r>
            <a:r>
              <a:rPr lang="en-US" altLang="zh-TW" sz="1400" b="1" dirty="0" smtClean="0"/>
              <a:t>3</a:t>
            </a:r>
            <a:endParaRPr lang="zh-TW" altLang="en-US" sz="2800" b="1" dirty="0"/>
          </a:p>
        </p:txBody>
      </p:sp>
      <p:sp>
        <p:nvSpPr>
          <p:cNvPr id="39" name="文字方塊 22"/>
          <p:cNvSpPr txBox="1"/>
          <p:nvPr/>
        </p:nvSpPr>
        <p:spPr>
          <a:xfrm>
            <a:off x="7912023" y="2652936"/>
            <a:ext cx="698500" cy="523220"/>
          </a:xfrm>
          <a:prstGeom prst="rect">
            <a:avLst/>
          </a:prstGeom>
          <a:noFill/>
        </p:spPr>
        <p:txBody>
          <a:bodyPr wrap="square" rtlCol="0">
            <a:spAutoFit/>
          </a:bodyPr>
          <a:lstStyle/>
          <a:p>
            <a:r>
              <a:rPr lang="en-US" altLang="zh-TW" sz="2800" b="1" dirty="0" smtClean="0"/>
              <a:t>w</a:t>
            </a:r>
            <a:r>
              <a:rPr lang="en-US" altLang="zh-TW" sz="1400" b="1" dirty="0" smtClean="0"/>
              <a:t>2</a:t>
            </a:r>
            <a:endParaRPr lang="zh-TW" altLang="en-US" sz="2800" b="1" dirty="0"/>
          </a:p>
        </p:txBody>
      </p:sp>
      <p:sp>
        <p:nvSpPr>
          <p:cNvPr id="40" name="文字方塊 22"/>
          <p:cNvSpPr txBox="1"/>
          <p:nvPr/>
        </p:nvSpPr>
        <p:spPr>
          <a:xfrm>
            <a:off x="7919897" y="2207294"/>
            <a:ext cx="698500" cy="523220"/>
          </a:xfrm>
          <a:prstGeom prst="rect">
            <a:avLst/>
          </a:prstGeom>
          <a:noFill/>
        </p:spPr>
        <p:txBody>
          <a:bodyPr wrap="square" rtlCol="0">
            <a:spAutoFit/>
          </a:bodyPr>
          <a:lstStyle/>
          <a:p>
            <a:r>
              <a:rPr lang="en-US" altLang="zh-TW" sz="2800" b="1" dirty="0" smtClean="0"/>
              <a:t>w</a:t>
            </a:r>
            <a:r>
              <a:rPr lang="en-US" altLang="zh-TW" sz="1400" b="1" dirty="0" smtClean="0"/>
              <a:t>1</a:t>
            </a:r>
            <a:endParaRPr lang="zh-TW" altLang="en-US" sz="2800" b="1" dirty="0"/>
          </a:p>
        </p:txBody>
      </p:sp>
      <p:sp>
        <p:nvSpPr>
          <p:cNvPr id="41" name="標題 1"/>
          <p:cNvSpPr>
            <a:spLocks noGrp="1"/>
          </p:cNvSpPr>
          <p:nvPr>
            <p:ph type="title"/>
          </p:nvPr>
        </p:nvSpPr>
        <p:spPr>
          <a:xfrm>
            <a:off x="0" y="0"/>
            <a:ext cx="9144000" cy="720000"/>
          </a:xfrm>
        </p:spPr>
        <p:txBody>
          <a:bodyPr/>
          <a:lstStyle/>
          <a:p>
            <a:pPr algn="l"/>
            <a:r>
              <a:rPr lang="en-US" altLang="zh-TW" dirty="0" smtClean="0"/>
              <a:t>Gradient Descent Algorithm</a:t>
            </a:r>
            <a:endParaRPr lang="zh-TW" altLang="en-US" dirty="0"/>
          </a:p>
        </p:txBody>
      </p:sp>
      <p:sp>
        <p:nvSpPr>
          <p:cNvPr id="42"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p>
        </p:txBody>
      </p:sp>
      <p:sp>
        <p:nvSpPr>
          <p:cNvPr id="43" name="Text Box 15"/>
          <p:cNvSpPr txBox="1">
            <a:spLocks noChangeArrowheads="1"/>
          </p:cNvSpPr>
          <p:nvPr/>
        </p:nvSpPr>
        <p:spPr bwMode="auto">
          <a:xfrm>
            <a:off x="3419872" y="6309320"/>
            <a:ext cx="227575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50000"/>
              </a:spcBef>
            </a:pPr>
            <a:r>
              <a:rPr lang="en-US" sz="1800" dirty="0" smtClean="0">
                <a:solidFill>
                  <a:schemeClr val="hlink"/>
                </a:solidFill>
                <a:latin typeface="Times New Roman" panose="02020603050405020304" pitchFamily="18" charset="0"/>
                <a:cs typeface="Times New Roman" panose="02020603050405020304" pitchFamily="18" charset="0"/>
              </a:rPr>
              <a:t>Weight at t-</a:t>
            </a:r>
            <a:r>
              <a:rPr lang="en-US" sz="1800" dirty="0" err="1" smtClean="0">
                <a:solidFill>
                  <a:schemeClr val="hlink"/>
                </a:solidFill>
                <a:latin typeface="Times New Roman" panose="02020603050405020304" pitchFamily="18" charset="0"/>
                <a:cs typeface="Times New Roman" panose="02020603050405020304" pitchFamily="18" charset="0"/>
              </a:rPr>
              <a:t>th</a:t>
            </a:r>
            <a:r>
              <a:rPr lang="en-US" sz="1800" dirty="0" smtClean="0">
                <a:solidFill>
                  <a:schemeClr val="hlink"/>
                </a:solidFill>
                <a:latin typeface="Times New Roman" panose="02020603050405020304" pitchFamily="18" charset="0"/>
                <a:cs typeface="Times New Roman" panose="02020603050405020304" pitchFamily="18" charset="0"/>
              </a:rPr>
              <a:t> iteration</a:t>
            </a:r>
            <a:endParaRPr lang="en-US" sz="1800" dirty="0">
              <a:solidFill>
                <a:schemeClr val="hlink"/>
              </a:solidFill>
              <a:latin typeface="Times New Roman" panose="02020603050405020304" pitchFamily="18" charset="0"/>
              <a:cs typeface="Times New Roman" panose="02020603050405020304" pitchFamily="18" charset="0"/>
            </a:endParaRPr>
          </a:p>
        </p:txBody>
      </p:sp>
      <p:sp>
        <p:nvSpPr>
          <p:cNvPr id="44" name="Line 27"/>
          <p:cNvSpPr>
            <a:spLocks noChangeShapeType="1"/>
          </p:cNvSpPr>
          <p:nvPr/>
        </p:nvSpPr>
        <p:spPr bwMode="auto">
          <a:xfrm flipH="1" flipV="1">
            <a:off x="4448175" y="5858880"/>
            <a:ext cx="0" cy="522448"/>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800"/>
          </a:p>
        </p:txBody>
      </p:sp>
      <p:sp>
        <p:nvSpPr>
          <p:cNvPr id="45" name="文字方塊 44"/>
          <p:cNvSpPr txBox="1"/>
          <p:nvPr/>
        </p:nvSpPr>
        <p:spPr>
          <a:xfrm>
            <a:off x="2782209" y="4725144"/>
            <a:ext cx="753626" cy="369332"/>
          </a:xfrm>
          <a:prstGeom prst="rect">
            <a:avLst/>
          </a:prstGeom>
          <a:noFill/>
        </p:spPr>
        <p:txBody>
          <a:bodyPr wrap="square" rtlCol="0">
            <a:spAutoFit/>
          </a:bodyPr>
          <a:lstStyle/>
          <a:p>
            <a:r>
              <a:rPr lang="en-US" altLang="zh-TW" dirty="0" smtClean="0"/>
              <a:t>w</a:t>
            </a:r>
            <a:r>
              <a:rPr lang="en-US" altLang="zh-TW" sz="700" dirty="0" smtClean="0"/>
              <a:t>1</a:t>
            </a:r>
            <a:endParaRPr lang="zh-TW" altLang="en-US" dirty="0"/>
          </a:p>
        </p:txBody>
      </p:sp>
      <p:sp>
        <p:nvSpPr>
          <p:cNvPr id="46" name="文字方塊 45"/>
          <p:cNvSpPr txBox="1"/>
          <p:nvPr/>
        </p:nvSpPr>
        <p:spPr>
          <a:xfrm>
            <a:off x="6554678" y="4509120"/>
            <a:ext cx="753626" cy="369332"/>
          </a:xfrm>
          <a:prstGeom prst="rect">
            <a:avLst/>
          </a:prstGeom>
          <a:noFill/>
        </p:spPr>
        <p:txBody>
          <a:bodyPr wrap="square" rtlCol="0">
            <a:spAutoFit/>
          </a:bodyPr>
          <a:lstStyle/>
          <a:p>
            <a:r>
              <a:rPr lang="en-US" altLang="zh-TW" dirty="0" smtClean="0"/>
              <a:t>w</a:t>
            </a:r>
            <a:r>
              <a:rPr lang="en-US" altLang="zh-TW" sz="700" dirty="0" smtClean="0"/>
              <a:t>2</a:t>
            </a:r>
            <a:endParaRPr lang="zh-TW" altLang="en-US" dirty="0"/>
          </a:p>
        </p:txBody>
      </p:sp>
    </p:spTree>
    <p:extLst>
      <p:ext uri="{BB962C8B-B14F-4D97-AF65-F5344CB8AC3E}">
        <p14:creationId xmlns:p14="http://schemas.microsoft.com/office/powerpoint/2010/main" val="325045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500"/>
                                  </p:stCondLst>
                                  <p:childTnLst>
                                    <p:set>
                                      <p:cBhvr>
                                        <p:cTn id="30" dur="1" fill="hold">
                                          <p:stCondLst>
                                            <p:cond delay="0"/>
                                          </p:stCondLst>
                                        </p:cTn>
                                        <p:tgtEl>
                                          <p:spTgt spid="13"/>
                                        </p:tgtEl>
                                        <p:attrNameLst>
                                          <p:attrName>style.visibility</p:attrName>
                                        </p:attrNameLst>
                                      </p:cBhvr>
                                      <p:to>
                                        <p:strVal val="visible"/>
                                      </p:to>
                                    </p:set>
                                  </p:childTnLst>
                                </p:cTn>
                              </p:par>
                            </p:childTnLst>
                          </p:cTn>
                        </p:par>
                        <p:par>
                          <p:cTn id="31" fill="hold">
                            <p:stCondLst>
                              <p:cond delay="500"/>
                            </p:stCondLst>
                            <p:childTnLst>
                              <p:par>
                                <p:cTn id="32" presetID="1" presetClass="entr" presetSubtype="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childTnLst>
                                </p:cTn>
                              </p:par>
                            </p:childTnLst>
                          </p:cTn>
                        </p:par>
                        <p:par>
                          <p:cTn id="34" fill="hold">
                            <p:stCondLst>
                              <p:cond delay="500"/>
                            </p:stCondLst>
                            <p:childTnLst>
                              <p:par>
                                <p:cTn id="35" presetID="1" presetClass="entr" presetSubtype="0" fill="hold" nodeType="afterEffect">
                                  <p:stCondLst>
                                    <p:cond delay="500"/>
                                  </p:stCondLst>
                                  <p:childTnLst>
                                    <p:set>
                                      <p:cBhvr>
                                        <p:cTn id="36" dur="1" fill="hold">
                                          <p:stCondLst>
                                            <p:cond delay="0"/>
                                          </p:stCondLst>
                                        </p:cTn>
                                        <p:tgtEl>
                                          <p:spTgt spid="15"/>
                                        </p:tgtEl>
                                        <p:attrNameLst>
                                          <p:attrName>style.visibility</p:attrName>
                                        </p:attrNameLst>
                                      </p:cBhvr>
                                      <p:to>
                                        <p:strVal val="visible"/>
                                      </p:to>
                                    </p:set>
                                  </p:childTnLst>
                                </p:cTn>
                              </p:par>
                            </p:childTnLst>
                          </p:cTn>
                        </p:par>
                        <p:par>
                          <p:cTn id="37" fill="hold">
                            <p:stCondLst>
                              <p:cond delay="1000"/>
                            </p:stCondLst>
                            <p:childTnLst>
                              <p:par>
                                <p:cTn id="38" presetID="1" presetClass="entr" presetSubtype="0"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childTnLst>
                          </p:cTn>
                        </p:par>
                        <p:par>
                          <p:cTn id="40" fill="hold">
                            <p:stCondLst>
                              <p:cond delay="1000"/>
                            </p:stCondLst>
                            <p:childTnLst>
                              <p:par>
                                <p:cTn id="41" presetID="1" presetClass="entr" presetSubtype="0" fill="hold" nodeType="afterEffect">
                                  <p:stCondLst>
                                    <p:cond delay="500"/>
                                  </p:stCondLst>
                                  <p:childTnLst>
                                    <p:set>
                                      <p:cBhvr>
                                        <p:cTn id="42" dur="1" fill="hold">
                                          <p:stCondLst>
                                            <p:cond delay="0"/>
                                          </p:stCondLst>
                                        </p:cTn>
                                        <p:tgtEl>
                                          <p:spTgt spid="16"/>
                                        </p:tgtEl>
                                        <p:attrNameLst>
                                          <p:attrName>style.visibility</p:attrName>
                                        </p:attrNameLst>
                                      </p:cBhvr>
                                      <p:to>
                                        <p:strVal val="visible"/>
                                      </p:to>
                                    </p:set>
                                  </p:childTnLst>
                                </p:cTn>
                              </p:par>
                            </p:childTnLst>
                          </p:cTn>
                        </p:par>
                        <p:par>
                          <p:cTn id="43" fill="hold">
                            <p:stCondLst>
                              <p:cond delay="1500"/>
                            </p:stCondLst>
                            <p:childTnLst>
                              <p:par>
                                <p:cTn id="44" presetID="1" presetClass="entr" presetSubtype="0"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childTnLst>
                                </p:cTn>
                              </p:par>
                            </p:childTnLst>
                          </p:cTn>
                        </p:par>
                        <p:par>
                          <p:cTn id="46" fill="hold">
                            <p:stCondLst>
                              <p:cond delay="1500"/>
                            </p:stCondLst>
                            <p:childTnLst>
                              <p:par>
                                <p:cTn id="47" presetID="1" presetClass="entr" presetSubtype="0" fill="hold" nodeType="afterEffect">
                                  <p:stCondLst>
                                    <p:cond delay="500"/>
                                  </p:stCondLst>
                                  <p:childTnLst>
                                    <p:set>
                                      <p:cBhvr>
                                        <p:cTn id="48" dur="1" fill="hold">
                                          <p:stCondLst>
                                            <p:cond delay="0"/>
                                          </p:stCondLst>
                                        </p:cTn>
                                        <p:tgtEl>
                                          <p:spTgt spid="17"/>
                                        </p:tgtEl>
                                        <p:attrNameLst>
                                          <p:attrName>style.visibility</p:attrName>
                                        </p:attrNameLst>
                                      </p:cBhvr>
                                      <p:to>
                                        <p:strVal val="visible"/>
                                      </p:to>
                                    </p:set>
                                  </p:childTnLst>
                                </p:cTn>
                              </p:par>
                            </p:childTnLst>
                          </p:cTn>
                        </p:par>
                        <p:par>
                          <p:cTn id="49" fill="hold">
                            <p:stCondLst>
                              <p:cond delay="2000"/>
                            </p:stCondLst>
                            <p:childTnLst>
                              <p:par>
                                <p:cTn id="50" presetID="1" presetClass="entr" presetSubtype="0" fill="hold" grpId="0" nodeType="afterEffect">
                                  <p:stCondLst>
                                    <p:cond delay="0"/>
                                  </p:stCondLst>
                                  <p:childTnLst>
                                    <p:set>
                                      <p:cBhvr>
                                        <p:cTn id="51" dur="1" fill="hold">
                                          <p:stCondLst>
                                            <p:cond delay="0"/>
                                          </p:stCondLst>
                                        </p:cTn>
                                        <p:tgtEl>
                                          <p:spTgt spid="1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9219"/>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24"/>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26"/>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27"/>
                                        </p:tgtEl>
                                        <p:attrNameLst>
                                          <p:attrName>style.visibility</p:attrName>
                                        </p:attrNameLst>
                                      </p:cBhvr>
                                      <p:to>
                                        <p:strVal val="visible"/>
                                      </p:to>
                                    </p:set>
                                  </p:childTnLst>
                                </p:cTn>
                              </p:par>
                              <p:par>
                                <p:cTn id="68" presetID="4" presetClass="entr" presetSubtype="16" fill="hold" grpId="0" nodeType="with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box(in)">
                                      <p:cBhvr>
                                        <p:cTn id="70" dur="500"/>
                                        <p:tgtEl>
                                          <p:spTgt spid="34"/>
                                        </p:tgtEl>
                                      </p:cBhvr>
                                    </p:animEffect>
                                  </p:childTnLst>
                                </p:cTn>
                              </p:par>
                              <p:par>
                                <p:cTn id="71" presetID="4" presetClass="entr" presetSubtype="16" fill="hold" grpId="0" nodeType="with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box(in)">
                                      <p:cBhvr>
                                        <p:cTn id="73" dur="500"/>
                                        <p:tgtEl>
                                          <p:spTgt spid="33"/>
                                        </p:tgtEl>
                                      </p:cBhvr>
                                    </p:animEffect>
                                  </p:childTnLst>
                                </p:cTn>
                              </p:par>
                              <p:par>
                                <p:cTn id="74" presetID="4" presetClass="entr" presetSubtype="16" fill="hold" grpId="0" nodeType="with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box(in)">
                                      <p:cBhvr>
                                        <p:cTn id="76" dur="500"/>
                                        <p:tgtEl>
                                          <p:spTgt spid="35"/>
                                        </p:tgtEl>
                                      </p:cBhvr>
                                    </p:animEffect>
                                  </p:childTnLst>
                                </p:cTn>
                              </p:par>
                              <p:par>
                                <p:cTn id="77" presetID="4" presetClass="entr" presetSubtype="16"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box(in)">
                                      <p:cBhvr>
                                        <p:cTn id="79" dur="500"/>
                                        <p:tgtEl>
                                          <p:spTgt spid="38"/>
                                        </p:tgtEl>
                                      </p:cBhvr>
                                    </p:animEffect>
                                  </p:childTnLst>
                                </p:cTn>
                              </p:par>
                              <p:par>
                                <p:cTn id="80" presetID="4" presetClass="entr" presetSubtype="16" fill="hold" grpId="0" nodeType="withEffect">
                                  <p:stCondLst>
                                    <p:cond delay="0"/>
                                  </p:stCondLst>
                                  <p:childTnLst>
                                    <p:set>
                                      <p:cBhvr>
                                        <p:cTn id="81" dur="1" fill="hold">
                                          <p:stCondLst>
                                            <p:cond delay="0"/>
                                          </p:stCondLst>
                                        </p:cTn>
                                        <p:tgtEl>
                                          <p:spTgt spid="39"/>
                                        </p:tgtEl>
                                        <p:attrNameLst>
                                          <p:attrName>style.visibility</p:attrName>
                                        </p:attrNameLst>
                                      </p:cBhvr>
                                      <p:to>
                                        <p:strVal val="visible"/>
                                      </p:to>
                                    </p:set>
                                    <p:animEffect transition="in" filter="box(in)">
                                      <p:cBhvr>
                                        <p:cTn id="82" dur="500"/>
                                        <p:tgtEl>
                                          <p:spTgt spid="39"/>
                                        </p:tgtEl>
                                      </p:cBhvr>
                                    </p:animEffect>
                                  </p:childTnLst>
                                </p:cTn>
                              </p:par>
                              <p:par>
                                <p:cTn id="83" presetID="4" presetClass="entr" presetSubtype="16"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box(in)">
                                      <p:cBhvr>
                                        <p:cTn id="85" dur="500"/>
                                        <p:tgtEl>
                                          <p:spTgt spid="40"/>
                                        </p:tgtEl>
                                      </p:cBhvr>
                                    </p:animEffect>
                                  </p:childTnLst>
                                </p:cTn>
                              </p:par>
                              <p:par>
                                <p:cTn id="86" presetID="4" presetClass="entr" presetSubtype="16" fill="hold" grpId="0" nodeType="withEffect">
                                  <p:stCondLst>
                                    <p:cond delay="0"/>
                                  </p:stCondLst>
                                  <p:childTnLst>
                                    <p:set>
                                      <p:cBhvr>
                                        <p:cTn id="87" dur="1" fill="hold">
                                          <p:stCondLst>
                                            <p:cond delay="0"/>
                                          </p:stCondLst>
                                        </p:cTn>
                                        <p:tgtEl>
                                          <p:spTgt spid="37"/>
                                        </p:tgtEl>
                                        <p:attrNameLst>
                                          <p:attrName>style.visibility</p:attrName>
                                        </p:attrNameLst>
                                      </p:cBhvr>
                                      <p:to>
                                        <p:strVal val="visible"/>
                                      </p:to>
                                    </p:set>
                                    <p:animEffect transition="in" filter="box(in)">
                                      <p:cBhvr>
                                        <p:cTn id="88" dur="500"/>
                                        <p:tgtEl>
                                          <p:spTgt spid="37"/>
                                        </p:tgtEl>
                                      </p:cBhvr>
                                    </p:animEffect>
                                  </p:childTnLst>
                                </p:cTn>
                              </p:par>
                              <p:par>
                                <p:cTn id="89" presetID="3" presetClass="entr" presetSubtype="10" fill="hold" grpId="0" nodeType="withEffect">
                                  <p:stCondLst>
                                    <p:cond delay="0"/>
                                  </p:stCondLst>
                                  <p:childTnLst>
                                    <p:set>
                                      <p:cBhvr>
                                        <p:cTn id="90" dur="1" fill="hold">
                                          <p:stCondLst>
                                            <p:cond delay="0"/>
                                          </p:stCondLst>
                                        </p:cTn>
                                        <p:tgtEl>
                                          <p:spTgt spid="36"/>
                                        </p:tgtEl>
                                        <p:attrNameLst>
                                          <p:attrName>style.visibility</p:attrName>
                                        </p:attrNameLst>
                                      </p:cBhvr>
                                      <p:to>
                                        <p:strVal val="visible"/>
                                      </p:to>
                                    </p:set>
                                    <p:animEffect transition="in" filter="blinds(horizontal)">
                                      <p:cBhvr>
                                        <p:cTn id="91" dur="500"/>
                                        <p:tgtEl>
                                          <p:spTgt spid="36"/>
                                        </p:tgtEl>
                                      </p:cBhvr>
                                    </p:animEffect>
                                  </p:childTnLst>
                                </p:cTn>
                              </p:par>
                              <p:par>
                                <p:cTn id="92" presetID="4" presetClass="entr" presetSubtype="16" fill="hold" nodeType="withEffect">
                                  <p:stCondLst>
                                    <p:cond delay="0"/>
                                  </p:stCondLst>
                                  <p:childTnLst>
                                    <p:set>
                                      <p:cBhvr>
                                        <p:cTn id="93" dur="1" fill="hold">
                                          <p:stCondLst>
                                            <p:cond delay="0"/>
                                          </p:stCondLst>
                                        </p:cTn>
                                        <p:tgtEl>
                                          <p:spTgt spid="31"/>
                                        </p:tgtEl>
                                        <p:attrNameLst>
                                          <p:attrName>style.visibility</p:attrName>
                                        </p:attrNameLst>
                                      </p:cBhvr>
                                      <p:to>
                                        <p:strVal val="visible"/>
                                      </p:to>
                                    </p:set>
                                    <p:animEffect transition="in" filter="box(in)">
                                      <p:cBhvr>
                                        <p:cTn id="94" dur="500"/>
                                        <p:tgtEl>
                                          <p:spTgt spid="31"/>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43"/>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8" grpId="0" animBg="1"/>
      <p:bldP spid="19" grpId="0" animBg="1"/>
      <p:bldP spid="24" grpId="0"/>
      <p:bldP spid="25" grpId="0" animBg="1"/>
      <p:bldP spid="26" grpId="0"/>
      <p:bldP spid="27" grpId="0" animBg="1"/>
      <p:bldP spid="33" grpId="0"/>
      <p:bldP spid="34" grpId="0"/>
      <p:bldP spid="35" grpId="0"/>
      <p:bldP spid="36" grpId="0"/>
      <p:bldP spid="37" grpId="0"/>
      <p:bldP spid="38" grpId="0"/>
      <p:bldP spid="39" grpId="0"/>
      <p:bldP spid="40" grpId="0"/>
      <p:bldP spid="43" grpId="0"/>
      <p:bldP spid="4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bwMode="auto">
          <a:xfrm>
            <a:off x="0" y="0"/>
            <a:ext cx="8114400" cy="720000"/>
          </a:xfrm>
          <a:noFill/>
          <a:ln>
            <a:miter lim="800000"/>
            <a:headEnd/>
            <a:tailEnd/>
          </a:ln>
        </p:spPr>
        <p:txBody>
          <a:bodyPr vert="horz" wrap="square" lIns="91440" tIns="45720" rIns="91440" bIns="45720" numCol="1" anchor="ctr" anchorCtr="0" compatLnSpc="1">
            <a:prstTxWarp prst="textNoShape">
              <a:avLst/>
            </a:prstTxWarp>
          </a:bodyPr>
          <a:lstStyle/>
          <a:p>
            <a:pPr algn="l">
              <a:lnSpc>
                <a:spcPct val="90000"/>
              </a:lnSpc>
            </a:pPr>
            <a:r>
              <a:rPr lang="en-US" altLang="zh-TW" sz="3300" b="1" dirty="0" smtClean="0">
                <a:latin typeface="Times New Roman" pitchFamily="18" charset="0"/>
              </a:rPr>
              <a:t>Neural Network </a:t>
            </a:r>
            <a:r>
              <a:rPr lang="en-US" altLang="zh-TW" sz="3300" b="1" dirty="0" smtClean="0">
                <a:latin typeface="Times New Roman" pitchFamily="18" charset="0"/>
                <a:cs typeface="Times New Roman" pitchFamily="18" charset="0"/>
              </a:rPr>
              <a:t>— Formal Formulation</a:t>
            </a:r>
            <a:endParaRPr lang="en-US" altLang="zh-TW" sz="3300" b="1" dirty="0" smtClean="0">
              <a:latin typeface="Times New Roman" pitchFamily="18" charset="0"/>
            </a:endParaRPr>
          </a:p>
        </p:txBody>
      </p:sp>
      <mc:AlternateContent xmlns:mc="http://schemas.openxmlformats.org/markup-compatibility/2006" xmlns:a14="http://schemas.microsoft.com/office/drawing/2010/main">
        <mc:Choice Requires="a14">
          <p:sp>
            <p:nvSpPr>
              <p:cNvPr id="34819" name="Rectangle 3"/>
              <p:cNvSpPr>
                <a:spLocks noGrp="1" noChangeArrowheads="1"/>
              </p:cNvSpPr>
              <p:nvPr>
                <p:ph type="body" sz="half" idx="1"/>
              </p:nvPr>
            </p:nvSpPr>
            <p:spPr bwMode="auto">
              <a:xfrm>
                <a:off x="36000" y="907200"/>
                <a:ext cx="8964612" cy="5953125"/>
              </a:xfrm>
              <a:noFill/>
              <a:ln>
                <a:miter lim="800000"/>
                <a:headEnd/>
                <a:tailEnd/>
              </a:ln>
            </p:spPr>
            <p:txBody>
              <a:bodyPr vert="horz" wrap="square" lIns="91440" tIns="45720" rIns="91440" bIns="45720" numCol="1" anchor="t" anchorCtr="0" compatLnSpc="1">
                <a:prstTxWarp prst="textNoShape">
                  <a:avLst/>
                </a:prstTxWarp>
              </a:bodyPr>
              <a:lstStyle/>
              <a:p>
                <a:pPr marL="180975" indent="-180975">
                  <a:lnSpc>
                    <a:spcPct val="80000"/>
                  </a:lnSpc>
                  <a:spcBef>
                    <a:spcPct val="0"/>
                  </a:spcBef>
                </a:pPr>
                <a:r>
                  <a:rPr lang="en-US" altLang="zh-TW" sz="2400" b="1" dirty="0" smtClean="0">
                    <a:latin typeface="Times New Roman" pitchFamily="18" charset="0"/>
                  </a:rPr>
                  <a:t>Neural Network (Multi-Layer Perceptron): </a:t>
                </a:r>
                <a:endParaRPr lang="en-US" altLang="zh-TW" sz="2400" dirty="0" smtClean="0">
                  <a:latin typeface="Times New Roman" pitchFamily="18" charset="0"/>
                </a:endParaRPr>
              </a:p>
              <a:p>
                <a:pPr marL="542925" lvl="1" indent="-182563">
                  <a:spcBef>
                    <a:spcPct val="0"/>
                  </a:spcBef>
                </a:pPr>
                <a:r>
                  <a:rPr lang="en-US" altLang="zh-TW" sz="2000" dirty="0" smtClean="0">
                    <a:latin typeface="Times New Roman" pitchFamily="18" charset="0"/>
                  </a:rPr>
                  <a:t>a non-linear statistical modeling tool</a:t>
                </a:r>
              </a:p>
              <a:p>
                <a:pPr marL="542925" lvl="1" indent="-182563">
                  <a:spcBef>
                    <a:spcPct val="0"/>
                  </a:spcBef>
                </a:pPr>
                <a:r>
                  <a:rPr lang="en-US" altLang="zh-TW" sz="2000" dirty="0" smtClean="0">
                    <a:latin typeface="Times New Roman" pitchFamily="18" charset="0"/>
                  </a:rPr>
                  <a:t>architecture: input layer </a:t>
                </a:r>
                <a14:m>
                  <m:oMath xmlns:m="http://schemas.openxmlformats.org/officeDocument/2006/math">
                    <m:acc>
                      <m:accPr>
                        <m:chr m:val="⃑"/>
                        <m:ctrlPr>
                          <a:rPr lang="en-US" altLang="zh-TW" sz="2000" i="1" smtClean="0">
                            <a:latin typeface="Cambria Math" panose="02040503050406030204" pitchFamily="18" charset="0"/>
                          </a:rPr>
                        </m:ctrlPr>
                      </m:accPr>
                      <m:e>
                        <m:r>
                          <a:rPr lang="en-US" altLang="zh-TW" sz="2000" b="0" i="1" smtClean="0">
                            <a:latin typeface="Cambria Math"/>
                          </a:rPr>
                          <m:t>𝑥</m:t>
                        </m:r>
                      </m:e>
                    </m:acc>
                  </m:oMath>
                </a14:m>
                <a:r>
                  <a:rPr lang="en-US" altLang="zh-TW" sz="2000" dirty="0" smtClean="0">
                    <a:latin typeface="Times New Roman" pitchFamily="18" charset="0"/>
                  </a:rPr>
                  <a:t>, hidden layer </a:t>
                </a:r>
                <a14:m>
                  <m:oMath xmlns:m="http://schemas.openxmlformats.org/officeDocument/2006/math">
                    <m:acc>
                      <m:accPr>
                        <m:chr m:val="⃑"/>
                        <m:ctrlPr>
                          <a:rPr lang="en-US" altLang="zh-TW" sz="2000" i="1">
                            <a:latin typeface="Cambria Math" panose="02040503050406030204" pitchFamily="18" charset="0"/>
                          </a:rPr>
                        </m:ctrlPr>
                      </m:accPr>
                      <m:e>
                        <m:r>
                          <a:rPr lang="en-US" altLang="zh-TW" sz="2000" b="0" i="1" smtClean="0">
                            <a:latin typeface="Cambria Math"/>
                          </a:rPr>
                          <m:t>h</m:t>
                        </m:r>
                      </m:e>
                    </m:acc>
                  </m:oMath>
                </a14:m>
                <a:r>
                  <a:rPr lang="en-US" altLang="zh-TW" sz="2000" dirty="0" smtClean="0">
                    <a:latin typeface="Times New Roman" pitchFamily="18" charset="0"/>
                  </a:rPr>
                  <a:t>, and </a:t>
                </a:r>
                <a:r>
                  <a:rPr lang="en-US" altLang="zh-TW" sz="2000" dirty="0">
                    <a:latin typeface="Times New Roman" pitchFamily="18" charset="0"/>
                  </a:rPr>
                  <a:t>output layer </a:t>
                </a:r>
                <a14:m>
                  <m:oMath xmlns:m="http://schemas.openxmlformats.org/officeDocument/2006/math">
                    <m:acc>
                      <m:accPr>
                        <m:chr m:val="⃑"/>
                        <m:ctrlPr>
                          <a:rPr lang="en-US" altLang="zh-TW" sz="2000" i="1">
                            <a:latin typeface="Cambria Math" panose="02040503050406030204" pitchFamily="18" charset="0"/>
                          </a:rPr>
                        </m:ctrlPr>
                      </m:accPr>
                      <m:e>
                        <m:r>
                          <a:rPr lang="en-US" altLang="zh-TW" sz="2000" b="0" i="1" smtClean="0">
                            <a:latin typeface="Cambria Math"/>
                          </a:rPr>
                          <m:t>𝑦</m:t>
                        </m:r>
                      </m:e>
                    </m:acc>
                  </m:oMath>
                </a14:m>
                <a:endParaRPr lang="en-US" altLang="zh-TW" sz="2000" dirty="0" smtClean="0">
                  <a:latin typeface="Times New Roman" pitchFamily="18" charset="0"/>
                </a:endParaRPr>
              </a:p>
              <a:p>
                <a:pPr marL="542925" lvl="1" indent="-182563">
                  <a:lnSpc>
                    <a:spcPct val="80000"/>
                  </a:lnSpc>
                  <a:spcBef>
                    <a:spcPct val="0"/>
                  </a:spcBef>
                </a:pPr>
                <a:endParaRPr lang="en-US" altLang="zh-TW" sz="1800" dirty="0" smtClean="0">
                  <a:latin typeface="Times New Roman" pitchFamily="18" charset="0"/>
                  <a:sym typeface="Symbol" pitchFamily="18" charset="2"/>
                </a:endParaRPr>
              </a:p>
              <a:p>
                <a:pPr marL="542925" lvl="1" indent="-182563">
                  <a:lnSpc>
                    <a:spcPct val="80000"/>
                  </a:lnSpc>
                  <a:spcBef>
                    <a:spcPct val="0"/>
                  </a:spcBef>
                </a:pPr>
                <a:endParaRPr lang="en-US" altLang="zh-TW" sz="1800" dirty="0" smtClean="0">
                  <a:latin typeface="Times New Roman" pitchFamily="18" charset="0"/>
                  <a:sym typeface="Symbol" pitchFamily="18" charset="2"/>
                </a:endParaRPr>
              </a:p>
              <a:p>
                <a:pPr marL="542925" lvl="1" indent="-182563">
                  <a:lnSpc>
                    <a:spcPct val="80000"/>
                  </a:lnSpc>
                  <a:spcBef>
                    <a:spcPct val="0"/>
                  </a:spcBef>
                </a:pPr>
                <a:endParaRPr lang="en-US" altLang="zh-TW" sz="1800" dirty="0" smtClean="0">
                  <a:latin typeface="Times New Roman" pitchFamily="18" charset="0"/>
                  <a:sym typeface="Symbol" pitchFamily="18" charset="2"/>
                </a:endParaRPr>
              </a:p>
              <a:p>
                <a:pPr marL="180975" indent="-180975" eaLnBrk="1" hangingPunct="1">
                  <a:lnSpc>
                    <a:spcPct val="80000"/>
                  </a:lnSpc>
                  <a:spcBef>
                    <a:spcPct val="0"/>
                  </a:spcBef>
                </a:pPr>
                <a:endParaRPr lang="en-US" altLang="zh-TW" sz="2000" b="1" dirty="0" smtClean="0">
                  <a:latin typeface="Times New Roman" pitchFamily="18" charset="0"/>
                </a:endParaRPr>
              </a:p>
              <a:p>
                <a:pPr marL="180975" indent="-180975" eaLnBrk="1" hangingPunct="1">
                  <a:lnSpc>
                    <a:spcPct val="80000"/>
                  </a:lnSpc>
                  <a:spcBef>
                    <a:spcPct val="0"/>
                  </a:spcBef>
                </a:pPr>
                <a:endParaRPr lang="en-US" altLang="zh-TW" sz="2000" b="1" dirty="0" smtClean="0">
                  <a:latin typeface="Times New Roman" pitchFamily="18" charset="0"/>
                </a:endParaRPr>
              </a:p>
              <a:p>
                <a:pPr marL="180975" indent="-180975" eaLnBrk="1" hangingPunct="1">
                  <a:lnSpc>
                    <a:spcPct val="80000"/>
                  </a:lnSpc>
                  <a:spcBef>
                    <a:spcPct val="0"/>
                  </a:spcBef>
                </a:pPr>
                <a:endParaRPr lang="en-US" altLang="zh-TW" sz="2000" b="1" dirty="0" smtClean="0">
                  <a:latin typeface="Times New Roman" pitchFamily="18" charset="0"/>
                </a:endParaRPr>
              </a:p>
              <a:p>
                <a:pPr marL="180975" indent="-180975" eaLnBrk="1" hangingPunct="1">
                  <a:lnSpc>
                    <a:spcPct val="80000"/>
                  </a:lnSpc>
                  <a:spcBef>
                    <a:spcPct val="0"/>
                  </a:spcBef>
                </a:pPr>
                <a:endParaRPr lang="en-US" altLang="zh-TW" sz="2000" b="1" dirty="0" smtClean="0">
                  <a:latin typeface="Times New Roman" pitchFamily="18" charset="0"/>
                </a:endParaRPr>
              </a:p>
              <a:p>
                <a:pPr marL="180975" indent="-180975" eaLnBrk="1" hangingPunct="1">
                  <a:lnSpc>
                    <a:spcPct val="80000"/>
                  </a:lnSpc>
                  <a:spcBef>
                    <a:spcPct val="0"/>
                  </a:spcBef>
                </a:pPr>
                <a:endParaRPr lang="en-US" altLang="zh-TW" sz="2000" b="1" dirty="0" smtClean="0">
                  <a:latin typeface="Times New Roman" pitchFamily="18" charset="0"/>
                </a:endParaRPr>
              </a:p>
              <a:p>
                <a:pPr marL="542925" lvl="1" indent="-182563" eaLnBrk="1" hangingPunct="1">
                  <a:lnSpc>
                    <a:spcPct val="80000"/>
                  </a:lnSpc>
                  <a:spcBef>
                    <a:spcPct val="0"/>
                  </a:spcBef>
                  <a:buNone/>
                </a:pPr>
                <a:endParaRPr lang="en-US" altLang="zh-TW" sz="1800" dirty="0" smtClean="0">
                  <a:latin typeface="Times New Roman" pitchFamily="18" charset="0"/>
                  <a:sym typeface="Symbol" pitchFamily="18" charset="2"/>
                </a:endParaRPr>
              </a:p>
              <a:p>
                <a:pPr marL="542925" lvl="1" indent="-182563" eaLnBrk="1" hangingPunct="1">
                  <a:lnSpc>
                    <a:spcPct val="80000"/>
                  </a:lnSpc>
                  <a:spcBef>
                    <a:spcPct val="0"/>
                  </a:spcBef>
                </a:pPr>
                <a:endParaRPr lang="en-US" altLang="zh-TW" sz="1800" dirty="0" smtClean="0">
                  <a:latin typeface="Times New Roman" pitchFamily="18" charset="0"/>
                  <a:sym typeface="Symbol" pitchFamily="18" charset="2"/>
                </a:endParaRPr>
              </a:p>
              <a:p>
                <a:pPr marL="542925" lvl="1" indent="-182563" eaLnBrk="1" hangingPunct="1">
                  <a:lnSpc>
                    <a:spcPct val="80000"/>
                  </a:lnSpc>
                  <a:spcBef>
                    <a:spcPct val="0"/>
                  </a:spcBef>
                </a:pPr>
                <a:endParaRPr lang="en-US" altLang="zh-TW" sz="1800" dirty="0" smtClean="0">
                  <a:latin typeface="Times New Roman" pitchFamily="18" charset="0"/>
                  <a:sym typeface="Symbol" pitchFamily="18" charset="2"/>
                </a:endParaRPr>
              </a:p>
              <a:p>
                <a:pPr marL="542925" lvl="1" indent="-182563" eaLnBrk="1" hangingPunct="1">
                  <a:lnSpc>
                    <a:spcPct val="80000"/>
                  </a:lnSpc>
                  <a:spcBef>
                    <a:spcPct val="0"/>
                  </a:spcBef>
                </a:pPr>
                <a:endParaRPr lang="en-US" altLang="zh-TW" sz="1800" dirty="0">
                  <a:latin typeface="Times New Roman" pitchFamily="18" charset="0"/>
                  <a:sym typeface="Symbol" pitchFamily="18" charset="2"/>
                </a:endParaRPr>
              </a:p>
              <a:p>
                <a:pPr marL="542925" lvl="1" indent="-182563" eaLnBrk="1" hangingPunct="1">
                  <a:lnSpc>
                    <a:spcPct val="80000"/>
                  </a:lnSpc>
                  <a:spcBef>
                    <a:spcPct val="0"/>
                  </a:spcBef>
                </a:pPr>
                <a:r>
                  <a:rPr lang="en-US" altLang="zh-TW" sz="2000" dirty="0" err="1" smtClean="0">
                    <a:latin typeface="Times New Roman" pitchFamily="18" charset="0"/>
                    <a:sym typeface="Symbol" pitchFamily="18" charset="2"/>
                  </a:rPr>
                  <a:t>W</a:t>
                </a:r>
                <a:r>
                  <a:rPr lang="en-US" altLang="zh-TW" sz="2000" baseline="30000" dirty="0" err="1" smtClean="0">
                    <a:latin typeface="Times New Roman" pitchFamily="18" charset="0"/>
                    <a:sym typeface="Symbol" pitchFamily="18" charset="2"/>
                  </a:rPr>
                  <a:t>h</a:t>
                </a:r>
                <a:r>
                  <a:rPr lang="en-US" altLang="zh-TW" sz="2000" dirty="0" smtClean="0">
                    <a:latin typeface="Times New Roman" pitchFamily="18" charset="0"/>
                    <a:sym typeface="Symbol" pitchFamily="18" charset="2"/>
                  </a:rPr>
                  <a:t>, </a:t>
                </a:r>
                <a:r>
                  <a:rPr lang="en-US" altLang="zh-TW" sz="2000" dirty="0" err="1" smtClean="0">
                    <a:latin typeface="Times New Roman" pitchFamily="18" charset="0"/>
                    <a:sym typeface="Symbol" pitchFamily="18" charset="2"/>
                  </a:rPr>
                  <a:t>W</a:t>
                </a:r>
                <a:r>
                  <a:rPr lang="en-US" altLang="zh-TW" sz="2000" baseline="30000" dirty="0" err="1" smtClean="0">
                    <a:latin typeface="Times New Roman" pitchFamily="18" charset="0"/>
                    <a:sym typeface="Symbol" pitchFamily="18" charset="2"/>
                  </a:rPr>
                  <a:t>y</a:t>
                </a:r>
                <a:r>
                  <a:rPr lang="en-US" altLang="zh-TW" sz="2000" dirty="0" smtClean="0">
                    <a:latin typeface="Times New Roman" pitchFamily="18" charset="0"/>
                    <a:sym typeface="Symbol" pitchFamily="18" charset="2"/>
                  </a:rPr>
                  <a:t>: weight matrix; </a:t>
                </a:r>
                <a:r>
                  <a:rPr lang="en-US" altLang="zh-TW" sz="2000" dirty="0" err="1" smtClean="0">
                    <a:latin typeface="Times New Roman" pitchFamily="18" charset="0"/>
                    <a:sym typeface="Symbol" pitchFamily="18" charset="2"/>
                  </a:rPr>
                  <a:t>b</a:t>
                </a:r>
                <a:r>
                  <a:rPr lang="en-US" altLang="zh-TW" sz="2000" baseline="30000" dirty="0" err="1" smtClean="0">
                    <a:latin typeface="Times New Roman" pitchFamily="18" charset="0"/>
                    <a:sym typeface="Symbol" pitchFamily="18" charset="2"/>
                  </a:rPr>
                  <a:t>h</a:t>
                </a:r>
                <a:r>
                  <a:rPr lang="en-US" altLang="zh-TW" sz="2000" dirty="0" smtClean="0">
                    <a:latin typeface="Times New Roman" pitchFamily="18" charset="0"/>
                    <a:sym typeface="Symbol" pitchFamily="18" charset="2"/>
                  </a:rPr>
                  <a:t>, b</a:t>
                </a:r>
                <a:r>
                  <a:rPr lang="en-US" altLang="zh-TW" sz="2000" baseline="30000" dirty="0" smtClean="0">
                    <a:latin typeface="Times New Roman" pitchFamily="18" charset="0"/>
                    <a:sym typeface="Symbol" pitchFamily="18" charset="2"/>
                  </a:rPr>
                  <a:t>y</a:t>
                </a:r>
                <a:r>
                  <a:rPr lang="en-US" altLang="zh-TW" sz="2000" dirty="0" smtClean="0">
                    <a:latin typeface="Times New Roman" pitchFamily="18" charset="0"/>
                    <a:sym typeface="Symbol" pitchFamily="18" charset="2"/>
                  </a:rPr>
                  <a:t>: </a:t>
                </a:r>
                <a:r>
                  <a:rPr lang="en-US" altLang="zh-TW" sz="2000" smtClean="0">
                    <a:latin typeface="Times New Roman" pitchFamily="18" charset="0"/>
                    <a:sym typeface="Symbol" pitchFamily="18" charset="2"/>
                  </a:rPr>
                  <a:t>bias vector</a:t>
                </a:r>
                <a:endParaRPr lang="en-US" altLang="zh-TW" sz="2000" dirty="0" smtClean="0">
                  <a:latin typeface="Times New Roman" pitchFamily="18" charset="0"/>
                  <a:sym typeface="Symbol" pitchFamily="18" charset="2"/>
                </a:endParaRPr>
              </a:p>
              <a:p>
                <a:pPr marL="542925" lvl="1" indent="-182563" eaLnBrk="1" hangingPunct="1">
                  <a:lnSpc>
                    <a:spcPct val="80000"/>
                  </a:lnSpc>
                  <a:spcBef>
                    <a:spcPct val="0"/>
                  </a:spcBef>
                </a:pPr>
                <a:endParaRPr lang="en-US" altLang="zh-TW" sz="1800" dirty="0">
                  <a:latin typeface="Times New Roman" pitchFamily="18" charset="0"/>
                  <a:sym typeface="Symbol" pitchFamily="18" charset="2"/>
                </a:endParaRPr>
              </a:p>
              <a:p>
                <a:pPr marL="180975" indent="-180975">
                  <a:lnSpc>
                    <a:spcPct val="80000"/>
                  </a:lnSpc>
                  <a:spcBef>
                    <a:spcPct val="0"/>
                  </a:spcBef>
                </a:pPr>
                <a:r>
                  <a:rPr lang="en-US" altLang="zh-TW" sz="2400" b="1" dirty="0">
                    <a:latin typeface="Times New Roman" pitchFamily="18" charset="0"/>
                  </a:rPr>
                  <a:t>Neural Network Training: </a:t>
                </a:r>
              </a:p>
              <a:p>
                <a:pPr marL="542925" lvl="1" indent="-182563">
                  <a:spcBef>
                    <a:spcPct val="0"/>
                  </a:spcBef>
                </a:pPr>
                <a:r>
                  <a:rPr lang="en-US" altLang="zh-TW" sz="2000" dirty="0">
                    <a:latin typeface="Times New Roman" pitchFamily="18" charset="0"/>
                    <a:sym typeface="Symbol" pitchFamily="18" charset="2"/>
                  </a:rPr>
                  <a:t>with training examples (</a:t>
                </a:r>
                <a14:m>
                  <m:oMath xmlns:m="http://schemas.openxmlformats.org/officeDocument/2006/math">
                    <m:sSup>
                      <m:sSupPr>
                        <m:ctrlPr>
                          <a:rPr lang="en-US" altLang="zh-TW" sz="2000" i="1" dirty="0">
                            <a:latin typeface="Cambria Math" panose="02040503050406030204" pitchFamily="18" charset="0"/>
                            <a:sym typeface="Symbol" pitchFamily="18" charset="2"/>
                          </a:rPr>
                        </m:ctrlPr>
                      </m:sSupPr>
                      <m:e>
                        <m:acc>
                          <m:accPr>
                            <m:chr m:val="⃑"/>
                            <m:ctrlPr>
                              <a:rPr lang="en-US" altLang="zh-TW" sz="2000" i="1" dirty="0">
                                <a:latin typeface="Cambria Math" panose="02040503050406030204" pitchFamily="18" charset="0"/>
                                <a:sym typeface="Symbol" pitchFamily="18" charset="2"/>
                              </a:rPr>
                            </m:ctrlPr>
                          </m:accPr>
                          <m:e>
                            <m:r>
                              <a:rPr lang="en-US" altLang="zh-TW" sz="2000" dirty="0">
                                <a:latin typeface="Cambria Math"/>
                                <a:sym typeface="Symbol" pitchFamily="18" charset="2"/>
                              </a:rPr>
                              <m:t>𝑥</m:t>
                            </m:r>
                          </m:e>
                        </m:acc>
                      </m:e>
                      <m:sup>
                        <m:r>
                          <a:rPr lang="en-US" altLang="zh-TW" sz="2000" dirty="0">
                            <a:latin typeface="Cambria Math"/>
                            <a:sym typeface="Symbol" pitchFamily="18" charset="2"/>
                          </a:rPr>
                          <m:t>(</m:t>
                        </m:r>
                        <m:r>
                          <a:rPr lang="en-US" altLang="zh-TW" sz="2000" dirty="0">
                            <a:latin typeface="Cambria Math"/>
                            <a:sym typeface="Symbol" pitchFamily="18" charset="2"/>
                          </a:rPr>
                          <m:t>𝑖</m:t>
                        </m:r>
                        <m:r>
                          <a:rPr lang="en-US" altLang="zh-TW" sz="2000" dirty="0">
                            <a:latin typeface="Cambria Math"/>
                            <a:sym typeface="Symbol" pitchFamily="18" charset="2"/>
                          </a:rPr>
                          <m:t>)</m:t>
                        </m:r>
                      </m:sup>
                    </m:sSup>
                  </m:oMath>
                </a14:m>
                <a:r>
                  <a:rPr lang="en-US" altLang="zh-TW" sz="2000" dirty="0">
                    <a:latin typeface="Times New Roman" pitchFamily="18" charset="0"/>
                    <a:sym typeface="Symbol" pitchFamily="18" charset="2"/>
                  </a:rPr>
                  <a:t>,</a:t>
                </a:r>
                <a:r>
                  <a:rPr lang="en-US" altLang="zh-TW" sz="2000" dirty="0">
                    <a:latin typeface="Times New Roman" pitchFamily="18" charset="0"/>
                  </a:rPr>
                  <a:t> </a:t>
                </a:r>
                <a14:m>
                  <m:oMath xmlns:m="http://schemas.openxmlformats.org/officeDocument/2006/math">
                    <m:sSup>
                      <m:sSupPr>
                        <m:ctrlPr>
                          <a:rPr lang="en-US" altLang="zh-TW" sz="2000" i="1">
                            <a:latin typeface="Cambria Math" panose="02040503050406030204" pitchFamily="18" charset="0"/>
                          </a:rPr>
                        </m:ctrlPr>
                      </m:sSupPr>
                      <m:e>
                        <m:r>
                          <a:rPr lang="en-US" altLang="zh-TW" sz="2000">
                            <a:latin typeface="Cambria Math"/>
                          </a:rPr>
                          <m:t>𝑙</m:t>
                        </m:r>
                      </m:e>
                      <m:sup>
                        <m:r>
                          <a:rPr lang="en-US" altLang="zh-TW" sz="2000">
                            <a:latin typeface="Cambria Math"/>
                          </a:rPr>
                          <m:t>(</m:t>
                        </m:r>
                        <m:r>
                          <a:rPr lang="en-US" altLang="zh-TW" sz="2000">
                            <a:latin typeface="Cambria Math"/>
                          </a:rPr>
                          <m:t>𝑖</m:t>
                        </m:r>
                        <m:r>
                          <a:rPr lang="en-US" altLang="zh-TW" sz="2000">
                            <a:latin typeface="Cambria Math"/>
                          </a:rPr>
                          <m:t>)</m:t>
                        </m:r>
                      </m:sup>
                    </m:sSup>
                  </m:oMath>
                </a14:m>
                <a:r>
                  <a:rPr lang="en-US" altLang="zh-TW" sz="2000" dirty="0">
                    <a:latin typeface="Times New Roman" pitchFamily="18" charset="0"/>
                    <a:sym typeface="Symbol" pitchFamily="18" charset="2"/>
                  </a:rPr>
                  <a:t>) (</a:t>
                </a:r>
                <a14:m>
                  <m:oMath xmlns:m="http://schemas.openxmlformats.org/officeDocument/2006/math">
                    <m:sSup>
                      <m:sSupPr>
                        <m:ctrlPr>
                          <a:rPr lang="en-US" altLang="zh-TW" sz="2000" i="1">
                            <a:latin typeface="Cambria Math" panose="02040503050406030204" pitchFamily="18" charset="0"/>
                          </a:rPr>
                        </m:ctrlPr>
                      </m:sSupPr>
                      <m:e>
                        <m:r>
                          <a:rPr lang="en-US" altLang="zh-TW" sz="2000">
                            <a:latin typeface="Cambria Math"/>
                          </a:rPr>
                          <m:t>𝑙</m:t>
                        </m:r>
                      </m:e>
                      <m:sup>
                        <m:r>
                          <a:rPr lang="en-US" altLang="zh-TW" sz="2000">
                            <a:latin typeface="Cambria Math"/>
                          </a:rPr>
                          <m:t>(</m:t>
                        </m:r>
                        <m:r>
                          <a:rPr lang="en-US" altLang="zh-TW" sz="2000">
                            <a:latin typeface="Cambria Math"/>
                          </a:rPr>
                          <m:t>𝑖</m:t>
                        </m:r>
                        <m:r>
                          <a:rPr lang="en-US" altLang="zh-TW" sz="2000">
                            <a:latin typeface="Cambria Math"/>
                          </a:rPr>
                          <m:t>)</m:t>
                        </m:r>
                      </m:sup>
                    </m:sSup>
                  </m:oMath>
                </a14:m>
                <a:r>
                  <a:rPr lang="en-US" altLang="zh-TW" sz="2000" dirty="0">
                    <a:latin typeface="Times New Roman" pitchFamily="18" charset="0"/>
                    <a:sym typeface="Symbol" pitchFamily="18" charset="2"/>
                  </a:rPr>
                  <a:t>: labels)</a:t>
                </a:r>
              </a:p>
              <a:p>
                <a:pPr marL="542925" lvl="1" indent="-182563">
                  <a:spcBef>
                    <a:spcPct val="0"/>
                  </a:spcBef>
                </a:pPr>
                <a:r>
                  <a:rPr lang="en-US" altLang="zh-TW" sz="2000" dirty="0">
                    <a:latin typeface="Times New Roman" pitchFamily="18" charset="0"/>
                    <a:sym typeface="Symbol" pitchFamily="18" charset="2"/>
                  </a:rPr>
                  <a:t>minimize the error function: </a:t>
                </a:r>
                <a14:m>
                  <m:oMath xmlns:m="http://schemas.openxmlformats.org/officeDocument/2006/math">
                    <m:sSup>
                      <m:sSupPr>
                        <m:ctrlPr>
                          <a:rPr lang="en-US" altLang="zh-TW" sz="2000" i="1">
                            <a:latin typeface="Cambria Math" panose="02040503050406030204" pitchFamily="18" charset="0"/>
                          </a:rPr>
                        </m:ctrlPr>
                      </m:sSupPr>
                      <m:e>
                        <m:r>
                          <a:rPr lang="en-US" altLang="zh-TW" sz="2000">
                            <a:latin typeface="Cambria Math"/>
                          </a:rPr>
                          <m:t>𝐸</m:t>
                        </m:r>
                        <m:r>
                          <a:rPr lang="en-US" altLang="zh-TW" sz="2000">
                            <a:latin typeface="Cambria Math"/>
                          </a:rPr>
                          <m:t>(</m:t>
                        </m:r>
                        <m:r>
                          <a:rPr lang="en-US" altLang="zh-TW" sz="2000">
                            <a:latin typeface="Cambria Math"/>
                          </a:rPr>
                          <m:t>𝑊</m:t>
                        </m:r>
                      </m:e>
                      <m:sup>
                        <m:r>
                          <a:rPr lang="en-US" altLang="zh-TW" sz="2000">
                            <a:latin typeface="Cambria Math"/>
                          </a:rPr>
                          <m:t>h</m:t>
                        </m:r>
                      </m:sup>
                    </m:sSup>
                    <m:r>
                      <a:rPr lang="en-US" altLang="zh-TW" sz="2000">
                        <a:latin typeface="Cambria Math"/>
                      </a:rPr>
                      <m:t>,</m:t>
                    </m:r>
                    <m:sSup>
                      <m:sSupPr>
                        <m:ctrlPr>
                          <a:rPr lang="en-US" altLang="zh-TW" sz="2000" i="1">
                            <a:latin typeface="Cambria Math" panose="02040503050406030204" pitchFamily="18" charset="0"/>
                          </a:rPr>
                        </m:ctrlPr>
                      </m:sSupPr>
                      <m:e>
                        <m:r>
                          <a:rPr lang="en-US" altLang="zh-TW" sz="2000">
                            <a:latin typeface="Cambria Math"/>
                          </a:rPr>
                          <m:t>𝑊</m:t>
                        </m:r>
                      </m:e>
                      <m:sup>
                        <m:r>
                          <m:rPr>
                            <m:sty m:val="p"/>
                          </m:rPr>
                          <a:rPr lang="en-US" altLang="zh-TW" sz="2000" b="0" i="0" smtClean="0">
                            <a:latin typeface="Cambria Math"/>
                          </a:rPr>
                          <m:t>y</m:t>
                        </m:r>
                      </m:sup>
                    </m:sSup>
                    <m:r>
                      <a:rPr lang="en-US" altLang="zh-TW" sz="2000">
                        <a:latin typeface="Cambria Math"/>
                      </a:rPr>
                      <m:t>,</m:t>
                    </m:r>
                    <m:sSup>
                      <m:sSupPr>
                        <m:ctrlPr>
                          <a:rPr lang="en-US" altLang="zh-TW" sz="2000" i="1">
                            <a:latin typeface="Cambria Math" panose="02040503050406030204" pitchFamily="18" charset="0"/>
                          </a:rPr>
                        </m:ctrlPr>
                      </m:sSupPr>
                      <m:e>
                        <m:r>
                          <a:rPr lang="en-US" altLang="zh-TW" sz="2000">
                            <a:latin typeface="Cambria Math"/>
                          </a:rPr>
                          <m:t>𝑏</m:t>
                        </m:r>
                      </m:e>
                      <m:sup>
                        <m:r>
                          <a:rPr lang="en-US" altLang="zh-TW" sz="2000">
                            <a:latin typeface="Cambria Math"/>
                          </a:rPr>
                          <m:t>h</m:t>
                        </m:r>
                      </m:sup>
                    </m:sSup>
                    <m:r>
                      <a:rPr lang="en-US" altLang="zh-TW" sz="2000">
                        <a:latin typeface="Cambria Math"/>
                      </a:rPr>
                      <m:t>,</m:t>
                    </m:r>
                    <m:sSup>
                      <m:sSupPr>
                        <m:ctrlPr>
                          <a:rPr lang="en-US" altLang="zh-TW" sz="2000" i="1">
                            <a:latin typeface="Cambria Math" panose="02040503050406030204" pitchFamily="18" charset="0"/>
                          </a:rPr>
                        </m:ctrlPr>
                      </m:sSupPr>
                      <m:e>
                        <m:r>
                          <a:rPr lang="en-US" altLang="zh-TW" sz="2000">
                            <a:latin typeface="Cambria Math"/>
                          </a:rPr>
                          <m:t>𝑏</m:t>
                        </m:r>
                      </m:e>
                      <m:sup>
                        <m:r>
                          <m:rPr>
                            <m:sty m:val="p"/>
                          </m:rPr>
                          <a:rPr lang="en-US" altLang="zh-TW" sz="2000" b="0" i="0" smtClean="0">
                            <a:latin typeface="Cambria Math"/>
                          </a:rPr>
                          <m:t>y</m:t>
                        </m:r>
                      </m:sup>
                    </m:sSup>
                    <m:r>
                      <a:rPr lang="en-US" altLang="zh-TW" sz="2000">
                        <a:latin typeface="Cambria Math"/>
                      </a:rPr>
                      <m:t>)=</m:t>
                    </m:r>
                    <m:nary>
                      <m:naryPr>
                        <m:chr m:val="∑"/>
                        <m:limLoc m:val="subSup"/>
                        <m:supHide m:val="on"/>
                        <m:ctrlPr>
                          <a:rPr lang="en-US" altLang="zh-TW" sz="2000" i="1">
                            <a:latin typeface="Cambria Math" panose="02040503050406030204" pitchFamily="18" charset="0"/>
                          </a:rPr>
                        </m:ctrlPr>
                      </m:naryPr>
                      <m:sub>
                        <m:r>
                          <m:rPr>
                            <m:brk m:alnAt="9"/>
                          </m:rPr>
                          <a:rPr lang="en-US" altLang="zh-TW" sz="2000">
                            <a:latin typeface="Cambria Math"/>
                          </a:rPr>
                          <m:t>𝑖</m:t>
                        </m:r>
                      </m:sub>
                      <m:sup/>
                      <m:e>
                        <m:sSup>
                          <m:sSupPr>
                            <m:ctrlPr>
                              <a:rPr lang="en-US" altLang="zh-TW" sz="2000" i="1">
                                <a:latin typeface="Cambria Math" panose="02040503050406030204" pitchFamily="18" charset="0"/>
                              </a:rPr>
                            </m:ctrlPr>
                          </m:sSupPr>
                          <m:e>
                            <m:r>
                              <a:rPr lang="en-US" altLang="zh-TW" sz="2000">
                                <a:latin typeface="Cambria Math"/>
                              </a:rPr>
                              <m:t>||</m:t>
                            </m:r>
                            <m:sSup>
                              <m:sSupPr>
                                <m:ctrlPr>
                                  <a:rPr lang="en-US" altLang="zh-TW" sz="2000" i="1">
                                    <a:latin typeface="Cambria Math" panose="02040503050406030204" pitchFamily="18" charset="0"/>
                                  </a:rPr>
                                </m:ctrlPr>
                              </m:sSupPr>
                              <m:e>
                                <m:r>
                                  <a:rPr lang="en-US" altLang="zh-TW" sz="2000">
                                    <a:latin typeface="Cambria Math"/>
                                  </a:rPr>
                                  <m:t>𝑦</m:t>
                                </m:r>
                              </m:e>
                              <m:sup>
                                <m:r>
                                  <a:rPr lang="en-US" altLang="zh-TW" sz="2000">
                                    <a:latin typeface="Cambria Math"/>
                                  </a:rPr>
                                  <m:t>(</m:t>
                                </m:r>
                                <m:r>
                                  <a:rPr lang="en-US" altLang="zh-TW" sz="2000">
                                    <a:latin typeface="Cambria Math"/>
                                  </a:rPr>
                                  <m:t>𝑖</m:t>
                                </m:r>
                                <m:r>
                                  <a:rPr lang="en-US" altLang="zh-TW" sz="2000">
                                    <a:latin typeface="Cambria Math"/>
                                  </a:rPr>
                                  <m:t>)</m:t>
                                </m:r>
                              </m:sup>
                            </m:sSup>
                            <m:r>
                              <a:rPr lang="en-US" altLang="zh-TW" sz="2000">
                                <a:latin typeface="Cambria Math"/>
                              </a:rPr>
                              <m:t>−</m:t>
                            </m:r>
                            <m:sSup>
                              <m:sSupPr>
                                <m:ctrlPr>
                                  <a:rPr lang="en-US" altLang="zh-TW" sz="2000" i="1">
                                    <a:latin typeface="Cambria Math" panose="02040503050406030204" pitchFamily="18" charset="0"/>
                                  </a:rPr>
                                </m:ctrlPr>
                              </m:sSupPr>
                              <m:e>
                                <m:r>
                                  <a:rPr lang="en-US" altLang="zh-TW" sz="2000">
                                    <a:latin typeface="Cambria Math"/>
                                  </a:rPr>
                                  <m:t>𝑙</m:t>
                                </m:r>
                              </m:e>
                              <m:sup>
                                <m:r>
                                  <a:rPr lang="en-US" altLang="zh-TW" sz="2000">
                                    <a:latin typeface="Cambria Math"/>
                                  </a:rPr>
                                  <m:t>(</m:t>
                                </m:r>
                                <m:r>
                                  <a:rPr lang="en-US" altLang="zh-TW" sz="2000">
                                    <a:latin typeface="Cambria Math"/>
                                  </a:rPr>
                                  <m:t>𝑖</m:t>
                                </m:r>
                                <m:r>
                                  <a:rPr lang="en-US" altLang="zh-TW" sz="2000">
                                    <a:latin typeface="Cambria Math"/>
                                  </a:rPr>
                                  <m:t>)</m:t>
                                </m:r>
                              </m:sup>
                            </m:sSup>
                            <m:r>
                              <a:rPr lang="en-US" altLang="zh-TW" sz="2000">
                                <a:latin typeface="Cambria Math"/>
                              </a:rPr>
                              <m:t>||</m:t>
                            </m:r>
                          </m:e>
                          <m:sup>
                            <m:r>
                              <a:rPr lang="en-US" altLang="zh-TW" sz="2000">
                                <a:latin typeface="Cambria Math"/>
                              </a:rPr>
                              <m:t>2</m:t>
                            </m:r>
                          </m:sup>
                        </m:sSup>
                      </m:e>
                    </m:nary>
                  </m:oMath>
                </a14:m>
                <a:endParaRPr lang="en-US" altLang="zh-TW" sz="2000" dirty="0">
                  <a:latin typeface="Times New Roman" pitchFamily="18" charset="0"/>
                  <a:sym typeface="Symbol" pitchFamily="18" charset="2"/>
                </a:endParaRPr>
              </a:p>
              <a:p>
                <a:pPr marL="542925" lvl="1" indent="-182563">
                  <a:spcBef>
                    <a:spcPct val="0"/>
                  </a:spcBef>
                </a:pPr>
                <a:r>
                  <a:rPr lang="en-US" altLang="zh-TW" sz="2000" dirty="0">
                    <a:latin typeface="Times New Roman" pitchFamily="18" charset="0"/>
                    <a:sym typeface="Symbol" pitchFamily="18" charset="2"/>
                  </a:rPr>
                  <a:t>back propagation: minimizing the </a:t>
                </a:r>
                <a:r>
                  <a:rPr lang="en-US" altLang="zh-TW" sz="2000" dirty="0" smtClean="0">
                    <a:latin typeface="Times New Roman" pitchFamily="18" charset="0"/>
                    <a:sym typeface="Symbol" pitchFamily="18" charset="2"/>
                  </a:rPr>
                  <a:t>error </a:t>
                </a:r>
                <a:r>
                  <a:rPr lang="en-US" altLang="zh-TW" sz="2000" dirty="0">
                    <a:latin typeface="Times New Roman" pitchFamily="18" charset="0"/>
                    <a:sym typeface="Symbol" pitchFamily="18" charset="2"/>
                  </a:rPr>
                  <a:t>function by adjusting the parameters applied beforehand  </a:t>
                </a:r>
              </a:p>
            </p:txBody>
          </p:sp>
        </mc:Choice>
        <mc:Fallback xmlns="">
          <p:sp>
            <p:nvSpPr>
              <p:cNvPr id="34819" name="Rectangle 3"/>
              <p:cNvSpPr>
                <a:spLocks noGrp="1" noRot="1" noChangeAspect="1" noMove="1" noResize="1" noEditPoints="1" noAdjustHandles="1" noChangeArrowheads="1" noChangeShapeType="1" noTextEdit="1"/>
              </p:cNvSpPr>
              <p:nvPr>
                <p:ph type="body" sz="half" idx="1"/>
              </p:nvPr>
            </p:nvSpPr>
            <p:spPr bwMode="auto">
              <a:xfrm>
                <a:off x="36000" y="907200"/>
                <a:ext cx="8964612" cy="5953125"/>
              </a:xfrm>
              <a:blipFill rotWithShape="1">
                <a:blip r:embed="rId3"/>
                <a:stretch>
                  <a:fillRect l="-952" t="-2049"/>
                </a:stretch>
              </a:blipFill>
              <a:ln>
                <a:miter lim="800000"/>
                <a:headEnd/>
                <a:tailEnd/>
              </a:ln>
            </p:spPr>
            <p:txBody>
              <a:bodyPr/>
              <a:lstStyle/>
              <a:p>
                <a:r>
                  <a:rPr lang="zh-TW" altLang="en-US">
                    <a:noFill/>
                  </a:rPr>
                  <a:t> </a:t>
                </a:r>
              </a:p>
            </p:txBody>
          </p:sp>
        </mc:Fallback>
      </mc:AlternateContent>
      <p:sp>
        <p:nvSpPr>
          <p:cNvPr id="1843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18438"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mc:AlternateContent xmlns:mc="http://schemas.openxmlformats.org/markup-compatibility/2006" xmlns:a14="http://schemas.microsoft.com/office/drawing/2010/main">
        <mc:Choice Requires="a14">
          <p:sp>
            <p:nvSpPr>
              <p:cNvPr id="5" name="文字方塊 4"/>
              <p:cNvSpPr txBox="1"/>
              <p:nvPr/>
            </p:nvSpPr>
            <p:spPr>
              <a:xfrm>
                <a:off x="4932040" y="2359894"/>
                <a:ext cx="2005484" cy="4103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TW" b="0" i="1" smtClean="0">
                              <a:latin typeface="Cambria Math" panose="02040503050406030204" pitchFamily="18" charset="0"/>
                            </a:rPr>
                          </m:ctrlPr>
                        </m:accPr>
                        <m:e>
                          <m:r>
                            <a:rPr lang="en-US" altLang="zh-TW" b="0" i="1" smtClean="0">
                              <a:latin typeface="Cambria Math"/>
                            </a:rPr>
                            <m:t>h</m:t>
                          </m:r>
                        </m:e>
                      </m:acc>
                      <m:r>
                        <a:rPr lang="en-US" altLang="zh-TW" b="0" i="1" smtClean="0">
                          <a:latin typeface="Cambria Math"/>
                        </a:rPr>
                        <m:t>=</m:t>
                      </m:r>
                      <m:r>
                        <a:rPr lang="en-US" altLang="zh-TW" b="0" i="1" smtClean="0">
                          <a:latin typeface="Cambria Math"/>
                        </a:rPr>
                        <m:t>𝑓</m:t>
                      </m:r>
                      <m:r>
                        <a:rPr lang="en-US" altLang="zh-TW" b="0" i="1" smtClean="0">
                          <a:latin typeface="Cambria Math"/>
                        </a:rPr>
                        <m:t>(</m:t>
                      </m:r>
                      <m:sSup>
                        <m:sSupPr>
                          <m:ctrlPr>
                            <a:rPr lang="en-US" altLang="zh-TW" b="0" i="1" smtClean="0">
                              <a:latin typeface="Cambria Math" panose="02040503050406030204" pitchFamily="18" charset="0"/>
                            </a:rPr>
                          </m:ctrlPr>
                        </m:sSupPr>
                        <m:e>
                          <m:r>
                            <a:rPr lang="en-US" altLang="zh-TW" b="0" i="1" smtClean="0">
                              <a:latin typeface="Cambria Math"/>
                            </a:rPr>
                            <m:t>𝑊</m:t>
                          </m:r>
                        </m:e>
                        <m:sup>
                          <m:r>
                            <a:rPr lang="en-US" altLang="zh-TW" b="0" i="1" smtClean="0">
                              <a:latin typeface="Cambria Math"/>
                            </a:rPr>
                            <m:t>h</m:t>
                          </m:r>
                        </m:sup>
                      </m:sSup>
                      <m:acc>
                        <m:accPr>
                          <m:chr m:val="⃑"/>
                          <m:ctrlPr>
                            <a:rPr lang="en-US" altLang="zh-TW" i="1">
                              <a:latin typeface="Cambria Math" panose="02040503050406030204" pitchFamily="18" charset="0"/>
                            </a:rPr>
                          </m:ctrlPr>
                        </m:accPr>
                        <m:e>
                          <m:r>
                            <a:rPr lang="en-US" altLang="zh-TW" b="0" i="1" smtClean="0">
                              <a:latin typeface="Cambria Math"/>
                            </a:rPr>
                            <m:t>𝑥</m:t>
                          </m:r>
                        </m:e>
                      </m:acc>
                      <m:r>
                        <a:rPr lang="en-US" altLang="zh-TW" b="0" i="1" smtClean="0">
                          <a:latin typeface="Cambria Math"/>
                        </a:rPr>
                        <m:t>+</m:t>
                      </m:r>
                      <m:sSup>
                        <m:sSupPr>
                          <m:ctrlPr>
                            <a:rPr lang="en-US" altLang="zh-TW" b="0" i="1" smtClean="0">
                              <a:latin typeface="Cambria Math" panose="02040503050406030204" pitchFamily="18" charset="0"/>
                            </a:rPr>
                          </m:ctrlPr>
                        </m:sSupPr>
                        <m:e>
                          <m:r>
                            <a:rPr lang="en-US" altLang="zh-TW" b="0" i="1" smtClean="0">
                              <a:latin typeface="Cambria Math"/>
                            </a:rPr>
                            <m:t>𝑏</m:t>
                          </m:r>
                        </m:e>
                        <m:sup>
                          <m:r>
                            <a:rPr lang="en-US" altLang="zh-TW" b="0" i="1" smtClean="0">
                              <a:latin typeface="Cambria Math"/>
                            </a:rPr>
                            <m:t>h</m:t>
                          </m:r>
                        </m:sup>
                      </m:sSup>
                      <m:r>
                        <a:rPr lang="en-US" altLang="zh-TW" b="0" i="1" smtClean="0">
                          <a:latin typeface="Cambria Math"/>
                        </a:rPr>
                        <m:t>)</m:t>
                      </m:r>
                    </m:oMath>
                  </m:oMathPara>
                </a14:m>
                <a:endParaRPr lang="zh-TW" altLang="en-US"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4932040" y="2359894"/>
                <a:ext cx="2005484" cy="410305"/>
              </a:xfrm>
              <a:prstGeom prst="rect">
                <a:avLst/>
              </a:prstGeom>
              <a:blipFill rotWithShape="1">
                <a:blip r:embed="rId4"/>
                <a:stretch>
                  <a:fillRect b="-1194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文字方塊 14"/>
              <p:cNvSpPr txBox="1"/>
              <p:nvPr/>
            </p:nvSpPr>
            <p:spPr>
              <a:xfrm>
                <a:off x="4974903" y="2680114"/>
                <a:ext cx="2031902" cy="4103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TW" b="0" i="1" smtClean="0">
                              <a:latin typeface="Cambria Math" panose="02040503050406030204" pitchFamily="18" charset="0"/>
                            </a:rPr>
                          </m:ctrlPr>
                        </m:accPr>
                        <m:e>
                          <m:r>
                            <a:rPr lang="en-US" altLang="zh-TW" b="0" i="1" smtClean="0">
                              <a:latin typeface="Cambria Math"/>
                            </a:rPr>
                            <m:t>𝑦</m:t>
                          </m:r>
                        </m:e>
                      </m:acc>
                      <m:r>
                        <a:rPr lang="en-US" altLang="zh-TW" b="0" i="1" smtClean="0">
                          <a:latin typeface="Cambria Math"/>
                        </a:rPr>
                        <m:t>=</m:t>
                      </m:r>
                      <m:r>
                        <a:rPr lang="en-US" altLang="zh-TW" b="0" i="1" smtClean="0">
                          <a:latin typeface="Cambria Math"/>
                        </a:rPr>
                        <m:t>𝑔</m:t>
                      </m:r>
                      <m:r>
                        <a:rPr lang="en-US" altLang="zh-TW" b="0" i="1" smtClean="0">
                          <a:latin typeface="Cambria Math"/>
                        </a:rPr>
                        <m:t>(</m:t>
                      </m:r>
                      <m:sSup>
                        <m:sSupPr>
                          <m:ctrlPr>
                            <a:rPr lang="en-US" altLang="zh-TW" b="0" i="1" smtClean="0">
                              <a:latin typeface="Cambria Math" panose="02040503050406030204" pitchFamily="18" charset="0"/>
                            </a:rPr>
                          </m:ctrlPr>
                        </m:sSupPr>
                        <m:e>
                          <m:r>
                            <a:rPr lang="en-US" altLang="zh-TW" b="0" i="1" smtClean="0">
                              <a:latin typeface="Cambria Math"/>
                            </a:rPr>
                            <m:t>𝑊</m:t>
                          </m:r>
                        </m:e>
                        <m:sup>
                          <m:r>
                            <a:rPr lang="en-US" altLang="zh-TW" b="0" i="1" smtClean="0">
                              <a:latin typeface="Cambria Math"/>
                            </a:rPr>
                            <m:t>𝑦</m:t>
                          </m:r>
                        </m:sup>
                      </m:sSup>
                      <m:acc>
                        <m:accPr>
                          <m:chr m:val="⃑"/>
                          <m:ctrlPr>
                            <a:rPr lang="en-US" altLang="zh-TW" i="1">
                              <a:latin typeface="Cambria Math" panose="02040503050406030204" pitchFamily="18" charset="0"/>
                            </a:rPr>
                          </m:ctrlPr>
                        </m:accPr>
                        <m:e>
                          <m:r>
                            <a:rPr lang="en-US" altLang="zh-TW" i="1">
                              <a:latin typeface="Cambria Math"/>
                            </a:rPr>
                            <m:t>h</m:t>
                          </m:r>
                        </m:e>
                      </m:acc>
                      <m:r>
                        <a:rPr lang="en-US" altLang="zh-TW" b="0" i="1" smtClean="0">
                          <a:latin typeface="Cambria Math"/>
                        </a:rPr>
                        <m:t>+</m:t>
                      </m:r>
                      <m:sSup>
                        <m:sSupPr>
                          <m:ctrlPr>
                            <a:rPr lang="en-US" altLang="zh-TW" b="0" i="1" smtClean="0">
                              <a:latin typeface="Cambria Math" panose="02040503050406030204" pitchFamily="18" charset="0"/>
                            </a:rPr>
                          </m:ctrlPr>
                        </m:sSupPr>
                        <m:e>
                          <m:r>
                            <a:rPr lang="en-US" altLang="zh-TW" b="0" i="1" smtClean="0">
                              <a:latin typeface="Cambria Math"/>
                            </a:rPr>
                            <m:t>𝑏</m:t>
                          </m:r>
                        </m:e>
                        <m:sup>
                          <m:r>
                            <a:rPr lang="en-US" altLang="zh-TW" b="0" i="1" smtClean="0">
                              <a:latin typeface="Cambria Math"/>
                            </a:rPr>
                            <m:t>𝑦</m:t>
                          </m:r>
                        </m:sup>
                      </m:sSup>
                      <m:r>
                        <a:rPr lang="en-US" altLang="zh-TW" b="0" i="1" smtClean="0">
                          <a:latin typeface="Cambria Math"/>
                        </a:rPr>
                        <m:t>)</m:t>
                      </m:r>
                    </m:oMath>
                  </m:oMathPara>
                </a14:m>
                <a:endParaRPr lang="zh-TW" altLang="en-US" dirty="0"/>
              </a:p>
            </p:txBody>
          </p:sp>
        </mc:Choice>
        <mc:Fallback xmlns="">
          <p:sp>
            <p:nvSpPr>
              <p:cNvPr id="15" name="文字方塊 14"/>
              <p:cNvSpPr txBox="1">
                <a:spLocks noRot="1" noChangeAspect="1" noMove="1" noResize="1" noEditPoints="1" noAdjustHandles="1" noChangeArrowheads="1" noChangeShapeType="1" noTextEdit="1"/>
              </p:cNvSpPr>
              <p:nvPr/>
            </p:nvSpPr>
            <p:spPr>
              <a:xfrm>
                <a:off x="4974903" y="2680114"/>
                <a:ext cx="2031902" cy="410305"/>
              </a:xfrm>
              <a:prstGeom prst="rect">
                <a:avLst/>
              </a:prstGeom>
              <a:blipFill rotWithShape="1">
                <a:blip r:embed="rId5"/>
                <a:stretch>
                  <a:fillRect b="-1194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文字方塊 5"/>
              <p:cNvSpPr txBox="1"/>
              <p:nvPr/>
            </p:nvSpPr>
            <p:spPr>
              <a:xfrm>
                <a:off x="5076056" y="3140968"/>
                <a:ext cx="3188180" cy="1310039"/>
              </a:xfrm>
              <a:prstGeom prst="rect">
                <a:avLst/>
              </a:prstGeom>
              <a:noFill/>
            </p:spPr>
            <p:txBody>
              <a:bodyPr wrap="none" rtlCol="0">
                <a:spAutoFit/>
              </a:bodyPr>
              <a:lstStyle/>
              <a:p>
                <a:r>
                  <a:rPr lang="en-US" altLang="zh-TW" dirty="0" smtClean="0">
                    <a:latin typeface="Times New Roman" pitchFamily="18" charset="0"/>
                    <a:cs typeface="Times New Roman" pitchFamily="18" charset="0"/>
                  </a:rPr>
                  <a:t>f,g: non-linear functions</a:t>
                </a:r>
              </a:p>
              <a:p>
                <a:r>
                  <a:rPr lang="en-US" altLang="zh-TW" dirty="0">
                    <a:latin typeface="Times New Roman" pitchFamily="18" charset="0"/>
                    <a:cs typeface="Times New Roman" pitchFamily="18" charset="0"/>
                  </a:rPr>
                  <a:t> </a:t>
                </a:r>
                <a:r>
                  <a:rPr lang="en-US" altLang="zh-TW" dirty="0" smtClean="0">
                    <a:latin typeface="Times New Roman" pitchFamily="18" charset="0"/>
                    <a:cs typeface="Times New Roman" pitchFamily="18" charset="0"/>
                  </a:rPr>
                  <a:t>   e.g. </a:t>
                </a:r>
                <a14:m>
                  <m:oMath xmlns:m="http://schemas.openxmlformats.org/officeDocument/2006/math">
                    <m:r>
                      <a:rPr lang="en-US" altLang="zh-TW" b="0" i="1" smtClean="0">
                        <a:latin typeface="Cambria Math"/>
                        <a:cs typeface="Times New Roman" pitchFamily="18" charset="0"/>
                      </a:rPr>
                      <m:t>𝑓</m:t>
                    </m:r>
                    <m:d>
                      <m:dPr>
                        <m:ctrlPr>
                          <a:rPr lang="en-US" altLang="zh-TW" b="0" i="1" smtClean="0">
                            <a:latin typeface="Cambria Math" panose="02040503050406030204" pitchFamily="18" charset="0"/>
                            <a:cs typeface="Times New Roman" pitchFamily="18" charset="0"/>
                          </a:rPr>
                        </m:ctrlPr>
                      </m:dPr>
                      <m:e>
                        <m:r>
                          <a:rPr lang="en-US" altLang="zh-TW" b="0" i="1" smtClean="0">
                            <a:latin typeface="Cambria Math"/>
                            <a:cs typeface="Times New Roman" pitchFamily="18" charset="0"/>
                          </a:rPr>
                          <m:t>𝑧</m:t>
                        </m:r>
                      </m:e>
                    </m:d>
                    <m:r>
                      <a:rPr lang="en-US" altLang="zh-TW" b="0" i="1" smtClean="0">
                        <a:latin typeface="Cambria Math"/>
                        <a:cs typeface="Times New Roman" pitchFamily="18" charset="0"/>
                      </a:rPr>
                      <m:t>=</m:t>
                    </m:r>
                    <m:f>
                      <m:fPr>
                        <m:ctrlPr>
                          <a:rPr lang="en-US" altLang="zh-TW" b="0" i="1" smtClean="0">
                            <a:latin typeface="Cambria Math" panose="02040503050406030204" pitchFamily="18" charset="0"/>
                            <a:cs typeface="Times New Roman" pitchFamily="18" charset="0"/>
                          </a:rPr>
                        </m:ctrlPr>
                      </m:fPr>
                      <m:num>
                        <m:r>
                          <a:rPr lang="en-US" altLang="zh-TW" b="0" i="1" smtClean="0">
                            <a:latin typeface="Cambria Math"/>
                            <a:cs typeface="Times New Roman" pitchFamily="18" charset="0"/>
                          </a:rPr>
                          <m:t>1</m:t>
                        </m:r>
                      </m:num>
                      <m:den>
                        <m:r>
                          <a:rPr lang="en-US" altLang="zh-TW" b="0" i="1" smtClean="0">
                            <a:latin typeface="Cambria Math"/>
                            <a:cs typeface="Times New Roman" pitchFamily="18" charset="0"/>
                          </a:rPr>
                          <m:t>1+</m:t>
                        </m:r>
                        <m:sSup>
                          <m:sSupPr>
                            <m:ctrlPr>
                              <a:rPr lang="en-US" altLang="zh-TW" i="1">
                                <a:latin typeface="Cambria Math" panose="02040503050406030204" pitchFamily="18" charset="0"/>
                              </a:rPr>
                            </m:ctrlPr>
                          </m:sSupPr>
                          <m:e>
                            <m:r>
                              <a:rPr lang="en-US" altLang="zh-TW" b="0" i="1" smtClean="0">
                                <a:latin typeface="Cambria Math"/>
                              </a:rPr>
                              <m:t>𝑒</m:t>
                            </m:r>
                          </m:e>
                          <m:sup>
                            <m:r>
                              <a:rPr lang="en-US" altLang="zh-TW" b="0" i="1" smtClean="0">
                                <a:latin typeface="Cambria Math"/>
                              </a:rPr>
                              <m:t>−</m:t>
                            </m:r>
                            <m:r>
                              <a:rPr lang="en-US" altLang="zh-TW" b="0" i="1" smtClean="0">
                                <a:latin typeface="Cambria Math"/>
                              </a:rPr>
                              <m:t>𝑧</m:t>
                            </m:r>
                          </m:sup>
                        </m:sSup>
                      </m:den>
                    </m:f>
                  </m:oMath>
                </a14:m>
                <a:r>
                  <a:rPr lang="en-US" altLang="zh-TW" dirty="0" smtClean="0">
                    <a:latin typeface="Times New Roman" pitchFamily="18" charset="0"/>
                    <a:cs typeface="Times New Roman" pitchFamily="18" charset="0"/>
                  </a:rPr>
                  <a:t> (sigmoid)</a:t>
                </a:r>
              </a:p>
              <a:p>
                <a:pPr>
                  <a:spcBef>
                    <a:spcPts val="600"/>
                  </a:spcBef>
                </a:pPr>
                <a:r>
                  <a:rPr lang="en-US" altLang="zh-TW" dirty="0">
                    <a:latin typeface="Times New Roman" pitchFamily="18" charset="0"/>
                    <a:cs typeface="Times New Roman" pitchFamily="18" charset="0"/>
                  </a:rPr>
                  <a:t> </a:t>
                </a:r>
                <a:r>
                  <a:rPr lang="en-US" altLang="zh-TW" dirty="0" smtClean="0">
                    <a:latin typeface="Times New Roman" pitchFamily="18" charset="0"/>
                    <a:cs typeface="Times New Roman" pitchFamily="18" charset="0"/>
                  </a:rPr>
                  <a:t>         </a:t>
                </a:r>
                <a14:m>
                  <m:oMath xmlns:m="http://schemas.openxmlformats.org/officeDocument/2006/math">
                    <m:r>
                      <m:rPr>
                        <m:sty m:val="p"/>
                      </m:rPr>
                      <a:rPr lang="en-US" altLang="zh-TW" b="0" i="0" smtClean="0">
                        <a:latin typeface="Cambria Math"/>
                        <a:cs typeface="Times New Roman" pitchFamily="18" charset="0"/>
                      </a:rPr>
                      <m:t>g</m:t>
                    </m:r>
                    <m:d>
                      <m:dPr>
                        <m:ctrlPr>
                          <a:rPr lang="en-US" altLang="zh-TW" i="1">
                            <a:latin typeface="Cambria Math" panose="02040503050406030204" pitchFamily="18" charset="0"/>
                            <a:cs typeface="Times New Roman" pitchFamily="18" charset="0"/>
                          </a:rPr>
                        </m:ctrlPr>
                      </m:dPr>
                      <m:e>
                        <m:sSub>
                          <m:sSubPr>
                            <m:ctrlPr>
                              <a:rPr lang="en-US" altLang="zh-TW" i="1" smtClean="0">
                                <a:latin typeface="Cambria Math" panose="02040503050406030204" pitchFamily="18" charset="0"/>
                                <a:cs typeface="Times New Roman" pitchFamily="18" charset="0"/>
                              </a:rPr>
                            </m:ctrlPr>
                          </m:sSubPr>
                          <m:e>
                            <m:r>
                              <a:rPr lang="en-US" altLang="zh-TW" b="0" i="1" smtClean="0">
                                <a:latin typeface="Cambria Math"/>
                                <a:cs typeface="Times New Roman" pitchFamily="18" charset="0"/>
                              </a:rPr>
                              <m:t>𝑧</m:t>
                            </m:r>
                          </m:e>
                          <m:sub>
                            <m:r>
                              <a:rPr lang="en-US" altLang="zh-TW" b="0" i="1" smtClean="0">
                                <a:latin typeface="Cambria Math"/>
                                <a:cs typeface="Times New Roman" pitchFamily="18" charset="0"/>
                              </a:rPr>
                              <m:t>𝑚</m:t>
                            </m:r>
                          </m:sub>
                        </m:sSub>
                      </m:e>
                    </m:d>
                    <m:r>
                      <a:rPr lang="en-US" altLang="zh-TW" i="1">
                        <a:latin typeface="Cambria Math"/>
                        <a:cs typeface="Times New Roman" pitchFamily="18" charset="0"/>
                      </a:rPr>
                      <m:t>=</m:t>
                    </m:r>
                    <m:f>
                      <m:fPr>
                        <m:ctrlPr>
                          <a:rPr lang="en-US" altLang="zh-TW" i="1">
                            <a:latin typeface="Cambria Math" panose="02040503050406030204" pitchFamily="18" charset="0"/>
                            <a:cs typeface="Times New Roman" pitchFamily="18" charset="0"/>
                          </a:rPr>
                        </m:ctrlPr>
                      </m:fPr>
                      <m:num>
                        <m:sSup>
                          <m:sSupPr>
                            <m:ctrlPr>
                              <a:rPr lang="en-US" altLang="zh-TW" i="1">
                                <a:latin typeface="Cambria Math" panose="02040503050406030204" pitchFamily="18" charset="0"/>
                              </a:rPr>
                            </m:ctrlPr>
                          </m:sSupPr>
                          <m:e>
                            <m:r>
                              <a:rPr lang="en-US" altLang="zh-TW" i="1">
                                <a:latin typeface="Cambria Math"/>
                              </a:rPr>
                              <m:t>𝑒</m:t>
                            </m:r>
                          </m:e>
                          <m:sup>
                            <m:sSub>
                              <m:sSubPr>
                                <m:ctrlPr>
                                  <a:rPr lang="en-US" altLang="zh-TW" i="1" smtClean="0">
                                    <a:latin typeface="Cambria Math" panose="02040503050406030204" pitchFamily="18" charset="0"/>
                                  </a:rPr>
                                </m:ctrlPr>
                              </m:sSubPr>
                              <m:e>
                                <m:r>
                                  <a:rPr lang="en-US" altLang="zh-TW" b="0" i="1" smtClean="0">
                                    <a:latin typeface="Cambria Math"/>
                                  </a:rPr>
                                  <m:t>𝑧</m:t>
                                </m:r>
                              </m:e>
                              <m:sub>
                                <m:r>
                                  <a:rPr lang="en-US" altLang="zh-TW" b="0" i="1" smtClean="0">
                                    <a:latin typeface="Cambria Math"/>
                                  </a:rPr>
                                  <m:t>𝑚</m:t>
                                </m:r>
                              </m:sub>
                            </m:sSub>
                          </m:sup>
                        </m:sSup>
                      </m:num>
                      <m:den>
                        <m:nary>
                          <m:naryPr>
                            <m:chr m:val="∑"/>
                            <m:limLoc m:val="subSup"/>
                            <m:supHide m:val="on"/>
                            <m:ctrlPr>
                              <a:rPr lang="en-US" altLang="zh-TW" i="1" smtClean="0">
                                <a:latin typeface="Cambria Math" panose="02040503050406030204" pitchFamily="18" charset="0"/>
                                <a:cs typeface="Times New Roman" pitchFamily="18" charset="0"/>
                              </a:rPr>
                            </m:ctrlPr>
                          </m:naryPr>
                          <m:sub>
                            <m:r>
                              <m:rPr>
                                <m:brk m:alnAt="9"/>
                              </m:rPr>
                              <a:rPr lang="en-US" altLang="zh-TW" b="0" i="1" smtClean="0">
                                <a:latin typeface="Cambria Math"/>
                                <a:cs typeface="Times New Roman" pitchFamily="18" charset="0"/>
                              </a:rPr>
                              <m:t>𝑘</m:t>
                            </m:r>
                          </m:sub>
                          <m:sup/>
                          <m:e>
                            <m:sSup>
                              <m:sSupPr>
                                <m:ctrlPr>
                                  <a:rPr lang="en-US" altLang="zh-TW" i="1">
                                    <a:latin typeface="Cambria Math" panose="02040503050406030204" pitchFamily="18" charset="0"/>
                                  </a:rPr>
                                </m:ctrlPr>
                              </m:sSupPr>
                              <m:e>
                                <m:r>
                                  <a:rPr lang="en-US" altLang="zh-TW" i="1">
                                    <a:latin typeface="Cambria Math"/>
                                  </a:rPr>
                                  <m:t>𝑒</m:t>
                                </m:r>
                              </m:e>
                              <m:sup>
                                <m:sSub>
                                  <m:sSubPr>
                                    <m:ctrlPr>
                                      <a:rPr lang="en-US" altLang="zh-TW" i="1" smtClean="0">
                                        <a:latin typeface="Cambria Math" panose="02040503050406030204" pitchFamily="18" charset="0"/>
                                      </a:rPr>
                                    </m:ctrlPr>
                                  </m:sSubPr>
                                  <m:e>
                                    <m:r>
                                      <a:rPr lang="en-US" altLang="zh-TW" b="0" i="1" smtClean="0">
                                        <a:latin typeface="Cambria Math"/>
                                      </a:rPr>
                                      <m:t>𝑧</m:t>
                                    </m:r>
                                  </m:e>
                                  <m:sub>
                                    <m:r>
                                      <a:rPr lang="en-US" altLang="zh-TW" b="0" i="1" smtClean="0">
                                        <a:latin typeface="Cambria Math"/>
                                      </a:rPr>
                                      <m:t>𝑘</m:t>
                                    </m:r>
                                  </m:sub>
                                </m:sSub>
                              </m:sup>
                            </m:sSup>
                          </m:e>
                        </m:nary>
                      </m:den>
                    </m:f>
                  </m:oMath>
                </a14:m>
                <a:r>
                  <a:rPr lang="zh-TW" altLang="en-US" dirty="0" smtClean="0">
                    <a:latin typeface="Times New Roman" pitchFamily="18" charset="0"/>
                    <a:cs typeface="Times New Roman" pitchFamily="18" charset="0"/>
                  </a:rPr>
                  <a:t> </a:t>
                </a:r>
                <a:r>
                  <a:rPr lang="en-US" altLang="zh-TW" dirty="0" smtClean="0">
                    <a:latin typeface="Times New Roman" pitchFamily="18" charset="0"/>
                    <a:cs typeface="Times New Roman" pitchFamily="18" charset="0"/>
                  </a:rPr>
                  <a:t>(</a:t>
                </a:r>
                <a:r>
                  <a:rPr lang="en-US" altLang="zh-TW" dirty="0" err="1" smtClean="0">
                    <a:latin typeface="Times New Roman" pitchFamily="18" charset="0"/>
                    <a:cs typeface="Times New Roman" pitchFamily="18" charset="0"/>
                  </a:rPr>
                  <a:t>softmax</a:t>
                </a:r>
                <a:r>
                  <a:rPr lang="en-US" altLang="zh-TW" dirty="0" smtClean="0">
                    <a:latin typeface="Times New Roman" pitchFamily="18" charset="0"/>
                    <a:cs typeface="Times New Roman" pitchFamily="18" charset="0"/>
                  </a:rPr>
                  <a:t>)</a:t>
                </a:r>
                <a:endParaRPr lang="zh-TW" altLang="en-US" dirty="0">
                  <a:latin typeface="Times New Roman" pitchFamily="18" charset="0"/>
                  <a:cs typeface="Times New Roman" pitchFamily="18" charset="0"/>
                </a:endParaRPr>
              </a:p>
            </p:txBody>
          </p:sp>
        </mc:Choice>
        <mc:Fallback xmlns="">
          <p:sp>
            <p:nvSpPr>
              <p:cNvPr id="6" name="文字方塊 5"/>
              <p:cNvSpPr txBox="1">
                <a:spLocks noRot="1" noChangeAspect="1" noMove="1" noResize="1" noEditPoints="1" noAdjustHandles="1" noChangeArrowheads="1" noChangeShapeType="1" noTextEdit="1"/>
              </p:cNvSpPr>
              <p:nvPr/>
            </p:nvSpPr>
            <p:spPr>
              <a:xfrm>
                <a:off x="5076056" y="3140968"/>
                <a:ext cx="3188180" cy="1310039"/>
              </a:xfrm>
              <a:prstGeom prst="rect">
                <a:avLst/>
              </a:prstGeom>
              <a:blipFill rotWithShape="1">
                <a:blip r:embed="rId6"/>
                <a:stretch>
                  <a:fillRect l="-1721" t="-2326" b="-36279"/>
                </a:stretch>
              </a:blipFill>
            </p:spPr>
            <p:txBody>
              <a:bodyPr/>
              <a:lstStyle/>
              <a:p>
                <a:r>
                  <a:rPr lang="zh-TW" altLang="en-US">
                    <a:noFill/>
                  </a:rPr>
                  <a:t> </a:t>
                </a:r>
              </a:p>
            </p:txBody>
          </p:sp>
        </mc:Fallback>
      </mc:AlternateContent>
      <p:sp>
        <p:nvSpPr>
          <p:cNvPr id="11"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p>
        </p:txBody>
      </p:sp>
      <p:grpSp>
        <p:nvGrpSpPr>
          <p:cNvPr id="9" name="群組 8"/>
          <p:cNvGrpSpPr/>
          <p:nvPr/>
        </p:nvGrpSpPr>
        <p:grpSpPr>
          <a:xfrm>
            <a:off x="748283" y="1988840"/>
            <a:ext cx="3895725" cy="2476500"/>
            <a:chOff x="748283" y="1988840"/>
            <a:chExt cx="3895725" cy="2476500"/>
          </a:xfrm>
        </p:grpSpPr>
        <p:grpSp>
          <p:nvGrpSpPr>
            <p:cNvPr id="8" name="群組 7"/>
            <p:cNvGrpSpPr/>
            <p:nvPr/>
          </p:nvGrpSpPr>
          <p:grpSpPr>
            <a:xfrm>
              <a:off x="748283" y="1988840"/>
              <a:ext cx="3895725" cy="2476500"/>
              <a:chOff x="748283" y="1988840"/>
              <a:chExt cx="3895725" cy="2476500"/>
            </a:xfrm>
          </p:grpSpPr>
          <p:pic>
            <p:nvPicPr>
              <p:cNvPr id="1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8283" y="1988840"/>
                <a:ext cx="3895725" cy="247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6" name="矩形 15"/>
                  <p:cNvSpPr/>
                  <p:nvPr/>
                </p:nvSpPr>
                <p:spPr>
                  <a:xfrm>
                    <a:off x="1918626" y="2365972"/>
                    <a:ext cx="141705" cy="215444"/>
                  </a:xfrm>
                  <a:prstGeom prst="rect">
                    <a:avLst/>
                  </a:prstGeom>
                </p:spPr>
                <p:txBody>
                  <a:bodyPr wrap="none" lIns="0" tIns="0" rIns="0" bIns="0">
                    <a:spAutoFit/>
                  </a:bodyPr>
                  <a:lstStyle/>
                  <a:p>
                    <a:pPr/>
                    <a14:m>
                      <m:oMathPara xmlns:m="http://schemas.openxmlformats.org/officeDocument/2006/math">
                        <m:oMathParaPr>
                          <m:jc m:val="centerGroup"/>
                        </m:oMathParaPr>
                        <m:oMath xmlns:m="http://schemas.openxmlformats.org/officeDocument/2006/math">
                          <m:acc>
                            <m:accPr>
                              <m:chr m:val="⃑"/>
                              <m:ctrlPr>
                                <a:rPr lang="zh-TW" altLang="en-US" sz="1400" i="1" smtClean="0">
                                  <a:latin typeface="Cambria Math" panose="02040503050406030204" pitchFamily="18" charset="0"/>
                                </a:rPr>
                              </m:ctrlPr>
                            </m:accPr>
                            <m:e>
                              <m:r>
                                <a:rPr lang="en-US" altLang="zh-TW" sz="1400" b="0" i="1" smtClean="0">
                                  <a:latin typeface="Cambria Math"/>
                                </a:rPr>
                                <m:t>𝑥</m:t>
                              </m:r>
                            </m:e>
                          </m:acc>
                        </m:oMath>
                      </m:oMathPara>
                    </a14:m>
                    <a:endParaRPr lang="zh-TW" altLang="en-US" sz="1400" dirty="0"/>
                  </a:p>
                </p:txBody>
              </p:sp>
            </mc:Choice>
            <mc:Fallback xmlns="">
              <p:sp>
                <p:nvSpPr>
                  <p:cNvPr id="16" name="矩形 15"/>
                  <p:cNvSpPr>
                    <a:spLocks noRot="1" noChangeAspect="1" noMove="1" noResize="1" noEditPoints="1" noAdjustHandles="1" noChangeArrowheads="1" noChangeShapeType="1" noTextEdit="1"/>
                  </p:cNvSpPr>
                  <p:nvPr/>
                </p:nvSpPr>
                <p:spPr>
                  <a:xfrm>
                    <a:off x="1918626" y="2365972"/>
                    <a:ext cx="141705" cy="215444"/>
                  </a:xfrm>
                  <a:prstGeom prst="rect">
                    <a:avLst/>
                  </a:prstGeom>
                  <a:blipFill rotWithShape="1">
                    <a:blip r:embed="rId8"/>
                    <a:stretch>
                      <a:fillRect l="-21739" t="-17143" r="-6521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4318217" y="2581416"/>
                    <a:ext cx="144142" cy="215444"/>
                  </a:xfrm>
                  <a:prstGeom prst="rect">
                    <a:avLst/>
                  </a:prstGeom>
                </p:spPr>
                <p:txBody>
                  <a:bodyPr wrap="none" lIns="0" tIns="0" rIns="0" bIns="0">
                    <a:spAutoFit/>
                  </a:bodyPr>
                  <a:lstStyle/>
                  <a:p>
                    <a:pPr/>
                    <a14:m>
                      <m:oMathPara xmlns:m="http://schemas.openxmlformats.org/officeDocument/2006/math">
                        <m:oMathParaPr>
                          <m:jc m:val="centerGroup"/>
                        </m:oMathParaPr>
                        <m:oMath xmlns:m="http://schemas.openxmlformats.org/officeDocument/2006/math">
                          <m:acc>
                            <m:accPr>
                              <m:chr m:val="⃑"/>
                              <m:ctrlPr>
                                <a:rPr lang="zh-TW" altLang="en-US" sz="1400" i="1" smtClean="0">
                                  <a:latin typeface="Cambria Math" panose="02040503050406030204" pitchFamily="18" charset="0"/>
                                </a:rPr>
                              </m:ctrlPr>
                            </m:accPr>
                            <m:e>
                              <m:r>
                                <a:rPr lang="en-US" altLang="zh-TW" sz="1400" b="0" i="1" smtClean="0">
                                  <a:latin typeface="Cambria Math"/>
                                </a:rPr>
                                <m:t>𝑦</m:t>
                              </m:r>
                            </m:e>
                          </m:acc>
                        </m:oMath>
                      </m:oMathPara>
                    </a14:m>
                    <a:endParaRPr lang="zh-TW" altLang="en-US" sz="1400" dirty="0"/>
                  </a:p>
                </p:txBody>
              </p:sp>
            </mc:Choice>
            <mc:Fallback xmlns="">
              <p:sp>
                <p:nvSpPr>
                  <p:cNvPr id="17" name="矩形 16"/>
                  <p:cNvSpPr>
                    <a:spLocks noRot="1" noChangeAspect="1" noMove="1" noResize="1" noEditPoints="1" noAdjustHandles="1" noChangeArrowheads="1" noChangeShapeType="1" noTextEdit="1"/>
                  </p:cNvSpPr>
                  <p:nvPr/>
                </p:nvSpPr>
                <p:spPr>
                  <a:xfrm>
                    <a:off x="4318217" y="2581416"/>
                    <a:ext cx="144142" cy="215444"/>
                  </a:xfrm>
                  <a:prstGeom prst="rect">
                    <a:avLst/>
                  </a:prstGeom>
                  <a:blipFill rotWithShape="1">
                    <a:blip r:embed="rId9"/>
                    <a:stretch>
                      <a:fillRect l="-29167" t="-16667" r="-66667" b="-22222"/>
                    </a:stretch>
                  </a:blipFill>
                </p:spPr>
                <p:txBody>
                  <a:bodyPr/>
                  <a:lstStyle/>
                  <a:p>
                    <a:r>
                      <a:rPr lang="zh-TW" altLang="en-US">
                        <a:noFill/>
                      </a:rPr>
                      <a:t> </a:t>
                    </a:r>
                  </a:p>
                </p:txBody>
              </p:sp>
            </mc:Fallback>
          </mc:AlternateContent>
        </p:grpSp>
        <p:sp>
          <p:nvSpPr>
            <p:cNvPr id="2" name="矩形 1"/>
            <p:cNvSpPr/>
            <p:nvPr/>
          </p:nvSpPr>
          <p:spPr>
            <a:xfrm>
              <a:off x="3248148" y="2060848"/>
              <a:ext cx="108000"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18" name="內容版面配置區 2"/>
              <p:cNvSpPr>
                <a:spLocks noGrp="1"/>
              </p:cNvSpPr>
              <p:nvPr>
                <p:ph idx="1"/>
              </p:nvPr>
            </p:nvSpPr>
            <p:spPr>
              <a:xfrm>
                <a:off x="3146033" y="2046994"/>
                <a:ext cx="298376" cy="282641"/>
              </a:xfrm>
            </p:spPr>
            <p:txBody>
              <a:bodyPr wrap="square" lIns="0" tIns="0" rIns="0" bIns="0">
                <a:spAutoFit/>
              </a:bodyPr>
              <a:lstStyle/>
              <a:p>
                <a:pPr marL="0" indent="0">
                  <a:buNone/>
                </a:pPr>
                <a14:m>
                  <m:oMathPara xmlns:m="http://schemas.openxmlformats.org/officeDocument/2006/math">
                    <m:oMathParaPr>
                      <m:jc m:val="centerGroup"/>
                    </m:oMathParaPr>
                    <m:oMath xmlns:m="http://schemas.openxmlformats.org/officeDocument/2006/math">
                      <m:acc>
                        <m:accPr>
                          <m:chr m:val="⃑"/>
                          <m:ctrlPr>
                            <a:rPr lang="zh-TW" altLang="en-US" sz="1600" i="1" smtClean="0">
                              <a:latin typeface="Cambria Math" panose="02040503050406030204" pitchFamily="18" charset="0"/>
                            </a:rPr>
                          </m:ctrlPr>
                        </m:accPr>
                        <m:e>
                          <m:r>
                            <a:rPr lang="en-US" altLang="zh-TW" sz="1600" b="0" i="1" smtClean="0">
                              <a:latin typeface="Cambria Math"/>
                            </a:rPr>
                            <m:t>h</m:t>
                          </m:r>
                        </m:e>
                      </m:acc>
                    </m:oMath>
                  </m:oMathPara>
                </a14:m>
                <a:endParaRPr lang="zh-TW" altLang="en-US" sz="1600" dirty="0"/>
              </a:p>
            </p:txBody>
          </p:sp>
        </mc:Choice>
        <mc:Fallback xmlns="">
          <p:sp>
            <p:nvSpPr>
              <p:cNvPr id="18" name="內容版面配置區 2"/>
              <p:cNvSpPr>
                <a:spLocks noGrp="1" noRot="1" noChangeAspect="1" noMove="1" noResize="1" noEditPoints="1" noAdjustHandles="1" noChangeArrowheads="1" noChangeShapeType="1" noTextEdit="1"/>
              </p:cNvSpPr>
              <p:nvPr>
                <p:ph idx="1"/>
              </p:nvPr>
            </p:nvSpPr>
            <p:spPr>
              <a:xfrm>
                <a:off x="3146033" y="2046994"/>
                <a:ext cx="298376" cy="282641"/>
              </a:xfrm>
              <a:blipFill rotWithShape="1">
                <a:blip r:embed="rId10"/>
                <a:stretch>
                  <a:fillRect b="-4348"/>
                </a:stretch>
              </a:blipFill>
            </p:spPr>
            <p:txBody>
              <a:bodyPr/>
              <a:lstStyle/>
              <a:p>
                <a:r>
                  <a:rPr lang="zh-TW" altLang="en-US">
                    <a:noFill/>
                  </a:rPr>
                  <a:t> </a:t>
                </a:r>
              </a:p>
            </p:txBody>
          </p:sp>
        </mc:Fallback>
      </mc:AlternateContent>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0" y="115200"/>
            <a:ext cx="8229600" cy="633600"/>
          </a:xfrm>
        </p:spPr>
        <p:txBody>
          <a:bodyPr>
            <a:normAutofit/>
          </a:bodyPr>
          <a:lstStyle/>
          <a:p>
            <a:pPr algn="l"/>
            <a:r>
              <a:rPr lang="en-US" sz="3300" b="1" dirty="0" smtClean="0">
                <a:latin typeface="Times New Roman" pitchFamily="18" charset="0"/>
                <a:cs typeface="Times New Roman" pitchFamily="18" charset="0"/>
              </a:rPr>
              <a:t>References for Neural Network</a:t>
            </a:r>
            <a:endParaRPr lang="en-US" sz="3300" b="1" dirty="0">
              <a:latin typeface="Times New Roman" pitchFamily="18" charset="0"/>
              <a:cs typeface="Times New Roman" pitchFamily="18" charset="0"/>
            </a:endParaRPr>
          </a:p>
        </p:txBody>
      </p:sp>
      <p:sp>
        <p:nvSpPr>
          <p:cNvPr id="3" name="Content Placeholder 2"/>
          <p:cNvSpPr>
            <a:spLocks noGrp="1"/>
          </p:cNvSpPr>
          <p:nvPr>
            <p:ph idx="1"/>
          </p:nvPr>
        </p:nvSpPr>
        <p:spPr>
          <a:xfrm>
            <a:off x="0" y="907200"/>
            <a:ext cx="9144000" cy="4078039"/>
          </a:xfrm>
        </p:spPr>
        <p:txBody>
          <a:bodyPr>
            <a:spAutoFit/>
          </a:bodyPr>
          <a:lstStyle/>
          <a:p>
            <a:pPr>
              <a:spcBef>
                <a:spcPts val="1000"/>
              </a:spcBef>
            </a:pPr>
            <a:r>
              <a:rPr lang="en-US" sz="2600" b="1" dirty="0" err="1" smtClean="0">
                <a:latin typeface="Times New Roman" pitchFamily="18" charset="0"/>
                <a:cs typeface="Times New Roman" pitchFamily="18" charset="0"/>
              </a:rPr>
              <a:t>Rumelhart</a:t>
            </a:r>
            <a:r>
              <a:rPr lang="en-US" sz="2600" b="1" dirty="0" smtClean="0">
                <a:latin typeface="Times New Roman" pitchFamily="18" charset="0"/>
                <a:cs typeface="Times New Roman" pitchFamily="18" charset="0"/>
              </a:rPr>
              <a:t>, David E.; Hinton, Geoffrey E., Williams, Ronald J. "Learning representations by back-propagating errors". Nature, 1986.</a:t>
            </a:r>
          </a:p>
          <a:p>
            <a:pPr>
              <a:spcBef>
                <a:spcPts val="1000"/>
              </a:spcBef>
            </a:pPr>
            <a:r>
              <a:rPr lang="tr-TR" sz="2600" b="1" dirty="0" smtClean="0">
                <a:latin typeface="Times New Roman" pitchFamily="18" charset="0"/>
                <a:cs typeface="Times New Roman" pitchFamily="18" charset="0"/>
              </a:rPr>
              <a:t>Alpaydın, Ethem. </a:t>
            </a:r>
            <a:r>
              <a:rPr lang="tr-TR" sz="2600" b="1" dirty="0" err="1" smtClean="0">
                <a:latin typeface="Times New Roman" pitchFamily="18" charset="0"/>
                <a:cs typeface="Times New Roman" pitchFamily="18" charset="0"/>
              </a:rPr>
              <a:t>Introduction</a:t>
            </a:r>
            <a:r>
              <a:rPr lang="tr-TR" sz="2600" b="1" dirty="0" smtClean="0">
                <a:latin typeface="Times New Roman" pitchFamily="18" charset="0"/>
                <a:cs typeface="Times New Roman" pitchFamily="18" charset="0"/>
              </a:rPr>
              <a:t> </a:t>
            </a:r>
            <a:r>
              <a:rPr lang="tr-TR" sz="2600" b="1" dirty="0" err="1" smtClean="0">
                <a:latin typeface="Times New Roman" pitchFamily="18" charset="0"/>
                <a:cs typeface="Times New Roman" pitchFamily="18" charset="0"/>
              </a:rPr>
              <a:t>to</a:t>
            </a:r>
            <a:r>
              <a:rPr lang="tr-TR" sz="2600" b="1" dirty="0" smtClean="0">
                <a:latin typeface="Times New Roman" pitchFamily="18" charset="0"/>
                <a:cs typeface="Times New Roman" pitchFamily="18" charset="0"/>
              </a:rPr>
              <a:t> </a:t>
            </a:r>
            <a:r>
              <a:rPr lang="tr-TR" sz="2600" b="1" dirty="0" err="1" smtClean="0">
                <a:latin typeface="Times New Roman" pitchFamily="18" charset="0"/>
                <a:cs typeface="Times New Roman" pitchFamily="18" charset="0"/>
              </a:rPr>
              <a:t>machine</a:t>
            </a:r>
            <a:r>
              <a:rPr lang="tr-TR" sz="2600" b="1" dirty="0" smtClean="0">
                <a:latin typeface="Times New Roman" pitchFamily="18" charset="0"/>
                <a:cs typeface="Times New Roman" pitchFamily="18" charset="0"/>
              </a:rPr>
              <a:t> </a:t>
            </a:r>
            <a:r>
              <a:rPr lang="tr-TR" sz="2600" b="1" dirty="0" err="1" smtClean="0">
                <a:latin typeface="Times New Roman" pitchFamily="18" charset="0"/>
                <a:cs typeface="Times New Roman" pitchFamily="18" charset="0"/>
              </a:rPr>
              <a:t>learning</a:t>
            </a:r>
            <a:r>
              <a:rPr lang="tr-TR" sz="2600" b="1" dirty="0" smtClean="0">
                <a:latin typeface="Times New Roman" pitchFamily="18" charset="0"/>
                <a:cs typeface="Times New Roman" pitchFamily="18" charset="0"/>
              </a:rPr>
              <a:t> (2nd ed.), MIT </a:t>
            </a:r>
            <a:r>
              <a:rPr lang="tr-TR" sz="2600" b="1" dirty="0" err="1" smtClean="0">
                <a:latin typeface="Times New Roman" pitchFamily="18" charset="0"/>
                <a:cs typeface="Times New Roman" pitchFamily="18" charset="0"/>
              </a:rPr>
              <a:t>Press</a:t>
            </a:r>
            <a:r>
              <a:rPr lang="tr-TR" sz="2600" b="1" dirty="0" smtClean="0">
                <a:latin typeface="Times New Roman" pitchFamily="18" charset="0"/>
                <a:cs typeface="Times New Roman" pitchFamily="18" charset="0"/>
              </a:rPr>
              <a:t>, 2010.</a:t>
            </a:r>
          </a:p>
          <a:p>
            <a:pPr>
              <a:spcBef>
                <a:spcPts val="1000"/>
              </a:spcBef>
            </a:pPr>
            <a:r>
              <a:rPr lang="en-US" sz="2600" b="1" dirty="0" smtClean="0">
                <a:latin typeface="Times New Roman" pitchFamily="18" charset="0"/>
                <a:cs typeface="Times New Roman" pitchFamily="18" charset="0"/>
              </a:rPr>
              <a:t>Albert </a:t>
            </a:r>
            <a:r>
              <a:rPr lang="en-US" sz="2600" b="1" dirty="0" err="1" smtClean="0">
                <a:latin typeface="Times New Roman" pitchFamily="18" charset="0"/>
                <a:cs typeface="Times New Roman" pitchFamily="18" charset="0"/>
              </a:rPr>
              <a:t>Nigrin</a:t>
            </a:r>
            <a:r>
              <a:rPr lang="en-US" sz="2600" b="1" dirty="0" smtClean="0">
                <a:latin typeface="Times New Roman" pitchFamily="18" charset="0"/>
                <a:cs typeface="Times New Roman" pitchFamily="18" charset="0"/>
              </a:rPr>
              <a:t>, Neural Networks for Pattern Recognition(1</a:t>
            </a:r>
            <a:r>
              <a:rPr lang="en-US" sz="2600" b="1" baseline="30000" dirty="0" smtClean="0">
                <a:latin typeface="Times New Roman" pitchFamily="18" charset="0"/>
                <a:cs typeface="Times New Roman" pitchFamily="18" charset="0"/>
              </a:rPr>
              <a:t>st</a:t>
            </a:r>
            <a:r>
              <a:rPr lang="en-US" sz="2600" b="1" dirty="0" smtClean="0">
                <a:latin typeface="Times New Roman" pitchFamily="18" charset="0"/>
                <a:cs typeface="Times New Roman" pitchFamily="18" charset="0"/>
              </a:rPr>
              <a:t> ed.). A Bradford Book, 1993.</a:t>
            </a:r>
          </a:p>
          <a:p>
            <a:pPr>
              <a:spcBef>
                <a:spcPts val="1000"/>
              </a:spcBef>
            </a:pPr>
            <a:r>
              <a:rPr lang="en-US" altLang="zh-TW" sz="2600" b="1" dirty="0">
                <a:latin typeface="Times New Roman" pitchFamily="18" charset="0"/>
                <a:cs typeface="Times New Roman" pitchFamily="18" charset="0"/>
              </a:rPr>
              <a:t>Reference:</a:t>
            </a:r>
            <a:r>
              <a:rPr lang="zh-TW" altLang="en-US" sz="2600" b="1" dirty="0">
                <a:latin typeface="Times New Roman" pitchFamily="18" charset="0"/>
                <a:cs typeface="Times New Roman" pitchFamily="18" charset="0"/>
              </a:rPr>
              <a:t>  </a:t>
            </a:r>
            <a:r>
              <a:rPr lang="en-US" altLang="zh-TW" sz="2600" b="1" dirty="0">
                <a:latin typeface="Times New Roman" pitchFamily="18" charset="0"/>
                <a:cs typeface="Times New Roman" pitchFamily="18" charset="0"/>
              </a:rPr>
              <a:t>Neural</a:t>
            </a:r>
            <a:r>
              <a:rPr lang="zh-TW" altLang="en-US" sz="2600" b="1" dirty="0">
                <a:latin typeface="Times New Roman" pitchFamily="18" charset="0"/>
                <a:cs typeface="Times New Roman" pitchFamily="18" charset="0"/>
              </a:rPr>
              <a:t> </a:t>
            </a:r>
            <a:r>
              <a:rPr lang="en-US" altLang="zh-TW" sz="2600" b="1" dirty="0">
                <a:latin typeface="Times New Roman" pitchFamily="18" charset="0"/>
                <a:cs typeface="Times New Roman" pitchFamily="18" charset="0"/>
              </a:rPr>
              <a:t>Networks</a:t>
            </a:r>
            <a:r>
              <a:rPr lang="zh-TW" altLang="en-US" sz="2600" b="1" dirty="0">
                <a:latin typeface="Times New Roman" pitchFamily="18" charset="0"/>
                <a:cs typeface="Times New Roman" pitchFamily="18" charset="0"/>
              </a:rPr>
              <a:t> </a:t>
            </a:r>
            <a:r>
              <a:rPr lang="en-US" altLang="zh-TW" sz="2600" b="1" dirty="0">
                <a:latin typeface="Times New Roman" pitchFamily="18" charset="0"/>
                <a:cs typeface="Times New Roman" pitchFamily="18" charset="0"/>
              </a:rPr>
              <a:t>for</a:t>
            </a:r>
            <a:r>
              <a:rPr lang="zh-TW" altLang="en-US" sz="2600" b="1" dirty="0">
                <a:latin typeface="Times New Roman" pitchFamily="18" charset="0"/>
                <a:cs typeface="Times New Roman" pitchFamily="18" charset="0"/>
              </a:rPr>
              <a:t> </a:t>
            </a:r>
            <a:r>
              <a:rPr lang="en-US" altLang="zh-TW" sz="2600" b="1" dirty="0">
                <a:latin typeface="Times New Roman" pitchFamily="18" charset="0"/>
                <a:cs typeface="Times New Roman" pitchFamily="18" charset="0"/>
              </a:rPr>
              <a:t>Machine</a:t>
            </a:r>
            <a:r>
              <a:rPr lang="zh-TW" altLang="en-US" sz="2600" b="1" dirty="0">
                <a:latin typeface="Times New Roman" pitchFamily="18" charset="0"/>
                <a:cs typeface="Times New Roman" pitchFamily="18" charset="0"/>
              </a:rPr>
              <a:t> </a:t>
            </a:r>
            <a:r>
              <a:rPr lang="en-US" altLang="zh-TW" sz="2600" b="1" dirty="0">
                <a:latin typeface="Times New Roman" pitchFamily="18" charset="0"/>
                <a:cs typeface="Times New Roman" pitchFamily="18" charset="0"/>
              </a:rPr>
              <a:t>Learning</a:t>
            </a:r>
            <a:r>
              <a:rPr lang="zh-TW" altLang="en-US" sz="2600" b="1" dirty="0">
                <a:latin typeface="Times New Roman" pitchFamily="18" charset="0"/>
                <a:cs typeface="Times New Roman" pitchFamily="18" charset="0"/>
              </a:rPr>
              <a:t> </a:t>
            </a:r>
            <a:r>
              <a:rPr lang="en-US" altLang="zh-TW" sz="2600" b="1" dirty="0">
                <a:latin typeface="Times New Roman" pitchFamily="18" charset="0"/>
                <a:cs typeface="Times New Roman" pitchFamily="18" charset="0"/>
              </a:rPr>
              <a:t>course</a:t>
            </a:r>
            <a:r>
              <a:rPr lang="zh-TW" altLang="en-US" sz="2600" b="1" dirty="0">
                <a:latin typeface="Times New Roman" pitchFamily="18" charset="0"/>
                <a:cs typeface="Times New Roman" pitchFamily="18" charset="0"/>
              </a:rPr>
              <a:t> </a:t>
            </a:r>
            <a:r>
              <a:rPr lang="en-US" altLang="zh-TW" sz="2600" b="1" dirty="0">
                <a:latin typeface="Times New Roman" pitchFamily="18" charset="0"/>
                <a:cs typeface="Times New Roman" pitchFamily="18" charset="0"/>
              </a:rPr>
              <a:t>by</a:t>
            </a:r>
            <a:r>
              <a:rPr lang="zh-TW" altLang="en-US" sz="2600" b="1" dirty="0">
                <a:latin typeface="Times New Roman" pitchFamily="18" charset="0"/>
                <a:cs typeface="Times New Roman" pitchFamily="18" charset="0"/>
              </a:rPr>
              <a:t> </a:t>
            </a:r>
            <a:r>
              <a:rPr lang="en-US" altLang="zh-TW" sz="2600" b="1" dirty="0">
                <a:latin typeface="Times New Roman" pitchFamily="18" charset="0"/>
                <a:cs typeface="Times New Roman" pitchFamily="18" charset="0"/>
              </a:rPr>
              <a:t>Geoffrey</a:t>
            </a:r>
            <a:r>
              <a:rPr lang="zh-TW" altLang="en-US" sz="2600" b="1" dirty="0">
                <a:latin typeface="Times New Roman" pitchFamily="18" charset="0"/>
                <a:cs typeface="Times New Roman" pitchFamily="18" charset="0"/>
              </a:rPr>
              <a:t> </a:t>
            </a:r>
            <a:r>
              <a:rPr lang="en-US" altLang="zh-TW" sz="2600" b="1" dirty="0">
                <a:latin typeface="Times New Roman" pitchFamily="18" charset="0"/>
                <a:cs typeface="Times New Roman" pitchFamily="18" charset="0"/>
              </a:rPr>
              <a:t>Hinton,</a:t>
            </a:r>
            <a:r>
              <a:rPr lang="zh-TW" altLang="en-US" sz="2600" b="1" dirty="0">
                <a:latin typeface="Times New Roman" pitchFamily="18" charset="0"/>
                <a:cs typeface="Times New Roman" pitchFamily="18" charset="0"/>
              </a:rPr>
              <a:t> </a:t>
            </a:r>
            <a:r>
              <a:rPr lang="en-US" altLang="zh-TW" sz="2600" b="1" dirty="0" err="1">
                <a:latin typeface="Times New Roman" pitchFamily="18" charset="0"/>
                <a:cs typeface="Times New Roman" pitchFamily="18" charset="0"/>
              </a:rPr>
              <a:t>Coursera</a:t>
            </a:r>
            <a:endParaRPr lang="en-US" sz="2600" b="1" dirty="0">
              <a:latin typeface="Times New Roman" pitchFamily="18" charset="0"/>
              <a:cs typeface="Times New Roman" pitchFamily="18" charset="0"/>
            </a:endParaRPr>
          </a:p>
        </p:txBody>
      </p:sp>
      <p:sp>
        <p:nvSpPr>
          <p:cNvPr id="4"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p>
        </p:txBody>
      </p:sp>
    </p:spTree>
    <p:extLst>
      <p:ext uri="{BB962C8B-B14F-4D97-AF65-F5344CB8AC3E}">
        <p14:creationId xmlns:p14="http://schemas.microsoft.com/office/powerpoint/2010/main" val="39747647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bwMode="auto">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hangingPunct="1"/>
            <a:r>
              <a:rPr lang="en-US" altLang="zh-TW" b="1" dirty="0" smtClean="0">
                <a:latin typeface="Times New Roman" pitchFamily="18" charset="0"/>
              </a:rPr>
              <a:t>Spectrogram</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762" y="980728"/>
            <a:ext cx="6986622" cy="5347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2829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bwMode="auto">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hangingPunct="1"/>
            <a:r>
              <a:rPr lang="en-US" altLang="zh-TW" b="1" dirty="0" smtClean="0">
                <a:latin typeface="Times New Roman" pitchFamily="18" charset="0"/>
              </a:rPr>
              <a:t>Spectrogram</a:t>
            </a:r>
          </a:p>
        </p:txBody>
      </p:sp>
      <p:pic>
        <p:nvPicPr>
          <p:cNvPr id="136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7950" y="908050"/>
            <a:ext cx="5403850" cy="594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29174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bwMode="auto">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hangingPunct="1"/>
            <a:r>
              <a:rPr lang="en-US" altLang="zh-TW" b="1" dirty="0" smtClean="0">
                <a:latin typeface="Times New Roman" pitchFamily="18" charset="0"/>
              </a:rPr>
              <a:t>Gabor Features (1/2)</a:t>
            </a:r>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a:xfrm>
                <a:off x="0" y="1842189"/>
                <a:ext cx="9144000" cy="4073038"/>
              </a:xfrm>
            </p:spPr>
            <p:txBody>
              <a:bodyPr/>
              <a:lstStyle/>
              <a:p>
                <a:r>
                  <a:rPr lang="en-US" altLang="zh-TW" sz="2600" dirty="0" smtClean="0"/>
                  <a:t>2-dim Gabor filters</a:t>
                </a:r>
              </a:p>
              <a:p>
                <a:pPr lvl="1"/>
                <a:r>
                  <a:rPr lang="en-US" altLang="zh-TW" sz="2400" dirty="0" smtClean="0"/>
                  <a:t>2-dim Gaussian multiplied by 2-dim sine waves</a:t>
                </a:r>
              </a:p>
              <a:p>
                <a:pPr lvl="1"/>
                <a:r>
                  <a:rPr lang="en-US" altLang="zh-TW" sz="2400" dirty="0" smtClean="0"/>
                  <a:t>2-dim convolution with the 2-dim (</a:t>
                </a:r>
                <a:r>
                  <a:rPr lang="en-US" altLang="zh-TW" sz="2400" dirty="0" err="1" smtClean="0"/>
                  <a:t>mel</a:t>
                </a:r>
                <a:r>
                  <a:rPr lang="en-US" altLang="zh-TW" sz="2400" dirty="0" smtClean="0"/>
                  <a:t>-) spectrogram</a:t>
                </a:r>
              </a:p>
              <a:p>
                <a:r>
                  <a:rPr lang="en-US" altLang="zh-TW" sz="2600" dirty="0"/>
                  <a:t>Gabor Features</a:t>
                </a:r>
              </a:p>
              <a:p>
                <a:pPr lvl="1"/>
                <a:r>
                  <a:rPr lang="en-US" altLang="zh-TW" sz="2400" dirty="0" smtClean="0"/>
                  <a:t>a whole set of features defined by</a:t>
                </a:r>
                <a14:m>
                  <m:oMath xmlns:m="http://schemas.openxmlformats.org/officeDocument/2006/math">
                    <m:r>
                      <a:rPr lang="en-US" altLang="zh-TW" sz="2400" b="0" i="0" smtClean="0">
                        <a:latin typeface="Cambria Math"/>
                      </a:rPr>
                      <m:t> </m:t>
                    </m:r>
                    <m:r>
                      <a:rPr lang="en-US" altLang="zh-TW" sz="2400" i="1">
                        <a:latin typeface="Cambria Math"/>
                      </a:rPr>
                      <m:t>(</m:t>
                    </m:r>
                    <m:sSub>
                      <m:sSubPr>
                        <m:ctrlPr>
                          <a:rPr lang="en-US" altLang="zh-TW" sz="2400" i="1">
                            <a:latin typeface="Cambria Math" panose="02040503050406030204" pitchFamily="18" charset="0"/>
                          </a:rPr>
                        </m:ctrlPr>
                      </m:sSubPr>
                      <m:e>
                        <m:r>
                          <a:rPr lang="en-US" altLang="zh-TW" sz="2400" i="1">
                            <a:latin typeface="Cambria Math"/>
                          </a:rPr>
                          <m:t>𝑓</m:t>
                        </m:r>
                      </m:e>
                      <m:sub>
                        <m:r>
                          <a:rPr lang="en-US" altLang="zh-TW" sz="2400" i="1">
                            <a:latin typeface="Cambria Math"/>
                          </a:rPr>
                          <m:t>0</m:t>
                        </m:r>
                      </m:sub>
                    </m:sSub>
                    <m:r>
                      <m:rPr>
                        <m:nor/>
                      </m:rPr>
                      <a:rPr lang="en-US" altLang="zh-TW" sz="2400" dirty="0"/>
                      <m:t>,</m:t>
                    </m:r>
                    <m:r>
                      <a:rPr lang="en-US" altLang="zh-TW" sz="2400" b="0" i="1" dirty="0" smtClean="0">
                        <a:latin typeface="Cambria Math"/>
                      </a:rPr>
                      <m:t>   </m:t>
                    </m:r>
                    <m:sSub>
                      <m:sSubPr>
                        <m:ctrlPr>
                          <a:rPr lang="en-US" altLang="zh-TW" sz="2400" i="1">
                            <a:latin typeface="Cambria Math" panose="02040503050406030204" pitchFamily="18" charset="0"/>
                          </a:rPr>
                        </m:ctrlPr>
                      </m:sSubPr>
                      <m:e>
                        <m:r>
                          <a:rPr lang="en-US" altLang="zh-TW" sz="2400" b="0" i="1" smtClean="0">
                            <a:latin typeface="Cambria Math"/>
                          </a:rPr>
                          <m:t>𝑡</m:t>
                        </m:r>
                      </m:e>
                      <m:sub>
                        <m:r>
                          <a:rPr lang="en-US" altLang="zh-TW" sz="2400" i="1">
                            <a:latin typeface="Cambria Math"/>
                          </a:rPr>
                          <m:t>0</m:t>
                        </m:r>
                      </m:sub>
                    </m:sSub>
                    <m:r>
                      <m:rPr>
                        <m:nor/>
                      </m:rPr>
                      <a:rPr lang="en-US" altLang="zh-TW" sz="2400" dirty="0"/>
                      <m:t>,</m:t>
                    </m:r>
                  </m:oMath>
                </a14:m>
                <a:r>
                  <a:rPr lang="en-US" altLang="zh-TW" sz="2400" dirty="0" smtClean="0"/>
                  <a:t> </a:t>
                </a:r>
                <a14:m>
                  <m:oMath xmlns:m="http://schemas.openxmlformats.org/officeDocument/2006/math">
                    <m:sSubSup>
                      <m:sSubSupPr>
                        <m:ctrlPr>
                          <a:rPr lang="zh-TW" altLang="en-US" sz="2400" i="1">
                            <a:latin typeface="Cambria Math" panose="02040503050406030204" pitchFamily="18" charset="0"/>
                          </a:rPr>
                        </m:ctrlPr>
                      </m:sSubSupPr>
                      <m:e>
                        <m:r>
                          <a:rPr lang="en-US" altLang="zh-TW" sz="2400" i="1">
                            <a:latin typeface="Cambria Math"/>
                          </a:rPr>
                          <m:t>𝜎</m:t>
                        </m:r>
                      </m:e>
                      <m:sub>
                        <m:r>
                          <a:rPr lang="en-US" altLang="zh-TW" sz="2400" i="1">
                            <a:latin typeface="Cambria Math"/>
                          </a:rPr>
                          <m:t>𝑓</m:t>
                        </m:r>
                      </m:sub>
                      <m:sup>
                        <m:r>
                          <a:rPr lang="en-US" altLang="zh-TW" sz="2400" i="1">
                            <a:latin typeface="Cambria Math"/>
                          </a:rPr>
                          <m:t>2</m:t>
                        </m:r>
                      </m:sup>
                    </m:sSubSup>
                  </m:oMath>
                </a14:m>
                <a:r>
                  <a:rPr lang="en-US" altLang="zh-TW" sz="2400" dirty="0" smtClean="0"/>
                  <a:t>, </a:t>
                </a:r>
                <a14:m>
                  <m:oMath xmlns:m="http://schemas.openxmlformats.org/officeDocument/2006/math">
                    <m:sSubSup>
                      <m:sSubSupPr>
                        <m:ctrlPr>
                          <a:rPr lang="zh-TW" altLang="en-US" sz="2400" i="1">
                            <a:latin typeface="Cambria Math" panose="02040503050406030204" pitchFamily="18" charset="0"/>
                          </a:rPr>
                        </m:ctrlPr>
                      </m:sSubSupPr>
                      <m:e>
                        <m:r>
                          <a:rPr lang="en-US" altLang="zh-TW" sz="2400" i="1">
                            <a:latin typeface="Cambria Math"/>
                          </a:rPr>
                          <m:t>𝜎</m:t>
                        </m:r>
                      </m:e>
                      <m:sub>
                        <m:r>
                          <a:rPr lang="en-US" altLang="zh-TW" sz="2400" i="1">
                            <a:latin typeface="Cambria Math"/>
                          </a:rPr>
                          <m:t>𝑡</m:t>
                        </m:r>
                      </m:sub>
                      <m:sup>
                        <m:r>
                          <a:rPr lang="en-US" altLang="zh-TW" sz="2400" i="1">
                            <a:latin typeface="Cambria Math"/>
                          </a:rPr>
                          <m:t>2</m:t>
                        </m:r>
                      </m:sup>
                    </m:sSubSup>
                    <m:r>
                      <m:rPr>
                        <m:nor/>
                      </m:rPr>
                      <a:rPr lang="en-US" altLang="zh-TW" sz="2400" b="0" i="0" smtClean="0"/>
                      <m:t>,</m:t>
                    </m:r>
                    <m:sSub>
                      <m:sSubPr>
                        <m:ctrlPr>
                          <a:rPr lang="en-US" altLang="zh-TW" sz="2400" i="1">
                            <a:latin typeface="Cambria Math" panose="02040503050406030204" pitchFamily="18" charset="0"/>
                          </a:rPr>
                        </m:ctrlPr>
                      </m:sSubPr>
                      <m:e>
                        <m:r>
                          <a:rPr lang="en-US" altLang="zh-TW" sz="2400" b="0" i="1" smtClean="0">
                            <a:latin typeface="Cambria Math"/>
                          </a:rPr>
                          <m:t> </m:t>
                        </m:r>
                        <m:r>
                          <a:rPr lang="en-US" altLang="zh-TW" sz="2400" i="1">
                            <a:latin typeface="Cambria Math"/>
                          </a:rPr>
                          <m:t>𝑤</m:t>
                        </m:r>
                      </m:e>
                      <m:sub>
                        <m:r>
                          <a:rPr lang="en-US" altLang="zh-TW" sz="2400" i="1">
                            <a:latin typeface="Cambria Math"/>
                          </a:rPr>
                          <m:t>𝑓</m:t>
                        </m:r>
                      </m:sub>
                    </m:sSub>
                  </m:oMath>
                </a14:m>
                <a:r>
                  <a:rPr lang="en-US" altLang="zh-TW" sz="2400" dirty="0"/>
                  <a:t>,</a:t>
                </a:r>
                <a:r>
                  <a:rPr lang="en-US" altLang="zh-TW" sz="2400" dirty="0" smtClean="0"/>
                  <a:t>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a:rPr>
                          <m:t>𝑤</m:t>
                        </m:r>
                      </m:e>
                      <m:sub>
                        <m:r>
                          <a:rPr lang="en-US" altLang="zh-TW" sz="2400" i="1">
                            <a:latin typeface="Cambria Math"/>
                          </a:rPr>
                          <m:t>𝑡</m:t>
                        </m:r>
                      </m:sub>
                    </m:sSub>
                  </m:oMath>
                </a14:m>
                <a:r>
                  <a:rPr lang="en-US" altLang="zh-TW" sz="2400" dirty="0" smtClean="0"/>
                  <a:t>)</a:t>
                </a:r>
              </a:p>
              <a:p>
                <a:pPr lvl="1"/>
                <a:r>
                  <a:rPr lang="en-US" altLang="zh-TW" sz="2400" smtClean="0"/>
                  <a:t>some </a:t>
                </a:r>
                <a:r>
                  <a:rPr lang="en-US" altLang="zh-TW" sz="2400" dirty="0" smtClean="0"/>
                  <a:t>of them simulating human perception to some degree</a:t>
                </a:r>
              </a:p>
              <a:p>
                <a:pPr lvl="1"/>
                <a:r>
                  <a:rPr lang="en-US" altLang="zh-TW" sz="2400" dirty="0" smtClean="0"/>
                  <a:t>spectrogram can be read by human expert in the past</a:t>
                </a:r>
              </a:p>
              <a:p>
                <a:pPr lvl="1"/>
                <a:r>
                  <a:rPr lang="en-US" altLang="zh-TW" sz="2400" dirty="0" smtClean="0"/>
                  <a:t>how these features are related to sounds represented by speech signals can be learned by machine </a:t>
                </a:r>
                <a:endParaRPr lang="zh-TW" altLang="en-US" sz="2400" dirty="0"/>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xfrm>
                <a:off x="0" y="1842189"/>
                <a:ext cx="9144000" cy="4073038"/>
              </a:xfrm>
              <a:blipFill rotWithShape="1">
                <a:blip r:embed="rId3"/>
                <a:stretch>
                  <a:fillRect l="-1000" t="-1347" b="-254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文字方塊 3"/>
              <p:cNvSpPr txBox="1">
                <a:spLocks noChangeAspect="1"/>
              </p:cNvSpPr>
              <p:nvPr/>
            </p:nvSpPr>
            <p:spPr>
              <a:xfrm>
                <a:off x="0" y="907200"/>
                <a:ext cx="9144000" cy="879984"/>
              </a:xfrm>
              <a:prstGeom prst="rect">
                <a:avLst/>
              </a:prstGeom>
              <a:noFill/>
            </p:spPr>
            <p:txBody>
              <a:bodyPr wrap="square" rtlCol="0">
                <a:spAutoFit/>
              </a:bodyPr>
              <a:lstStyle/>
              <a:p>
                <a14:m>
                  <m:oMath xmlns:m="http://schemas.openxmlformats.org/officeDocument/2006/math">
                    <m:r>
                      <a:rPr lang="en-US" altLang="zh-TW" sz="2300" b="0" i="1" smtClean="0">
                        <a:latin typeface="Cambria Math"/>
                      </a:rPr>
                      <m:t>𝐺</m:t>
                    </m:r>
                    <m:d>
                      <m:dPr>
                        <m:ctrlPr>
                          <a:rPr lang="en-US" altLang="zh-TW" sz="2300" b="0" i="1" smtClean="0">
                            <a:latin typeface="Cambria Math" panose="02040503050406030204" pitchFamily="18" charset="0"/>
                          </a:rPr>
                        </m:ctrlPr>
                      </m:dPr>
                      <m:e>
                        <m:r>
                          <a:rPr lang="en-US" altLang="zh-TW" sz="2300" b="0" i="1" smtClean="0">
                            <a:latin typeface="Cambria Math"/>
                          </a:rPr>
                          <m:t>𝑡</m:t>
                        </m:r>
                        <m:r>
                          <a:rPr lang="en-US" altLang="zh-TW" sz="2300" b="0" i="1" smtClean="0">
                            <a:latin typeface="Cambria Math"/>
                          </a:rPr>
                          <m:t>, </m:t>
                        </m:r>
                        <m:r>
                          <a:rPr lang="en-US" altLang="zh-TW" sz="2300" b="0" i="1" smtClean="0">
                            <a:latin typeface="Cambria Math"/>
                          </a:rPr>
                          <m:t>𝑓</m:t>
                        </m:r>
                      </m:e>
                    </m:d>
                    <m:r>
                      <a:rPr lang="en-US" altLang="zh-TW" sz="2300" b="0" i="1" smtClean="0">
                        <a:latin typeface="Cambria Math"/>
                      </a:rPr>
                      <m:t>=</m:t>
                    </m:r>
                    <m:f>
                      <m:fPr>
                        <m:ctrlPr>
                          <a:rPr lang="en-US" altLang="zh-TW" sz="2300" b="0" i="1" smtClean="0">
                            <a:latin typeface="Cambria Math" panose="02040503050406030204" pitchFamily="18" charset="0"/>
                          </a:rPr>
                        </m:ctrlPr>
                      </m:fPr>
                      <m:num>
                        <m:r>
                          <a:rPr lang="en-US" altLang="zh-TW" sz="2300" b="0" i="1" smtClean="0">
                            <a:latin typeface="Cambria Math"/>
                          </a:rPr>
                          <m:t>1</m:t>
                        </m:r>
                      </m:num>
                      <m:den>
                        <m:r>
                          <a:rPr lang="en-US" altLang="zh-TW" sz="2300" b="0" i="1" smtClean="0">
                            <a:latin typeface="Cambria Math"/>
                          </a:rPr>
                          <m:t>2</m:t>
                        </m:r>
                        <m:r>
                          <a:rPr lang="zh-TW" altLang="en-US" sz="2300" b="0" i="1" smtClean="0">
                            <a:latin typeface="Cambria Math"/>
                          </a:rPr>
                          <m:t>𝜋</m:t>
                        </m:r>
                        <m:sSub>
                          <m:sSubPr>
                            <m:ctrlPr>
                              <a:rPr lang="en-US" altLang="zh-TW" sz="2300" b="0" i="1" smtClean="0">
                                <a:latin typeface="Cambria Math" panose="02040503050406030204" pitchFamily="18" charset="0"/>
                              </a:rPr>
                            </m:ctrlPr>
                          </m:sSubPr>
                          <m:e>
                            <m:r>
                              <a:rPr lang="zh-TW" altLang="en-US" sz="2300" b="0" i="1" smtClean="0">
                                <a:latin typeface="Cambria Math"/>
                              </a:rPr>
                              <m:t>𝜎</m:t>
                            </m:r>
                          </m:e>
                          <m:sub>
                            <m:r>
                              <a:rPr lang="en-US" altLang="zh-TW" sz="2300" b="0" i="1" smtClean="0">
                                <a:latin typeface="Cambria Math"/>
                              </a:rPr>
                              <m:t>𝑓</m:t>
                            </m:r>
                          </m:sub>
                        </m:sSub>
                        <m:sSub>
                          <m:sSubPr>
                            <m:ctrlPr>
                              <a:rPr lang="en-US" altLang="zh-TW" sz="2300" b="0" i="1" smtClean="0">
                                <a:latin typeface="Cambria Math" panose="02040503050406030204" pitchFamily="18" charset="0"/>
                              </a:rPr>
                            </m:ctrlPr>
                          </m:sSubPr>
                          <m:e>
                            <m:r>
                              <a:rPr lang="zh-TW" altLang="en-US" sz="2300" b="0" i="1" smtClean="0">
                                <a:latin typeface="Cambria Math"/>
                              </a:rPr>
                              <m:t>𝜎</m:t>
                            </m:r>
                          </m:e>
                          <m:sub>
                            <m:r>
                              <a:rPr lang="en-US" altLang="zh-TW" sz="2300" b="0" i="1" smtClean="0">
                                <a:latin typeface="Cambria Math"/>
                              </a:rPr>
                              <m:t>𝑡</m:t>
                            </m:r>
                          </m:sub>
                        </m:sSub>
                      </m:den>
                    </m:f>
                    <m:r>
                      <a:rPr lang="en-US" altLang="zh-TW" sz="2300" i="1">
                        <a:latin typeface="Cambria Math"/>
                      </a:rPr>
                      <m:t>𝑒𝑥𝑝</m:t>
                    </m:r>
                    <m:d>
                      <m:dPr>
                        <m:begChr m:val="["/>
                        <m:endChr m:val="]"/>
                        <m:ctrlPr>
                          <a:rPr lang="en-US" altLang="zh-TW" sz="2300" b="0" i="1" smtClean="0">
                            <a:latin typeface="Cambria Math" panose="02040503050406030204" pitchFamily="18" charset="0"/>
                          </a:rPr>
                        </m:ctrlPr>
                      </m:dPr>
                      <m:e>
                        <m:f>
                          <m:fPr>
                            <m:ctrlPr>
                              <a:rPr lang="en-US" altLang="zh-TW" sz="2300" b="0" i="1" smtClean="0">
                                <a:latin typeface="Cambria Math" panose="02040503050406030204" pitchFamily="18" charset="0"/>
                              </a:rPr>
                            </m:ctrlPr>
                          </m:fPr>
                          <m:num>
                            <m:sSup>
                              <m:sSupPr>
                                <m:ctrlPr>
                                  <a:rPr lang="en-US" altLang="zh-TW" sz="2300" b="0" i="1" smtClean="0">
                                    <a:latin typeface="Cambria Math" panose="02040503050406030204" pitchFamily="18" charset="0"/>
                                  </a:rPr>
                                </m:ctrlPr>
                              </m:sSupPr>
                              <m:e>
                                <m:r>
                                  <a:rPr lang="en-US" altLang="zh-TW" sz="2300" i="1">
                                    <a:latin typeface="Cambria Math"/>
                                  </a:rPr>
                                  <m:t>−(</m:t>
                                </m:r>
                                <m:r>
                                  <a:rPr lang="en-US" altLang="zh-TW" sz="2300" i="1">
                                    <a:latin typeface="Cambria Math"/>
                                  </a:rPr>
                                  <m:t>𝑓</m:t>
                                </m:r>
                                <m:r>
                                  <a:rPr lang="en-US" altLang="zh-TW" sz="2300" i="1">
                                    <a:latin typeface="Cambria Math"/>
                                  </a:rPr>
                                  <m:t>−</m:t>
                                </m:r>
                                <m:sSub>
                                  <m:sSubPr>
                                    <m:ctrlPr>
                                      <a:rPr lang="en-US" altLang="zh-TW" sz="2300" i="1">
                                        <a:latin typeface="Cambria Math" panose="02040503050406030204" pitchFamily="18" charset="0"/>
                                      </a:rPr>
                                    </m:ctrlPr>
                                  </m:sSubPr>
                                  <m:e>
                                    <m:r>
                                      <a:rPr lang="en-US" altLang="zh-TW" sz="2300" i="1">
                                        <a:latin typeface="Cambria Math"/>
                                      </a:rPr>
                                      <m:t>𝑓</m:t>
                                    </m:r>
                                  </m:e>
                                  <m:sub>
                                    <m:r>
                                      <a:rPr lang="en-US" altLang="zh-TW" sz="2300" i="1">
                                        <a:latin typeface="Cambria Math"/>
                                      </a:rPr>
                                      <m:t>0</m:t>
                                    </m:r>
                                  </m:sub>
                                </m:sSub>
                                <m:r>
                                  <a:rPr lang="en-US" altLang="zh-TW" sz="2300" b="0" i="1" smtClean="0">
                                    <a:latin typeface="Cambria Math"/>
                                  </a:rPr>
                                  <m:t>)</m:t>
                                </m:r>
                              </m:e>
                              <m:sup>
                                <m:r>
                                  <a:rPr lang="en-US" altLang="zh-TW" sz="2300" b="0" i="1" smtClean="0">
                                    <a:latin typeface="Cambria Math"/>
                                  </a:rPr>
                                  <m:t>2</m:t>
                                </m:r>
                              </m:sup>
                            </m:sSup>
                          </m:num>
                          <m:den>
                            <m:r>
                              <a:rPr lang="en-US" altLang="zh-TW" sz="2300" b="0" i="1" smtClean="0">
                                <a:latin typeface="Cambria Math"/>
                              </a:rPr>
                              <m:t>2</m:t>
                            </m:r>
                            <m:sSubSup>
                              <m:sSubSupPr>
                                <m:ctrlPr>
                                  <a:rPr lang="zh-TW" altLang="en-US" sz="2300" i="1">
                                    <a:latin typeface="Cambria Math" panose="02040503050406030204" pitchFamily="18" charset="0"/>
                                  </a:rPr>
                                </m:ctrlPr>
                              </m:sSubSupPr>
                              <m:e>
                                <m:r>
                                  <a:rPr lang="en-US" altLang="zh-TW" sz="2300" i="1">
                                    <a:latin typeface="Cambria Math"/>
                                  </a:rPr>
                                  <m:t>𝜎</m:t>
                                </m:r>
                              </m:e>
                              <m:sub>
                                <m:r>
                                  <a:rPr lang="en-US" altLang="zh-TW" sz="2300" i="1">
                                    <a:latin typeface="Cambria Math"/>
                                  </a:rPr>
                                  <m:t>𝑓</m:t>
                                </m:r>
                              </m:sub>
                              <m:sup>
                                <m:r>
                                  <a:rPr lang="en-US" altLang="zh-TW" sz="2300" i="1">
                                    <a:latin typeface="Cambria Math"/>
                                  </a:rPr>
                                  <m:t>2</m:t>
                                </m:r>
                              </m:sup>
                            </m:sSubSup>
                            <m:r>
                              <m:rPr>
                                <m:nor/>
                              </m:rPr>
                              <a:rPr lang="zh-TW" altLang="en-US" sz="2300"/>
                              <m:t> </m:t>
                            </m:r>
                          </m:den>
                        </m:f>
                        <m:r>
                          <a:rPr lang="en-US" altLang="zh-TW" sz="2300" b="0" i="1" smtClean="0">
                            <a:latin typeface="Cambria Math"/>
                          </a:rPr>
                          <m:t>+</m:t>
                        </m:r>
                        <m:f>
                          <m:fPr>
                            <m:ctrlPr>
                              <a:rPr lang="en-US" altLang="zh-TW" sz="2300" i="1">
                                <a:latin typeface="Cambria Math" panose="02040503050406030204" pitchFamily="18" charset="0"/>
                              </a:rPr>
                            </m:ctrlPr>
                          </m:fPr>
                          <m:num>
                            <m:sSup>
                              <m:sSupPr>
                                <m:ctrlPr>
                                  <a:rPr lang="en-US" altLang="zh-TW" sz="2300" i="1">
                                    <a:latin typeface="Cambria Math" panose="02040503050406030204" pitchFamily="18" charset="0"/>
                                  </a:rPr>
                                </m:ctrlPr>
                              </m:sSupPr>
                              <m:e>
                                <m:r>
                                  <a:rPr lang="en-US" altLang="zh-TW" sz="2300" i="1">
                                    <a:latin typeface="Cambria Math"/>
                                  </a:rPr>
                                  <m:t>−(</m:t>
                                </m:r>
                                <m:r>
                                  <a:rPr lang="en-US" altLang="zh-TW" sz="2300" i="1">
                                    <a:latin typeface="Cambria Math"/>
                                  </a:rPr>
                                  <m:t>𝑡</m:t>
                                </m:r>
                                <m:r>
                                  <a:rPr lang="en-US" altLang="zh-TW" sz="2300" i="1">
                                    <a:latin typeface="Cambria Math"/>
                                  </a:rPr>
                                  <m:t>−</m:t>
                                </m:r>
                                <m:sSub>
                                  <m:sSubPr>
                                    <m:ctrlPr>
                                      <a:rPr lang="en-US" altLang="zh-TW" sz="2300" i="1">
                                        <a:latin typeface="Cambria Math" panose="02040503050406030204" pitchFamily="18" charset="0"/>
                                      </a:rPr>
                                    </m:ctrlPr>
                                  </m:sSubPr>
                                  <m:e>
                                    <m:r>
                                      <a:rPr lang="en-US" altLang="zh-TW" sz="2300" i="1">
                                        <a:latin typeface="Cambria Math"/>
                                      </a:rPr>
                                      <m:t>𝑡</m:t>
                                    </m:r>
                                  </m:e>
                                  <m:sub>
                                    <m:r>
                                      <a:rPr lang="en-US" altLang="zh-TW" sz="2300" i="1">
                                        <a:latin typeface="Cambria Math"/>
                                      </a:rPr>
                                      <m:t>0</m:t>
                                    </m:r>
                                  </m:sub>
                                </m:sSub>
                                <m:r>
                                  <a:rPr lang="en-US" altLang="zh-TW" sz="2300" i="1">
                                    <a:latin typeface="Cambria Math"/>
                                  </a:rPr>
                                  <m:t>)</m:t>
                                </m:r>
                              </m:e>
                              <m:sup>
                                <m:r>
                                  <a:rPr lang="en-US" altLang="zh-TW" sz="2300" i="1">
                                    <a:latin typeface="Cambria Math"/>
                                  </a:rPr>
                                  <m:t>2</m:t>
                                </m:r>
                              </m:sup>
                            </m:sSup>
                          </m:num>
                          <m:den>
                            <m:r>
                              <a:rPr lang="en-US" altLang="zh-TW" sz="2300" i="1">
                                <a:latin typeface="Cambria Math"/>
                              </a:rPr>
                              <m:t>2</m:t>
                            </m:r>
                            <m:sSubSup>
                              <m:sSubSupPr>
                                <m:ctrlPr>
                                  <a:rPr lang="zh-TW" altLang="en-US" sz="2300" i="1">
                                    <a:latin typeface="Cambria Math" panose="02040503050406030204" pitchFamily="18" charset="0"/>
                                  </a:rPr>
                                </m:ctrlPr>
                              </m:sSubSupPr>
                              <m:e>
                                <m:r>
                                  <a:rPr lang="en-US" altLang="zh-TW" sz="2300" i="1">
                                    <a:latin typeface="Cambria Math"/>
                                  </a:rPr>
                                  <m:t>𝜎</m:t>
                                </m:r>
                              </m:e>
                              <m:sub>
                                <m:r>
                                  <a:rPr lang="en-US" altLang="zh-TW" sz="2300" b="0" i="1" smtClean="0">
                                    <a:latin typeface="Cambria Math"/>
                                  </a:rPr>
                                  <m:t>𝑡</m:t>
                                </m:r>
                              </m:sub>
                              <m:sup>
                                <m:r>
                                  <a:rPr lang="en-US" altLang="zh-TW" sz="2300" i="1">
                                    <a:latin typeface="Cambria Math"/>
                                  </a:rPr>
                                  <m:t>2</m:t>
                                </m:r>
                              </m:sup>
                            </m:sSubSup>
                            <m:r>
                              <m:rPr>
                                <m:nor/>
                              </m:rPr>
                              <a:rPr lang="zh-TW" altLang="en-US" sz="2300"/>
                              <m:t> </m:t>
                            </m:r>
                          </m:den>
                        </m:f>
                      </m:e>
                    </m:d>
                    <m:r>
                      <a:rPr lang="en-US" altLang="zh-TW" sz="2300" b="0" i="1" smtClean="0">
                        <a:latin typeface="Cambria Math"/>
                      </a:rPr>
                      <m:t>𝑒𝑥𝑝</m:t>
                    </m:r>
                    <m:d>
                      <m:dPr>
                        <m:begChr m:val="["/>
                        <m:endChr m:val="]"/>
                        <m:ctrlPr>
                          <a:rPr lang="en-US" altLang="zh-TW" sz="2300" b="0" i="1" smtClean="0">
                            <a:latin typeface="Cambria Math" panose="02040503050406030204" pitchFamily="18" charset="0"/>
                          </a:rPr>
                        </m:ctrlPr>
                      </m:dPr>
                      <m:e>
                        <m:r>
                          <a:rPr lang="en-US" altLang="zh-TW" sz="2300" b="0" i="1" smtClean="0">
                            <a:latin typeface="Cambria Math"/>
                          </a:rPr>
                          <m:t>𝑖</m:t>
                        </m:r>
                        <m:sSub>
                          <m:sSubPr>
                            <m:ctrlPr>
                              <a:rPr lang="en-US" altLang="zh-TW" sz="2300" i="1">
                                <a:latin typeface="Cambria Math" panose="02040503050406030204" pitchFamily="18" charset="0"/>
                              </a:rPr>
                            </m:ctrlPr>
                          </m:sSubPr>
                          <m:e>
                            <m:r>
                              <a:rPr lang="en-US" altLang="zh-TW" sz="2300" b="0" i="1" smtClean="0">
                                <a:latin typeface="Cambria Math"/>
                              </a:rPr>
                              <m:t>𝑤</m:t>
                            </m:r>
                          </m:e>
                          <m:sub>
                            <m:r>
                              <a:rPr lang="en-US" altLang="zh-TW" sz="2300" b="0" i="1" smtClean="0">
                                <a:latin typeface="Cambria Math"/>
                              </a:rPr>
                              <m:t>𝑓</m:t>
                            </m:r>
                          </m:sub>
                        </m:sSub>
                        <m:d>
                          <m:dPr>
                            <m:ctrlPr>
                              <a:rPr lang="en-US" altLang="zh-TW" sz="2300" b="0" i="1" smtClean="0">
                                <a:latin typeface="Cambria Math" panose="02040503050406030204" pitchFamily="18" charset="0"/>
                              </a:rPr>
                            </m:ctrlPr>
                          </m:dPr>
                          <m:e>
                            <m:r>
                              <a:rPr lang="en-US" altLang="zh-TW" sz="2300" b="0" i="1" smtClean="0">
                                <a:latin typeface="Cambria Math"/>
                              </a:rPr>
                              <m:t>𝑓</m:t>
                            </m:r>
                            <m:r>
                              <a:rPr lang="en-US" altLang="zh-TW" sz="2300" b="0" i="1" smtClean="0">
                                <a:latin typeface="Cambria Math"/>
                              </a:rPr>
                              <m:t>−</m:t>
                            </m:r>
                            <m:sSub>
                              <m:sSubPr>
                                <m:ctrlPr>
                                  <a:rPr lang="en-US" altLang="zh-TW" sz="2300" i="1">
                                    <a:latin typeface="Cambria Math" panose="02040503050406030204" pitchFamily="18" charset="0"/>
                                  </a:rPr>
                                </m:ctrlPr>
                              </m:sSubPr>
                              <m:e>
                                <m:r>
                                  <a:rPr lang="en-US" altLang="zh-TW" sz="2300" b="0" i="1" smtClean="0">
                                    <a:latin typeface="Cambria Math"/>
                                  </a:rPr>
                                  <m:t>𝑓</m:t>
                                </m:r>
                              </m:e>
                              <m:sub>
                                <m:r>
                                  <a:rPr lang="en-US" altLang="zh-TW" sz="2300" i="1">
                                    <a:latin typeface="Cambria Math"/>
                                  </a:rPr>
                                  <m:t>0</m:t>
                                </m:r>
                              </m:sub>
                            </m:sSub>
                          </m:e>
                        </m:d>
                        <m:r>
                          <a:rPr lang="en-US" altLang="zh-TW" sz="2300" b="0" i="1" smtClean="0">
                            <a:latin typeface="Cambria Math"/>
                          </a:rPr>
                          <m:t>+</m:t>
                        </m:r>
                        <m:r>
                          <a:rPr lang="en-US" altLang="zh-TW" sz="2300" b="0" i="1" smtClean="0">
                            <a:latin typeface="Cambria Math"/>
                          </a:rPr>
                          <m:t>𝑖</m:t>
                        </m:r>
                        <m:sSub>
                          <m:sSubPr>
                            <m:ctrlPr>
                              <a:rPr lang="en-US" altLang="zh-TW" sz="2300" i="1">
                                <a:latin typeface="Cambria Math" panose="02040503050406030204" pitchFamily="18" charset="0"/>
                              </a:rPr>
                            </m:ctrlPr>
                          </m:sSubPr>
                          <m:e>
                            <m:r>
                              <a:rPr lang="en-US" altLang="zh-TW" sz="2300" b="0" i="1" smtClean="0">
                                <a:latin typeface="Cambria Math"/>
                              </a:rPr>
                              <m:t>𝑤</m:t>
                            </m:r>
                          </m:e>
                          <m:sub>
                            <m:r>
                              <a:rPr lang="en-US" altLang="zh-TW" sz="2300" b="0" i="1" smtClean="0">
                                <a:latin typeface="Cambria Math"/>
                              </a:rPr>
                              <m:t>𝑡</m:t>
                            </m:r>
                          </m:sub>
                        </m:sSub>
                        <m:r>
                          <a:rPr lang="en-US" altLang="zh-TW" sz="2300" b="0" i="1" smtClean="0">
                            <a:latin typeface="Cambria Math"/>
                          </a:rPr>
                          <m:t>(</m:t>
                        </m:r>
                        <m:r>
                          <a:rPr lang="en-US" altLang="zh-TW" sz="2300" b="0" i="1" smtClean="0">
                            <a:latin typeface="Cambria Math"/>
                          </a:rPr>
                          <m:t>𝑡</m:t>
                        </m:r>
                        <m:r>
                          <a:rPr lang="en-US" altLang="zh-TW" sz="2300" i="1">
                            <a:latin typeface="Cambria Math"/>
                          </a:rPr>
                          <m:t>−</m:t>
                        </m:r>
                        <m:sSub>
                          <m:sSubPr>
                            <m:ctrlPr>
                              <a:rPr lang="en-US" altLang="zh-TW" sz="2300" i="1">
                                <a:latin typeface="Cambria Math" panose="02040503050406030204" pitchFamily="18" charset="0"/>
                              </a:rPr>
                            </m:ctrlPr>
                          </m:sSubPr>
                          <m:e>
                            <m:r>
                              <a:rPr lang="en-US" altLang="zh-TW" sz="2300" b="0" i="1" smtClean="0">
                                <a:latin typeface="Cambria Math"/>
                              </a:rPr>
                              <m:t>𝑡</m:t>
                            </m:r>
                          </m:e>
                          <m:sub>
                            <m:r>
                              <a:rPr lang="en-US" altLang="zh-TW" sz="2300" i="1">
                                <a:latin typeface="Cambria Math"/>
                              </a:rPr>
                              <m:t>0</m:t>
                            </m:r>
                          </m:sub>
                        </m:sSub>
                        <m:r>
                          <a:rPr lang="en-US" altLang="zh-TW" sz="2300" b="0" i="1" smtClean="0">
                            <a:latin typeface="Cambria Math"/>
                          </a:rPr>
                          <m:t>)</m:t>
                        </m:r>
                      </m:e>
                    </m:d>
                  </m:oMath>
                </a14:m>
                <a:r>
                  <a:rPr lang="en-US" altLang="zh-TW" sz="2300" dirty="0" smtClean="0">
                    <a:latin typeface="Times New Roman" panose="02020603050405020304" pitchFamily="18" charset="0"/>
                    <a:cs typeface="Times New Roman" panose="02020603050405020304" pitchFamily="18" charset="0"/>
                  </a:rPr>
                  <a:t> </a:t>
                </a:r>
                <a:endParaRPr lang="zh-TW" altLang="en-US" sz="2300" dirty="0">
                  <a:latin typeface="Times New Roman" panose="02020603050405020304" pitchFamily="18" charset="0"/>
                  <a:cs typeface="Times New Roman" panose="02020603050405020304" pitchFamily="18" charset="0"/>
                </a:endParaRPr>
              </a:p>
            </p:txBody>
          </p:sp>
        </mc:Choice>
        <mc:Fallback xmlns="">
          <p:sp>
            <p:nvSpPr>
              <p:cNvPr id="4" name="文字方塊 3"/>
              <p:cNvSpPr txBox="1">
                <a:spLocks noRot="1" noChangeAspect="1" noMove="1" noResize="1" noEditPoints="1" noAdjustHandles="1" noChangeArrowheads="1" noChangeShapeType="1" noTextEdit="1"/>
              </p:cNvSpPr>
              <p:nvPr/>
            </p:nvSpPr>
            <p:spPr>
              <a:xfrm>
                <a:off x="0" y="907200"/>
                <a:ext cx="9144000" cy="879984"/>
              </a:xfrm>
              <a:prstGeom prst="rect">
                <a:avLst/>
              </a:prstGeom>
              <a:blipFill rotWithShape="1">
                <a:blip r:embed="rId4"/>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5660459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bwMode="auto">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zh-TW" dirty="0"/>
              <a:t>Gabor Features (</a:t>
            </a:r>
            <a:r>
              <a:rPr lang="en-US" altLang="zh-TW" dirty="0" smtClean="0"/>
              <a:t>2/2)</a:t>
            </a:r>
            <a:endParaRPr lang="en-US" altLang="zh-TW" b="1" dirty="0" smtClean="0">
              <a:latin typeface="Times New Roman" pitchFamily="18" charset="0"/>
            </a:endParaRPr>
          </a:p>
        </p:txBody>
      </p:sp>
      <p:pic>
        <p:nvPicPr>
          <p:cNvPr id="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6727"/>
          <a:stretch/>
        </p:blipFill>
        <p:spPr bwMode="auto">
          <a:xfrm>
            <a:off x="611560" y="1211014"/>
            <a:ext cx="7887384" cy="49542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26841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圖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296863"/>
            <a:ext cx="6434138" cy="644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矩形 1"/>
          <p:cNvSpPr>
            <a:spLocks noChangeArrowheads="1"/>
          </p:cNvSpPr>
          <p:nvPr/>
        </p:nvSpPr>
        <p:spPr bwMode="auto">
          <a:xfrm>
            <a:off x="1547813" y="1125538"/>
            <a:ext cx="4319587" cy="1076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r>
              <a:rPr lang="en-US" altLang="zh-TW" sz="3200" dirty="0">
                <a:latin typeface="Times New Roman" pitchFamily="18" charset="0"/>
                <a:sym typeface="Symbol" pitchFamily="18" charset="2"/>
              </a:rPr>
              <a:t></a:t>
            </a:r>
            <a:r>
              <a:rPr lang="en-US" altLang="zh-TW" sz="3200" baseline="30000" dirty="0">
                <a:latin typeface="Times New Roman" pitchFamily="18" charset="0"/>
                <a:sym typeface="Symbol" pitchFamily="18" charset="2"/>
              </a:rPr>
              <a:t>(0)</a:t>
            </a:r>
            <a:r>
              <a:rPr lang="en-US" altLang="zh-TW" sz="3200" dirty="0">
                <a:latin typeface="Times New Roman" pitchFamily="18" charset="0"/>
                <a:sym typeface="Symbol" pitchFamily="18" charset="2"/>
              </a:rPr>
              <a:t>, </a:t>
            </a:r>
            <a:r>
              <a:rPr lang="en-US" altLang="zh-TW" sz="3200" baseline="30000" dirty="0">
                <a:latin typeface="Times New Roman" pitchFamily="18" charset="0"/>
                <a:sym typeface="Symbol" pitchFamily="18" charset="2"/>
              </a:rPr>
              <a:t>(1)</a:t>
            </a:r>
            <a:r>
              <a:rPr lang="en-US" altLang="zh-TW" sz="3200" dirty="0">
                <a:latin typeface="Times New Roman" pitchFamily="18" charset="0"/>
                <a:sym typeface="Symbol" pitchFamily="18" charset="2"/>
              </a:rPr>
              <a:t>, </a:t>
            </a:r>
            <a:r>
              <a:rPr lang="en-US" altLang="zh-TW" sz="3200" baseline="30000" dirty="0">
                <a:latin typeface="Times New Roman" pitchFamily="18" charset="0"/>
                <a:sym typeface="Symbol" pitchFamily="18" charset="2"/>
              </a:rPr>
              <a:t>(2)</a:t>
            </a:r>
            <a:r>
              <a:rPr lang="en-US" altLang="zh-TW" sz="3200" dirty="0">
                <a:latin typeface="Times New Roman" pitchFamily="18" charset="0"/>
                <a:sym typeface="Symbol" pitchFamily="18" charset="2"/>
              </a:rPr>
              <a:t>,… </a:t>
            </a:r>
            <a:r>
              <a:rPr lang="en-US" altLang="zh-TW" sz="3200" baseline="30000" dirty="0">
                <a:latin typeface="Times New Roman" pitchFamily="18" charset="0"/>
                <a:sym typeface="Symbol" pitchFamily="18" charset="2"/>
              </a:rPr>
              <a:t>(9)</a:t>
            </a:r>
            <a:endParaRPr lang="zh-TW" altLang="en-US" sz="3200" dirty="0"/>
          </a:p>
          <a:p>
            <a:pPr eaLnBrk="1" hangingPunct="1"/>
            <a:endParaRPr lang="zh-TW" altLang="en-US" sz="3200" dirty="0"/>
          </a:p>
        </p:txBody>
      </p:sp>
      <p:sp>
        <p:nvSpPr>
          <p:cNvPr id="12293" name="矩形 2"/>
          <p:cNvSpPr>
            <a:spLocks noChangeArrowheads="1"/>
          </p:cNvSpPr>
          <p:nvPr/>
        </p:nvSpPr>
        <p:spPr bwMode="auto">
          <a:xfrm>
            <a:off x="1476375" y="2565400"/>
            <a:ext cx="1874838" cy="9540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tabLst>
                <a:tab pos="542925" algn="l"/>
              </a:tabLst>
              <a:defRPr kumimoji="1">
                <a:solidFill>
                  <a:schemeClr val="tx1"/>
                </a:solidFill>
                <a:latin typeface="Arial" pitchFamily="34" charset="0"/>
                <a:ea typeface="新細明體" pitchFamily="18" charset="-120"/>
              </a:defRPr>
            </a:lvl1pPr>
            <a:lvl2pPr marL="714375" indent="-354013" eaLnBrk="0" hangingPunct="0">
              <a:tabLst>
                <a:tab pos="542925" algn="l"/>
              </a:tabLst>
              <a:defRPr kumimoji="1">
                <a:solidFill>
                  <a:schemeClr val="tx1"/>
                </a:solidFill>
                <a:latin typeface="Arial" pitchFamily="34" charset="0"/>
                <a:ea typeface="新細明體" pitchFamily="18" charset="-120"/>
              </a:defRPr>
            </a:lvl2pPr>
            <a:lvl3pPr marL="1143000" indent="-228600" eaLnBrk="0" hangingPunct="0">
              <a:tabLst>
                <a:tab pos="542925" algn="l"/>
              </a:tabLst>
              <a:defRPr kumimoji="1">
                <a:solidFill>
                  <a:schemeClr val="tx1"/>
                </a:solidFill>
                <a:latin typeface="Arial" pitchFamily="34" charset="0"/>
                <a:ea typeface="新細明體" pitchFamily="18" charset="-120"/>
              </a:defRPr>
            </a:lvl3pPr>
            <a:lvl4pPr marL="1600200" indent="-228600" eaLnBrk="0" hangingPunct="0">
              <a:tabLst>
                <a:tab pos="542925" algn="l"/>
              </a:tabLst>
              <a:defRPr kumimoji="1">
                <a:solidFill>
                  <a:schemeClr val="tx1"/>
                </a:solidFill>
                <a:latin typeface="Arial" pitchFamily="34" charset="0"/>
                <a:ea typeface="新細明體" pitchFamily="18" charset="-120"/>
              </a:defRPr>
            </a:lvl4pPr>
            <a:lvl5pPr marL="2057400" indent="-228600" eaLnBrk="0" hangingPunct="0">
              <a:tabLst>
                <a:tab pos="542925" algn="l"/>
              </a:tabLst>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tabLst>
                <a:tab pos="542925" algn="l"/>
              </a:tabLs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tabLst>
                <a:tab pos="542925" algn="l"/>
              </a:tabLs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tabLst>
                <a:tab pos="542925" algn="l"/>
              </a:tabLs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tabLst>
                <a:tab pos="542925" algn="l"/>
              </a:tabLst>
              <a:defRPr kumimoji="1">
                <a:solidFill>
                  <a:schemeClr val="tx1"/>
                </a:solidFill>
                <a:latin typeface="Arial" pitchFamily="34" charset="0"/>
                <a:ea typeface="新細明體" pitchFamily="18" charset="-120"/>
              </a:defRPr>
            </a:lvl9pPr>
          </a:lstStyle>
          <a:p>
            <a:pPr lvl="1" eaLnBrk="1" hangingPunct="1"/>
            <a:r>
              <a:rPr lang="en-US" altLang="zh-TW" sz="2800">
                <a:latin typeface="Times New Roman" pitchFamily="18" charset="0"/>
              </a:rPr>
              <a:t>P (O|</a:t>
            </a:r>
            <a:r>
              <a:rPr lang="en-US" altLang="zh-TW" sz="2800">
                <a:latin typeface="Times New Roman" pitchFamily="18" charset="0"/>
                <a:sym typeface="Symbol" pitchFamily="18" charset="2"/>
              </a:rPr>
              <a:t></a:t>
            </a:r>
            <a:r>
              <a:rPr lang="en-US" altLang="zh-TW" sz="2800" baseline="30000">
                <a:latin typeface="Times New Roman" pitchFamily="18" charset="0"/>
                <a:sym typeface="Symbol" pitchFamily="18" charset="2"/>
              </a:rPr>
              <a:t>(k)</a:t>
            </a:r>
            <a:r>
              <a:rPr lang="en-US" altLang="zh-TW" sz="2800">
                <a:latin typeface="Times New Roman" pitchFamily="18" charset="0"/>
              </a:rPr>
              <a:t>)</a:t>
            </a:r>
          </a:p>
          <a:p>
            <a:pPr lvl="1" eaLnBrk="1" hangingPunct="1"/>
            <a:r>
              <a:rPr lang="en-US" altLang="zh-TW" sz="2800">
                <a:latin typeface="Times New Roman" pitchFamily="18" charset="0"/>
              </a:rPr>
              <a:t> </a:t>
            </a:r>
          </a:p>
        </p:txBody>
      </p:sp>
      <p:sp>
        <p:nvSpPr>
          <p:cNvPr id="12294" name="矩形 3"/>
          <p:cNvSpPr>
            <a:spLocks noChangeArrowheads="1"/>
          </p:cNvSpPr>
          <p:nvPr/>
        </p:nvSpPr>
        <p:spPr bwMode="auto">
          <a:xfrm>
            <a:off x="4643438" y="2781300"/>
            <a:ext cx="3230562" cy="522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tabLst>
                <a:tab pos="542925" algn="l"/>
              </a:tabLst>
              <a:defRPr kumimoji="1">
                <a:solidFill>
                  <a:schemeClr val="tx1"/>
                </a:solidFill>
                <a:latin typeface="Arial" pitchFamily="34" charset="0"/>
                <a:ea typeface="新細明體" pitchFamily="18" charset="-120"/>
              </a:defRPr>
            </a:lvl1pPr>
            <a:lvl2pPr marL="714375" indent="-354013" eaLnBrk="0" hangingPunct="0">
              <a:tabLst>
                <a:tab pos="542925" algn="l"/>
              </a:tabLst>
              <a:defRPr kumimoji="1">
                <a:solidFill>
                  <a:schemeClr val="tx1"/>
                </a:solidFill>
                <a:latin typeface="Arial" pitchFamily="34" charset="0"/>
                <a:ea typeface="新細明體" pitchFamily="18" charset="-120"/>
              </a:defRPr>
            </a:lvl2pPr>
            <a:lvl3pPr marL="1143000" indent="-228600" eaLnBrk="0" hangingPunct="0">
              <a:tabLst>
                <a:tab pos="542925" algn="l"/>
              </a:tabLst>
              <a:defRPr kumimoji="1">
                <a:solidFill>
                  <a:schemeClr val="tx1"/>
                </a:solidFill>
                <a:latin typeface="Arial" pitchFamily="34" charset="0"/>
                <a:ea typeface="新細明體" pitchFamily="18" charset="-120"/>
              </a:defRPr>
            </a:lvl3pPr>
            <a:lvl4pPr marL="1600200" indent="-228600" eaLnBrk="0" hangingPunct="0">
              <a:tabLst>
                <a:tab pos="542925" algn="l"/>
              </a:tabLst>
              <a:defRPr kumimoji="1">
                <a:solidFill>
                  <a:schemeClr val="tx1"/>
                </a:solidFill>
                <a:latin typeface="Arial" pitchFamily="34" charset="0"/>
                <a:ea typeface="新細明體" pitchFamily="18" charset="-120"/>
              </a:defRPr>
            </a:lvl4pPr>
            <a:lvl5pPr marL="2057400" indent="-228600" eaLnBrk="0" hangingPunct="0">
              <a:tabLst>
                <a:tab pos="542925" algn="l"/>
              </a:tabLst>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tabLst>
                <a:tab pos="542925" algn="l"/>
              </a:tabLs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tabLst>
                <a:tab pos="542925" algn="l"/>
              </a:tabLs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tabLst>
                <a:tab pos="542925" algn="l"/>
              </a:tabLs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tabLst>
                <a:tab pos="542925" algn="l"/>
              </a:tabLst>
              <a:defRPr kumimoji="1">
                <a:solidFill>
                  <a:schemeClr val="tx1"/>
                </a:solidFill>
                <a:latin typeface="Arial" pitchFamily="34" charset="0"/>
                <a:ea typeface="新細明體" pitchFamily="18" charset="-120"/>
              </a:defRPr>
            </a:lvl9pPr>
          </a:lstStyle>
          <a:p>
            <a:pPr lvl="1" eaLnBrk="1" hangingPunct="1"/>
            <a:r>
              <a:rPr lang="en-US" altLang="zh-TW" sz="2800">
                <a:latin typeface="Times New Roman" pitchFamily="18" charset="0"/>
              </a:rPr>
              <a:t>P (O|</a:t>
            </a:r>
            <a:r>
              <a:rPr lang="en-US" altLang="zh-TW" sz="2800">
                <a:latin typeface="Times New Roman" pitchFamily="18" charset="0"/>
                <a:sym typeface="Symbol" pitchFamily="18" charset="2"/>
              </a:rPr>
              <a:t></a:t>
            </a:r>
            <a:r>
              <a:rPr lang="en-US" altLang="zh-TW" sz="2800" baseline="30000">
                <a:latin typeface="Times New Roman" pitchFamily="18" charset="0"/>
                <a:sym typeface="Symbol" pitchFamily="18" charset="2"/>
              </a:rPr>
              <a:t>(7)</a:t>
            </a:r>
            <a:r>
              <a:rPr lang="en-US" altLang="zh-TW" sz="2800">
                <a:latin typeface="Times New Roman" pitchFamily="18" charset="0"/>
              </a:rPr>
              <a:t>)</a:t>
            </a:r>
            <a:r>
              <a:rPr lang="zh-TW" altLang="en-US" sz="2800">
                <a:latin typeface="Times New Roman" pitchFamily="18" charset="0"/>
              </a:rPr>
              <a:t>：</a:t>
            </a:r>
            <a:r>
              <a:rPr lang="en-US" altLang="zh-TW" sz="2800">
                <a:latin typeface="Times New Roman" pitchFamily="18" charset="0"/>
              </a:rPr>
              <a:t>correct</a:t>
            </a:r>
          </a:p>
        </p:txBody>
      </p:sp>
      <p:sp>
        <p:nvSpPr>
          <p:cNvPr id="12295" name="矩形 6"/>
          <p:cNvSpPr>
            <a:spLocks noChangeArrowheads="1"/>
          </p:cNvSpPr>
          <p:nvPr/>
        </p:nvSpPr>
        <p:spPr bwMode="auto">
          <a:xfrm>
            <a:off x="4643438" y="3357563"/>
            <a:ext cx="3816350" cy="9540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tabLst>
                <a:tab pos="542925" algn="l"/>
              </a:tabLst>
              <a:defRPr kumimoji="1">
                <a:solidFill>
                  <a:schemeClr val="tx1"/>
                </a:solidFill>
                <a:latin typeface="Arial" pitchFamily="34" charset="0"/>
                <a:ea typeface="新細明體" pitchFamily="18" charset="-120"/>
              </a:defRPr>
            </a:lvl1pPr>
            <a:lvl2pPr marL="714375" indent="-354013" eaLnBrk="0" hangingPunct="0">
              <a:tabLst>
                <a:tab pos="542925" algn="l"/>
              </a:tabLst>
              <a:defRPr kumimoji="1">
                <a:solidFill>
                  <a:schemeClr val="tx1"/>
                </a:solidFill>
                <a:latin typeface="Arial" pitchFamily="34" charset="0"/>
                <a:ea typeface="新細明體" pitchFamily="18" charset="-120"/>
              </a:defRPr>
            </a:lvl2pPr>
            <a:lvl3pPr marL="1143000" indent="-228600" eaLnBrk="0" hangingPunct="0">
              <a:tabLst>
                <a:tab pos="542925" algn="l"/>
              </a:tabLst>
              <a:defRPr kumimoji="1">
                <a:solidFill>
                  <a:schemeClr val="tx1"/>
                </a:solidFill>
                <a:latin typeface="Arial" pitchFamily="34" charset="0"/>
                <a:ea typeface="新細明體" pitchFamily="18" charset="-120"/>
              </a:defRPr>
            </a:lvl3pPr>
            <a:lvl4pPr marL="1600200" indent="-228600" eaLnBrk="0" hangingPunct="0">
              <a:tabLst>
                <a:tab pos="542925" algn="l"/>
              </a:tabLst>
              <a:defRPr kumimoji="1">
                <a:solidFill>
                  <a:schemeClr val="tx1"/>
                </a:solidFill>
                <a:latin typeface="Arial" pitchFamily="34" charset="0"/>
                <a:ea typeface="新細明體" pitchFamily="18" charset="-120"/>
              </a:defRPr>
            </a:lvl4pPr>
            <a:lvl5pPr marL="2057400" indent="-228600" eaLnBrk="0" hangingPunct="0">
              <a:tabLst>
                <a:tab pos="542925" algn="l"/>
              </a:tabLst>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tabLst>
                <a:tab pos="542925" algn="l"/>
              </a:tabLs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tabLst>
                <a:tab pos="542925" algn="l"/>
              </a:tabLs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tabLst>
                <a:tab pos="542925" algn="l"/>
              </a:tabLs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tabLst>
                <a:tab pos="542925" algn="l"/>
              </a:tabLst>
              <a:defRPr kumimoji="1">
                <a:solidFill>
                  <a:schemeClr val="tx1"/>
                </a:solidFill>
                <a:latin typeface="Arial" pitchFamily="34" charset="0"/>
                <a:ea typeface="新細明體" pitchFamily="18" charset="-120"/>
              </a:defRPr>
            </a:lvl9pPr>
          </a:lstStyle>
          <a:p>
            <a:pPr lvl="1" eaLnBrk="1" hangingPunct="1"/>
            <a:r>
              <a:rPr lang="en-US" altLang="zh-TW" sz="2800">
                <a:latin typeface="Times New Roman" pitchFamily="18" charset="0"/>
              </a:rPr>
              <a:t>P (O|</a:t>
            </a:r>
            <a:r>
              <a:rPr lang="en-US" altLang="zh-TW" sz="2800">
                <a:latin typeface="Times New Roman" pitchFamily="18" charset="0"/>
                <a:sym typeface="Symbol" pitchFamily="18" charset="2"/>
              </a:rPr>
              <a:t></a:t>
            </a:r>
            <a:r>
              <a:rPr lang="en-US" altLang="zh-TW" sz="2800" baseline="30000">
                <a:latin typeface="Times New Roman" pitchFamily="18" charset="0"/>
                <a:sym typeface="Symbol" pitchFamily="18" charset="2"/>
              </a:rPr>
              <a:t>(1)</a:t>
            </a:r>
            <a:r>
              <a:rPr lang="en-US" altLang="zh-TW" sz="2800">
                <a:latin typeface="Times New Roman" pitchFamily="18" charset="0"/>
              </a:rPr>
              <a:t>)</a:t>
            </a:r>
            <a:r>
              <a:rPr lang="zh-TW" altLang="en-US" sz="2800">
                <a:latin typeface="Times New Roman" pitchFamily="18" charset="0"/>
              </a:rPr>
              <a:t>：</a:t>
            </a:r>
            <a:r>
              <a:rPr lang="en-US" altLang="zh-TW" sz="2800">
                <a:latin typeface="Times New Roman" pitchFamily="18" charset="0"/>
              </a:rPr>
              <a:t>competing</a:t>
            </a:r>
          </a:p>
          <a:p>
            <a:pPr lvl="1" eaLnBrk="1" hangingPunct="1"/>
            <a:endParaRPr lang="en-US" altLang="zh-TW" sz="2800">
              <a:latin typeface="Times New Roman" pitchFamily="18" charset="0"/>
            </a:endParaRPr>
          </a:p>
        </p:txBody>
      </p:sp>
      <p:sp>
        <p:nvSpPr>
          <p:cNvPr id="12296" name="矩形 7"/>
          <p:cNvSpPr>
            <a:spLocks noChangeArrowheads="1"/>
          </p:cNvSpPr>
          <p:nvPr/>
        </p:nvSpPr>
        <p:spPr bwMode="auto">
          <a:xfrm>
            <a:off x="4895850" y="5445125"/>
            <a:ext cx="971550"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r>
              <a:rPr lang="en-US" altLang="zh-TW" sz="2400">
                <a:solidFill>
                  <a:srgbClr val="0070C0"/>
                </a:solidFill>
                <a:latin typeface="Times New Roman" pitchFamily="18" charset="0"/>
                <a:sym typeface="Symbol" pitchFamily="18" charset="2"/>
              </a:rPr>
              <a:t>wrong</a:t>
            </a:r>
            <a:endParaRPr lang="zh-TW" altLang="en-US" sz="2400">
              <a:solidFill>
                <a:srgbClr val="0070C0"/>
              </a:solidFill>
            </a:endParaRPr>
          </a:p>
        </p:txBody>
      </p:sp>
      <p:sp>
        <p:nvSpPr>
          <p:cNvPr id="3" name="矩形 2"/>
          <p:cNvSpPr/>
          <p:nvPr/>
        </p:nvSpPr>
        <p:spPr>
          <a:xfrm>
            <a:off x="1403350" y="296863"/>
            <a:ext cx="1947863" cy="6118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標題 1"/>
          <p:cNvSpPr txBox="1">
            <a:spLocks/>
          </p:cNvSpPr>
          <p:nvPr/>
        </p:nvSpPr>
        <p:spPr bwMode="auto">
          <a:xfrm>
            <a:off x="0" y="0"/>
            <a:ext cx="91440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新細明體" pitchFamily="18" charset="-120"/>
              </a:defRPr>
            </a:lvl2pPr>
            <a:lvl3pPr algn="ctr" rtl="0" fontAlgn="base">
              <a:spcBef>
                <a:spcPct val="0"/>
              </a:spcBef>
              <a:spcAft>
                <a:spcPct val="0"/>
              </a:spcAft>
              <a:defRPr sz="4400">
                <a:solidFill>
                  <a:schemeClr val="tx1"/>
                </a:solidFill>
                <a:latin typeface="Calibri" pitchFamily="34" charset="0"/>
                <a:ea typeface="新細明體" pitchFamily="18" charset="-120"/>
              </a:defRPr>
            </a:lvl3pPr>
            <a:lvl4pPr algn="ctr" rtl="0" fontAlgn="base">
              <a:spcBef>
                <a:spcPct val="0"/>
              </a:spcBef>
              <a:spcAft>
                <a:spcPct val="0"/>
              </a:spcAft>
              <a:defRPr sz="4400">
                <a:solidFill>
                  <a:schemeClr val="tx1"/>
                </a:solidFill>
                <a:latin typeface="Calibri" pitchFamily="34" charset="0"/>
                <a:ea typeface="新細明體" pitchFamily="18" charset="-120"/>
              </a:defRPr>
            </a:lvl4pPr>
            <a:lvl5pPr algn="ctr" rtl="0" fontAlgn="base">
              <a:spcBef>
                <a:spcPct val="0"/>
              </a:spcBef>
              <a:spcAft>
                <a:spcPct val="0"/>
              </a:spcAft>
              <a:defRPr sz="4400">
                <a:solidFill>
                  <a:schemeClr val="tx1"/>
                </a:solidFill>
                <a:latin typeface="Calibri" pitchFamily="34" charset="0"/>
                <a:ea typeface="新細明體" pitchFamily="18" charset="-120"/>
              </a:defRPr>
            </a:lvl5pPr>
            <a:lvl6pPr marL="457200" algn="ctr" rtl="0" fontAlgn="base">
              <a:spcBef>
                <a:spcPct val="0"/>
              </a:spcBef>
              <a:spcAft>
                <a:spcPct val="0"/>
              </a:spcAft>
              <a:defRPr sz="4400">
                <a:solidFill>
                  <a:schemeClr val="tx1"/>
                </a:solidFill>
                <a:latin typeface="Calibri" pitchFamily="34" charset="0"/>
                <a:ea typeface="新細明體" pitchFamily="18" charset="-120"/>
              </a:defRPr>
            </a:lvl6pPr>
            <a:lvl7pPr marL="914400" algn="ctr" rtl="0" fontAlgn="base">
              <a:spcBef>
                <a:spcPct val="0"/>
              </a:spcBef>
              <a:spcAft>
                <a:spcPct val="0"/>
              </a:spcAft>
              <a:defRPr sz="4400">
                <a:solidFill>
                  <a:schemeClr val="tx1"/>
                </a:solidFill>
                <a:latin typeface="Calibri" pitchFamily="34" charset="0"/>
                <a:ea typeface="新細明體" pitchFamily="18" charset="-120"/>
              </a:defRPr>
            </a:lvl7pPr>
            <a:lvl8pPr marL="1371600" algn="ctr" rtl="0" fontAlgn="base">
              <a:spcBef>
                <a:spcPct val="0"/>
              </a:spcBef>
              <a:spcAft>
                <a:spcPct val="0"/>
              </a:spcAft>
              <a:defRPr sz="4400">
                <a:solidFill>
                  <a:schemeClr val="tx1"/>
                </a:solidFill>
                <a:latin typeface="Calibri" pitchFamily="34" charset="0"/>
                <a:ea typeface="新細明體" pitchFamily="18" charset="-120"/>
              </a:defRPr>
            </a:lvl8pPr>
            <a:lvl9pPr marL="1828800" algn="ctr" rtl="0" fontAlgn="base">
              <a:spcBef>
                <a:spcPct val="0"/>
              </a:spcBef>
              <a:spcAft>
                <a:spcPct val="0"/>
              </a:spcAft>
              <a:defRPr sz="4400">
                <a:solidFill>
                  <a:schemeClr val="tx1"/>
                </a:solidFill>
                <a:latin typeface="Calibri" pitchFamily="34" charset="0"/>
                <a:ea typeface="新細明體" pitchFamily="18" charset="-120"/>
              </a:defRPr>
            </a:lvl9pPr>
          </a:lstStyle>
          <a:p>
            <a:pPr algn="l"/>
            <a:r>
              <a:rPr lang="en-US" altLang="zh-TW" sz="3300" b="1" dirty="0" smtClean="0">
                <a:latin typeface="Times New Roman" pitchFamily="18" charset="0"/>
                <a:cs typeface="Times New Roman" pitchFamily="18" charset="0"/>
              </a:rPr>
              <a:t>Minimum-Classification-Error (MCE)</a:t>
            </a:r>
            <a:endParaRPr lang="zh-TW" altLang="en-US" sz="3300" b="1" dirty="0">
              <a:latin typeface="Times New Roman" pitchFamily="18" charset="0"/>
              <a:cs typeface="Times New Roman" pitchFamily="18" charset="0"/>
            </a:endParaRPr>
          </a:p>
        </p:txBody>
      </p:sp>
      <p:sp>
        <p:nvSpPr>
          <p:cNvPr id="12"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p>
        </p:txBody>
      </p:sp>
    </p:spTree>
    <p:extLst>
      <p:ext uri="{BB962C8B-B14F-4D97-AF65-F5344CB8AC3E}">
        <p14:creationId xmlns:p14="http://schemas.microsoft.com/office/powerpoint/2010/main" val="5395185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bwMode="auto">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hangingPunct="1"/>
            <a:r>
              <a:rPr lang="en-US" altLang="zh-TW" b="1" dirty="0" smtClean="0">
                <a:latin typeface="Times New Roman" pitchFamily="18" charset="0"/>
              </a:rPr>
              <a:t>Integrating HMM with Neural Networks</a:t>
            </a:r>
          </a:p>
        </p:txBody>
      </p:sp>
      <p:sp>
        <p:nvSpPr>
          <p:cNvPr id="7" name="內容版面配置區 4"/>
          <p:cNvSpPr txBox="1">
            <a:spLocks/>
          </p:cNvSpPr>
          <p:nvPr/>
        </p:nvSpPr>
        <p:spPr>
          <a:xfrm>
            <a:off x="0" y="907200"/>
            <a:ext cx="9144000" cy="5154744"/>
          </a:xfrm>
          <a:prstGeom prst="rect">
            <a:avLst/>
          </a:prstGeom>
        </p:spPr>
        <p:txBody>
          <a:bodyPr vert="horz" lIns="91440" tIns="45720" rIns="91440" bIns="45720" rtlCol="0">
            <a:spAutoFit/>
          </a:bodyPr>
          <a:lstStyle>
            <a:lvl1pPr marL="342900" indent="-342900" algn="l" defTabSz="914400" rtl="0" eaLnBrk="1" latinLnBrk="0" hangingPunct="1">
              <a:spcBef>
                <a:spcPct val="20000"/>
              </a:spcBef>
              <a:buFont typeface="Arial" pitchFamily="34" charset="0"/>
              <a:buChar char="•"/>
              <a:defRPr sz="2400" b="1" kern="1200" baseline="0">
                <a:solidFill>
                  <a:schemeClr val="tx1"/>
                </a:solidFill>
                <a:latin typeface="Times New Roman" panose="02020603050405020304" pitchFamily="18" charset="0"/>
                <a:ea typeface="新細明體" panose="02020500000000000000" pitchFamily="18" charset="-120"/>
                <a:cs typeface="+mn-cs"/>
              </a:defRPr>
            </a:lvl1pPr>
            <a:lvl2pPr marL="742950" indent="-285750" algn="l" defTabSz="914400" rtl="0" eaLnBrk="1" latinLnBrk="0" hangingPunct="1">
              <a:spcBef>
                <a:spcPct val="20000"/>
              </a:spcBef>
              <a:buFont typeface="Arial" pitchFamily="34" charset="0"/>
              <a:buChar char="–"/>
              <a:defRPr sz="2200" kern="1200" baseline="0">
                <a:solidFill>
                  <a:schemeClr val="tx1"/>
                </a:solidFill>
                <a:latin typeface="Times New Roman" panose="02020603050405020304" pitchFamily="18" charset="0"/>
                <a:ea typeface="新細明體" panose="02020500000000000000" pitchFamily="18" charset="-120"/>
                <a:cs typeface="+mn-cs"/>
              </a:defRPr>
            </a:lvl2pPr>
            <a:lvl3pPr marL="1143000" indent="-228600" algn="l" defTabSz="914400" rtl="0" eaLnBrk="1" latinLnBrk="0" hangingPunct="1">
              <a:spcBef>
                <a:spcPct val="20000"/>
              </a:spcBef>
              <a:buFont typeface="Arial" pitchFamily="34" charset="0"/>
              <a:buChar char="•"/>
              <a:defRPr sz="2000" kern="1200" baseline="0">
                <a:solidFill>
                  <a:schemeClr val="tx1"/>
                </a:solidFill>
                <a:latin typeface="Times New Roman" panose="02020603050405020304" pitchFamily="18" charset="0"/>
                <a:ea typeface="新細明體" panose="02020500000000000000" pitchFamily="18" charset="-120"/>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baseline="0">
                <a:solidFill>
                  <a:schemeClr val="tx1"/>
                </a:solidFill>
                <a:latin typeface="Times New Roman" panose="02020603050405020304" pitchFamily="18" charset="0"/>
                <a:ea typeface="新細明體" panose="02020500000000000000" pitchFamily="18"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00"/>
              </a:spcBef>
            </a:pPr>
            <a:r>
              <a:rPr lang="en-US" altLang="zh-TW" sz="2800" dirty="0"/>
              <a:t>Tandem System</a:t>
            </a:r>
          </a:p>
          <a:p>
            <a:pPr lvl="1">
              <a:spcBef>
                <a:spcPts val="100"/>
              </a:spcBef>
            </a:pPr>
            <a:r>
              <a:rPr lang="en-US" altLang="zh-TW" sz="2400" dirty="0" smtClean="0"/>
              <a:t>Multi-layer Perceptron (MLP, or </a:t>
            </a:r>
            <a:r>
              <a:rPr lang="en-US" altLang="zh-TW" sz="2400" dirty="0"/>
              <a:t>Neural </a:t>
            </a:r>
            <a:r>
              <a:rPr lang="en-US" altLang="zh-TW" sz="2400" dirty="0" smtClean="0"/>
              <a:t>Network) offers phoneme posterior vectors (posterior probability for each phoneme)</a:t>
            </a:r>
          </a:p>
          <a:p>
            <a:pPr lvl="1">
              <a:spcBef>
                <a:spcPts val="100"/>
              </a:spcBef>
            </a:pPr>
            <a:r>
              <a:rPr lang="en-US" altLang="zh-TW" sz="2400" dirty="0" smtClean="0"/>
              <a:t>MLP trained with known phonemes for MFCC (or plus Gabor) vectors for one or several consecutive frames as target</a:t>
            </a:r>
          </a:p>
          <a:p>
            <a:pPr lvl="1">
              <a:spcBef>
                <a:spcPts val="100"/>
              </a:spcBef>
            </a:pPr>
            <a:r>
              <a:rPr lang="en-US" altLang="zh-TW" sz="2400" dirty="0" smtClean="0"/>
              <a:t>phoneme posteriors concatenated with MFCC as a new set of features for HMM</a:t>
            </a:r>
          </a:p>
          <a:p>
            <a:pPr lvl="1">
              <a:spcBef>
                <a:spcPts val="100"/>
              </a:spcBef>
            </a:pPr>
            <a:r>
              <a:rPr lang="en-US" altLang="zh-TW" sz="2400" dirty="0" smtClean="0"/>
              <a:t>phoneme posterior probabilities may need further processing to be better modeled by Gaussians</a:t>
            </a:r>
          </a:p>
          <a:p>
            <a:pPr>
              <a:spcBef>
                <a:spcPts val="100"/>
              </a:spcBef>
            </a:pPr>
            <a:r>
              <a:rPr lang="en-US" altLang="zh-TW" sz="2800" dirty="0"/>
              <a:t>Hybrid System</a:t>
            </a:r>
          </a:p>
          <a:p>
            <a:pPr lvl="1"/>
            <a:r>
              <a:rPr lang="en-US" altLang="zh-TW" sz="2400" dirty="0"/>
              <a:t>Gaussian probabilities in </a:t>
            </a:r>
            <a:r>
              <a:rPr lang="en-US" altLang="zh-TW" sz="2400" dirty="0" smtClean="0"/>
              <a:t>each </a:t>
            </a:r>
            <a:r>
              <a:rPr lang="en-US" altLang="zh-TW" sz="2400" dirty="0" err="1" smtClean="0"/>
              <a:t>triphone</a:t>
            </a:r>
            <a:r>
              <a:rPr lang="en-US" altLang="zh-TW" sz="2400" dirty="0" smtClean="0"/>
              <a:t> </a:t>
            </a:r>
            <a:r>
              <a:rPr lang="en-US" altLang="zh-TW" sz="2400" dirty="0"/>
              <a:t>HMM state replaced </a:t>
            </a:r>
            <a:r>
              <a:rPr lang="en-US" altLang="zh-TW" sz="2400" dirty="0" smtClean="0"/>
              <a:t>by state posteriors for </a:t>
            </a:r>
            <a:r>
              <a:rPr lang="en-US" altLang="zh-TW" sz="2400" dirty="0"/>
              <a:t>phonemes  from MLP </a:t>
            </a:r>
            <a:r>
              <a:rPr lang="en-US" altLang="zh-TW" sz="2400" dirty="0" smtClean="0"/>
              <a:t>trained by feature vectors </a:t>
            </a:r>
            <a:r>
              <a:rPr lang="en-US" altLang="zh-TW" sz="2400" dirty="0"/>
              <a:t>with known state </a:t>
            </a:r>
            <a:r>
              <a:rPr lang="en-US" altLang="zh-TW" sz="2400" dirty="0" smtClean="0"/>
              <a:t>segmentation  </a:t>
            </a:r>
            <a:endParaRPr lang="en-US" altLang="zh-TW" sz="2400" dirty="0"/>
          </a:p>
        </p:txBody>
      </p:sp>
    </p:spTree>
    <p:extLst>
      <p:ext uri="{BB962C8B-B14F-4D97-AF65-F5344CB8AC3E}">
        <p14:creationId xmlns:p14="http://schemas.microsoft.com/office/powerpoint/2010/main" val="42215830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bwMode="auto">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zh-TW" dirty="0" smtClean="0"/>
              <a:t>Phoneme </a:t>
            </a:r>
            <a:r>
              <a:rPr lang="en-US" altLang="zh-TW" dirty="0"/>
              <a:t>Posteriors and </a:t>
            </a:r>
            <a:r>
              <a:rPr lang="en-US" altLang="zh-TW" dirty="0" smtClean="0"/>
              <a:t>State </a:t>
            </a:r>
            <a:r>
              <a:rPr lang="en-US" altLang="zh-TW" dirty="0"/>
              <a:t>Posteriors</a:t>
            </a:r>
            <a:endParaRPr lang="en-US" altLang="zh-TW" b="1" dirty="0" smtClean="0">
              <a:latin typeface="Times New Roman" pitchFamily="18" charset="0"/>
            </a:endParaRPr>
          </a:p>
        </p:txBody>
      </p:sp>
      <p:sp>
        <p:nvSpPr>
          <p:cNvPr id="4" name="內容版面配置區 4"/>
          <p:cNvSpPr txBox="1">
            <a:spLocks/>
          </p:cNvSpPr>
          <p:nvPr/>
        </p:nvSpPr>
        <p:spPr>
          <a:xfrm>
            <a:off x="0" y="907200"/>
            <a:ext cx="9144000" cy="523220"/>
          </a:xfrm>
          <a:prstGeom prst="rect">
            <a:avLst/>
          </a:prstGeom>
        </p:spPr>
        <p:txBody>
          <a:bodyPr vert="horz" lIns="91440" tIns="45720" rIns="91440" bIns="45720" rtlCol="0">
            <a:spAutoFit/>
          </a:bodyPr>
          <a:lstStyle>
            <a:lvl1pPr marL="342900" indent="-342900" algn="l" defTabSz="914400" rtl="0" eaLnBrk="1" latinLnBrk="0" hangingPunct="1">
              <a:spcBef>
                <a:spcPct val="20000"/>
              </a:spcBef>
              <a:buFont typeface="Arial" pitchFamily="34" charset="0"/>
              <a:buChar char="•"/>
              <a:defRPr sz="2400" b="1" kern="1200" baseline="0">
                <a:solidFill>
                  <a:schemeClr val="tx1"/>
                </a:solidFill>
                <a:latin typeface="Times New Roman" panose="02020603050405020304" pitchFamily="18" charset="0"/>
                <a:ea typeface="新細明體" panose="02020500000000000000" pitchFamily="18" charset="-120"/>
                <a:cs typeface="+mn-cs"/>
              </a:defRPr>
            </a:lvl1pPr>
            <a:lvl2pPr marL="742950" indent="-285750" algn="l" defTabSz="914400" rtl="0" eaLnBrk="1" latinLnBrk="0" hangingPunct="1">
              <a:spcBef>
                <a:spcPct val="20000"/>
              </a:spcBef>
              <a:buFont typeface="Arial" pitchFamily="34" charset="0"/>
              <a:buChar char="–"/>
              <a:defRPr sz="2200" kern="1200" baseline="0">
                <a:solidFill>
                  <a:schemeClr val="tx1"/>
                </a:solidFill>
                <a:latin typeface="Times New Roman" panose="02020603050405020304" pitchFamily="18" charset="0"/>
                <a:ea typeface="新細明體" panose="02020500000000000000" pitchFamily="18" charset="-120"/>
                <a:cs typeface="+mn-cs"/>
              </a:defRPr>
            </a:lvl2pPr>
            <a:lvl3pPr marL="1143000" indent="-228600" algn="l" defTabSz="914400" rtl="0" eaLnBrk="1" latinLnBrk="0" hangingPunct="1">
              <a:spcBef>
                <a:spcPct val="20000"/>
              </a:spcBef>
              <a:buFont typeface="Arial" pitchFamily="34" charset="0"/>
              <a:buChar char="•"/>
              <a:defRPr sz="2000" kern="1200" baseline="0">
                <a:solidFill>
                  <a:schemeClr val="tx1"/>
                </a:solidFill>
                <a:latin typeface="Times New Roman" panose="02020603050405020304" pitchFamily="18" charset="0"/>
                <a:ea typeface="新細明體" panose="02020500000000000000" pitchFamily="18" charset="-120"/>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baseline="0">
                <a:solidFill>
                  <a:schemeClr val="tx1"/>
                </a:solidFill>
                <a:latin typeface="Times New Roman" panose="02020603050405020304" pitchFamily="18" charset="0"/>
                <a:ea typeface="新細明體" panose="02020500000000000000" pitchFamily="18"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00"/>
              </a:spcBef>
            </a:pPr>
            <a:r>
              <a:rPr lang="en-US" altLang="zh-TW" sz="2800" dirty="0" smtClean="0"/>
              <a:t>Neural Network Training</a:t>
            </a:r>
            <a:endParaRPr lang="en-US" altLang="zh-TW" sz="2800" dirty="0"/>
          </a:p>
        </p:txBody>
      </p:sp>
      <p:grpSp>
        <p:nvGrpSpPr>
          <p:cNvPr id="7" name="群組 6"/>
          <p:cNvGrpSpPr/>
          <p:nvPr/>
        </p:nvGrpSpPr>
        <p:grpSpPr>
          <a:xfrm>
            <a:off x="748283" y="1772816"/>
            <a:ext cx="3895725" cy="2476500"/>
            <a:chOff x="748283" y="1988840"/>
            <a:chExt cx="3895725" cy="2476500"/>
          </a:xfrm>
        </p:grpSpPr>
        <p:grpSp>
          <p:nvGrpSpPr>
            <p:cNvPr id="8" name="群組 7"/>
            <p:cNvGrpSpPr/>
            <p:nvPr/>
          </p:nvGrpSpPr>
          <p:grpSpPr>
            <a:xfrm>
              <a:off x="748283" y="1988840"/>
              <a:ext cx="3895725" cy="2476500"/>
              <a:chOff x="748283" y="1988840"/>
              <a:chExt cx="3895725" cy="2476500"/>
            </a:xfrm>
          </p:grpSpPr>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283" y="1988840"/>
                <a:ext cx="3895725" cy="247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1" name="矩形 10"/>
                  <p:cNvSpPr/>
                  <p:nvPr/>
                </p:nvSpPr>
                <p:spPr>
                  <a:xfrm>
                    <a:off x="1918626" y="2365972"/>
                    <a:ext cx="141705" cy="215444"/>
                  </a:xfrm>
                  <a:prstGeom prst="rect">
                    <a:avLst/>
                  </a:prstGeom>
                </p:spPr>
                <p:txBody>
                  <a:bodyPr wrap="none" lIns="0" tIns="0" rIns="0" bIns="0">
                    <a:spAutoFit/>
                  </a:bodyPr>
                  <a:lstStyle/>
                  <a:p>
                    <a:pPr/>
                    <a14:m>
                      <m:oMathPara xmlns:m="http://schemas.openxmlformats.org/officeDocument/2006/math">
                        <m:oMathParaPr>
                          <m:jc m:val="centerGroup"/>
                        </m:oMathParaPr>
                        <m:oMath xmlns:m="http://schemas.openxmlformats.org/officeDocument/2006/math">
                          <m:acc>
                            <m:accPr>
                              <m:chr m:val="⃑"/>
                              <m:ctrlPr>
                                <a:rPr lang="zh-TW" altLang="en-US" sz="1400" i="1" smtClean="0">
                                  <a:latin typeface="Cambria Math" panose="02040503050406030204" pitchFamily="18" charset="0"/>
                                </a:rPr>
                              </m:ctrlPr>
                            </m:accPr>
                            <m:e>
                              <m:r>
                                <a:rPr lang="en-US" altLang="zh-TW" sz="1400" b="0" i="1" smtClean="0">
                                  <a:latin typeface="Cambria Math"/>
                                </a:rPr>
                                <m:t>𝑥</m:t>
                              </m:r>
                            </m:e>
                          </m:acc>
                        </m:oMath>
                      </m:oMathPara>
                    </a14:m>
                    <a:endParaRPr lang="zh-TW" altLang="en-US" sz="1400" dirty="0"/>
                  </a:p>
                </p:txBody>
              </p:sp>
            </mc:Choice>
            <mc:Fallback xmlns="">
              <p:sp>
                <p:nvSpPr>
                  <p:cNvPr id="11" name="矩形 10"/>
                  <p:cNvSpPr>
                    <a:spLocks noRot="1" noChangeAspect="1" noMove="1" noResize="1" noEditPoints="1" noAdjustHandles="1" noChangeArrowheads="1" noChangeShapeType="1" noTextEdit="1"/>
                  </p:cNvSpPr>
                  <p:nvPr/>
                </p:nvSpPr>
                <p:spPr>
                  <a:xfrm>
                    <a:off x="1918626" y="2365972"/>
                    <a:ext cx="141705" cy="215444"/>
                  </a:xfrm>
                  <a:prstGeom prst="rect">
                    <a:avLst/>
                  </a:prstGeom>
                  <a:blipFill rotWithShape="1">
                    <a:blip r:embed="rId4"/>
                    <a:stretch>
                      <a:fillRect l="-21739" t="-20000" r="-6521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318217" y="2581416"/>
                    <a:ext cx="144142" cy="215444"/>
                  </a:xfrm>
                  <a:prstGeom prst="rect">
                    <a:avLst/>
                  </a:prstGeom>
                </p:spPr>
                <p:txBody>
                  <a:bodyPr wrap="none" lIns="0" tIns="0" rIns="0" bIns="0">
                    <a:spAutoFit/>
                  </a:bodyPr>
                  <a:lstStyle/>
                  <a:p>
                    <a:pPr/>
                    <a14:m>
                      <m:oMathPara xmlns:m="http://schemas.openxmlformats.org/officeDocument/2006/math">
                        <m:oMathParaPr>
                          <m:jc m:val="centerGroup"/>
                        </m:oMathParaPr>
                        <m:oMath xmlns:m="http://schemas.openxmlformats.org/officeDocument/2006/math">
                          <m:acc>
                            <m:accPr>
                              <m:chr m:val="⃑"/>
                              <m:ctrlPr>
                                <a:rPr lang="zh-TW" altLang="en-US" sz="1400" i="1" smtClean="0">
                                  <a:latin typeface="Cambria Math" panose="02040503050406030204" pitchFamily="18" charset="0"/>
                                </a:rPr>
                              </m:ctrlPr>
                            </m:accPr>
                            <m:e>
                              <m:r>
                                <a:rPr lang="en-US" altLang="zh-TW" sz="1400" b="0" i="1" smtClean="0">
                                  <a:latin typeface="Cambria Math"/>
                                </a:rPr>
                                <m:t>𝑦</m:t>
                              </m:r>
                            </m:e>
                          </m:acc>
                        </m:oMath>
                      </m:oMathPara>
                    </a14:m>
                    <a:endParaRPr lang="zh-TW" altLang="en-US" sz="1400" dirty="0"/>
                  </a:p>
                </p:txBody>
              </p:sp>
            </mc:Choice>
            <mc:Fallback xmlns="">
              <p:sp>
                <p:nvSpPr>
                  <p:cNvPr id="12" name="矩形 11"/>
                  <p:cNvSpPr>
                    <a:spLocks noRot="1" noChangeAspect="1" noMove="1" noResize="1" noEditPoints="1" noAdjustHandles="1" noChangeArrowheads="1" noChangeShapeType="1" noTextEdit="1"/>
                  </p:cNvSpPr>
                  <p:nvPr/>
                </p:nvSpPr>
                <p:spPr>
                  <a:xfrm>
                    <a:off x="4318217" y="2581416"/>
                    <a:ext cx="144142" cy="215444"/>
                  </a:xfrm>
                  <a:prstGeom prst="rect">
                    <a:avLst/>
                  </a:prstGeom>
                  <a:blipFill rotWithShape="1">
                    <a:blip r:embed="rId5"/>
                    <a:stretch>
                      <a:fillRect l="-29167" t="-17143" r="-66667" b="-25714"/>
                    </a:stretch>
                  </a:blipFill>
                </p:spPr>
                <p:txBody>
                  <a:bodyPr/>
                  <a:lstStyle/>
                  <a:p>
                    <a:r>
                      <a:rPr lang="zh-TW" altLang="en-US">
                        <a:noFill/>
                      </a:rPr>
                      <a:t> </a:t>
                    </a:r>
                  </a:p>
                </p:txBody>
              </p:sp>
            </mc:Fallback>
          </mc:AlternateContent>
        </p:grpSp>
        <p:sp>
          <p:nvSpPr>
            <p:cNvPr id="9" name="矩形 8"/>
            <p:cNvSpPr/>
            <p:nvPr/>
          </p:nvSpPr>
          <p:spPr>
            <a:xfrm>
              <a:off x="3248148" y="2060848"/>
              <a:ext cx="108000"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13" name="內容版面配置區 2"/>
              <p:cNvSpPr>
                <a:spLocks noGrp="1"/>
              </p:cNvSpPr>
              <p:nvPr>
                <p:ph idx="1"/>
              </p:nvPr>
            </p:nvSpPr>
            <p:spPr>
              <a:xfrm>
                <a:off x="3146033" y="1830970"/>
                <a:ext cx="298376" cy="282641"/>
              </a:xfrm>
            </p:spPr>
            <p:txBody>
              <a:bodyPr wrap="square" lIns="0" tIns="0" rIns="0" bIns="0">
                <a:spAutoFit/>
              </a:bodyPr>
              <a:lstStyle/>
              <a:p>
                <a:pPr marL="0" indent="0">
                  <a:buNone/>
                </a:pPr>
                <a14:m>
                  <m:oMathPara xmlns:m="http://schemas.openxmlformats.org/officeDocument/2006/math">
                    <m:oMathParaPr>
                      <m:jc m:val="centerGroup"/>
                    </m:oMathParaPr>
                    <m:oMath xmlns:m="http://schemas.openxmlformats.org/officeDocument/2006/math">
                      <m:acc>
                        <m:accPr>
                          <m:chr m:val="⃑"/>
                          <m:ctrlPr>
                            <a:rPr lang="zh-TW" altLang="en-US" sz="1600" i="1" smtClean="0">
                              <a:latin typeface="Cambria Math" panose="02040503050406030204" pitchFamily="18" charset="0"/>
                            </a:rPr>
                          </m:ctrlPr>
                        </m:accPr>
                        <m:e>
                          <m:r>
                            <a:rPr lang="en-US" altLang="zh-TW" sz="1600" b="0" i="1" smtClean="0">
                              <a:latin typeface="Cambria Math"/>
                            </a:rPr>
                            <m:t>h</m:t>
                          </m:r>
                        </m:e>
                      </m:acc>
                    </m:oMath>
                  </m:oMathPara>
                </a14:m>
                <a:endParaRPr lang="zh-TW" altLang="en-US" sz="1600" dirty="0"/>
              </a:p>
            </p:txBody>
          </p:sp>
        </mc:Choice>
        <mc:Fallback xmlns="">
          <p:sp>
            <p:nvSpPr>
              <p:cNvPr id="13" name="內容版面配置區 2"/>
              <p:cNvSpPr>
                <a:spLocks noGrp="1" noRot="1" noChangeAspect="1" noMove="1" noResize="1" noEditPoints="1" noAdjustHandles="1" noChangeArrowheads="1" noChangeShapeType="1" noTextEdit="1"/>
              </p:cNvSpPr>
              <p:nvPr>
                <p:ph idx="1"/>
              </p:nvPr>
            </p:nvSpPr>
            <p:spPr>
              <a:xfrm>
                <a:off x="3146033" y="1830970"/>
                <a:ext cx="298376" cy="282641"/>
              </a:xfrm>
              <a:blipFill rotWithShape="1">
                <a:blip r:embed="rId6"/>
                <a:stretch>
                  <a:fillRect b="-6383"/>
                </a:stretch>
              </a:blipFill>
            </p:spPr>
            <p:txBody>
              <a:bodyPr/>
              <a:lstStyle/>
              <a:p>
                <a:r>
                  <a:rPr lang="zh-TW" altLang="en-US">
                    <a:noFill/>
                  </a:rPr>
                  <a:t> </a:t>
                </a:r>
              </a:p>
            </p:txBody>
          </p:sp>
        </mc:Fallback>
      </mc:AlternateContent>
      <p:pic>
        <p:nvPicPr>
          <p:cNvPr id="2" name="圖片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1560" y="4653136"/>
            <a:ext cx="4727448" cy="2048256"/>
          </a:xfrm>
          <a:prstGeom prst="rect">
            <a:avLst/>
          </a:prstGeom>
        </p:spPr>
      </p:pic>
      <p:sp>
        <p:nvSpPr>
          <p:cNvPr id="3" name="文字方塊 2"/>
          <p:cNvSpPr txBox="1"/>
          <p:nvPr/>
        </p:nvSpPr>
        <p:spPr>
          <a:xfrm>
            <a:off x="5076056" y="1952836"/>
            <a:ext cx="3600400" cy="369332"/>
          </a:xfrm>
          <a:prstGeom prst="rect">
            <a:avLst/>
          </a:prstGeom>
          <a:noFill/>
        </p:spPr>
        <p:txBody>
          <a:bodyPr wrap="square" rtlCol="0">
            <a:spAutoFit/>
          </a:bodyPr>
          <a:lstStyle/>
          <a:p>
            <a:endParaRPr lang="zh-TW" altLang="en-US" dirty="0"/>
          </a:p>
        </p:txBody>
      </p:sp>
      <p:sp>
        <p:nvSpPr>
          <p:cNvPr id="14" name="文字方塊 13"/>
          <p:cNvSpPr txBox="1"/>
          <p:nvPr/>
        </p:nvSpPr>
        <p:spPr>
          <a:xfrm>
            <a:off x="5076056" y="1844824"/>
            <a:ext cx="1152128" cy="707886"/>
          </a:xfrm>
          <a:prstGeom prst="rect">
            <a:avLst/>
          </a:prstGeom>
          <a:noFill/>
        </p:spPr>
        <p:txBody>
          <a:bodyPr wrap="square" rtlCol="0">
            <a:spAutoFit/>
          </a:bodyPr>
          <a:lstStyle/>
          <a:p>
            <a:pPr algn="ctr"/>
            <a:r>
              <a:rPr lang="en-US" altLang="zh-TW" sz="2000" dirty="0" smtClean="0">
                <a:latin typeface="Times New Roman" panose="02020603050405020304" pitchFamily="18" charset="0"/>
                <a:cs typeface="Times New Roman" panose="02020603050405020304" pitchFamily="18" charset="0"/>
              </a:rPr>
              <a:t>Phone</a:t>
            </a:r>
          </a:p>
          <a:p>
            <a:pPr algn="ctr"/>
            <a:r>
              <a:rPr lang="en-US" altLang="zh-TW" sz="2000" dirty="0">
                <a:latin typeface="Times New Roman" panose="02020603050405020304" pitchFamily="18" charset="0"/>
                <a:cs typeface="Times New Roman" panose="02020603050405020304" pitchFamily="18" charset="0"/>
              </a:rPr>
              <a:t>Posterior</a:t>
            </a:r>
            <a:endParaRPr lang="zh-TW" altLang="en-US" sz="2000" dirty="0">
              <a:latin typeface="Times New Roman" panose="02020603050405020304" pitchFamily="18" charset="0"/>
              <a:cs typeface="Times New Roman" panose="02020603050405020304" pitchFamily="18" charset="0"/>
            </a:endParaRPr>
          </a:p>
        </p:txBody>
      </p:sp>
      <p:sp>
        <p:nvSpPr>
          <p:cNvPr id="16" name="文字方塊 15"/>
          <p:cNvSpPr txBox="1"/>
          <p:nvPr/>
        </p:nvSpPr>
        <p:spPr>
          <a:xfrm>
            <a:off x="6948264" y="1844824"/>
            <a:ext cx="1152128" cy="707886"/>
          </a:xfrm>
          <a:prstGeom prst="rect">
            <a:avLst/>
          </a:prstGeom>
          <a:noFill/>
        </p:spPr>
        <p:txBody>
          <a:bodyPr wrap="square" rtlCol="0">
            <a:spAutoFit/>
          </a:bodyPr>
          <a:lstStyle/>
          <a:p>
            <a:pPr algn="ctr"/>
            <a:r>
              <a:rPr lang="en-US" altLang="zh-TW" sz="2000" dirty="0" smtClean="0">
                <a:latin typeface="Times New Roman" panose="02020603050405020304" pitchFamily="18" charset="0"/>
                <a:cs typeface="Times New Roman" panose="02020603050405020304" pitchFamily="18" charset="0"/>
              </a:rPr>
              <a:t>State</a:t>
            </a:r>
          </a:p>
          <a:p>
            <a:pPr algn="ctr"/>
            <a:r>
              <a:rPr lang="en-US" altLang="zh-TW" sz="2000" dirty="0">
                <a:latin typeface="Times New Roman" panose="02020603050405020304" pitchFamily="18" charset="0"/>
                <a:cs typeface="Times New Roman" panose="02020603050405020304" pitchFamily="18" charset="0"/>
              </a:rPr>
              <a:t>Posterior</a:t>
            </a:r>
            <a:endParaRPr lang="zh-TW"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7" name="文字方塊 16"/>
              <p:cNvSpPr txBox="1"/>
              <p:nvPr/>
            </p:nvSpPr>
            <p:spPr>
              <a:xfrm>
                <a:off x="5076056" y="2636912"/>
                <a:ext cx="1152128" cy="13234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000" b="0" i="1" smtClean="0">
                          <a:latin typeface="Cambria Math"/>
                          <a:cs typeface="Times New Roman" panose="02020603050405020304" pitchFamily="18" charset="0"/>
                        </a:rPr>
                        <m:t>𝑃</m:t>
                      </m:r>
                      <m:d>
                        <m:dPr>
                          <m:ctrlPr>
                            <a:rPr lang="en-US" altLang="zh-TW" sz="2000" b="0" i="1" smtClean="0">
                              <a:latin typeface="Cambria Math" panose="02040503050406030204" pitchFamily="18" charset="0"/>
                              <a:cs typeface="Times New Roman" panose="02020603050405020304" pitchFamily="18" charset="0"/>
                            </a:rPr>
                          </m:ctrlPr>
                        </m:dPr>
                        <m:e>
                          <m:r>
                            <a:rPr lang="en-US" altLang="zh-TW" sz="2000" b="0" i="1" smtClean="0">
                              <a:latin typeface="Cambria Math"/>
                              <a:cs typeface="Times New Roman" panose="02020603050405020304" pitchFamily="18" charset="0"/>
                            </a:rPr>
                            <m:t>𝑎</m:t>
                          </m:r>
                        </m:e>
                        <m:e>
                          <m:r>
                            <a:rPr lang="en-US" altLang="zh-TW" sz="2000" b="0" i="1" smtClean="0">
                              <a:latin typeface="Cambria Math"/>
                              <a:cs typeface="Times New Roman" panose="02020603050405020304" pitchFamily="18" charset="0"/>
                            </a:rPr>
                            <m:t>𝑥</m:t>
                          </m:r>
                        </m:e>
                      </m:d>
                    </m:oMath>
                  </m:oMathPara>
                </a14:m>
                <a:endParaRPr lang="en-US" altLang="zh-TW" sz="2000" b="0" dirty="0" smtClean="0">
                  <a:latin typeface="Times New Roman" panose="02020603050405020304" pitchFamily="18" charset="0"/>
                  <a:cs typeface="Times New Roman" panose="02020603050405020304" pitchFamily="18" charset="0"/>
                </a:endParaRPr>
              </a:p>
              <a:p>
                <a:endParaRPr lang="en-US" altLang="zh-TW" sz="2000" i="1" dirty="0" smtClean="0">
                  <a:latin typeface="Cambria Math"/>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TW" sz="2000" i="1">
                          <a:latin typeface="Cambria Math"/>
                          <a:cs typeface="Times New Roman" panose="02020603050405020304" pitchFamily="18" charset="0"/>
                        </a:rPr>
                        <m:t>𝑃</m:t>
                      </m:r>
                      <m:d>
                        <m:dPr>
                          <m:ctrlPr>
                            <a:rPr lang="en-US" altLang="zh-TW" sz="2000" i="1">
                              <a:latin typeface="Cambria Math" panose="02040503050406030204" pitchFamily="18" charset="0"/>
                              <a:cs typeface="Times New Roman" panose="02020603050405020304" pitchFamily="18" charset="0"/>
                            </a:rPr>
                          </m:ctrlPr>
                        </m:dPr>
                        <m:e>
                          <m:r>
                            <a:rPr lang="en-US" altLang="zh-TW" sz="2000" b="0" i="1" smtClean="0">
                              <a:latin typeface="Cambria Math"/>
                              <a:cs typeface="Times New Roman" panose="02020603050405020304" pitchFamily="18" charset="0"/>
                            </a:rPr>
                            <m:t>𝑏</m:t>
                          </m:r>
                        </m:e>
                        <m:e>
                          <m:r>
                            <a:rPr lang="en-US" altLang="zh-TW" sz="2000" i="1">
                              <a:latin typeface="Cambria Math"/>
                              <a:cs typeface="Times New Roman" panose="02020603050405020304" pitchFamily="18" charset="0"/>
                            </a:rPr>
                            <m:t>𝑥</m:t>
                          </m:r>
                        </m:e>
                      </m:d>
                    </m:oMath>
                  </m:oMathPara>
                </a14:m>
                <a:endParaRPr lang="en-US" altLang="zh-TW"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zh-TW" altLang="en-US" sz="2000" i="1" smtClean="0">
                          <a:latin typeface="Cambria Math"/>
                          <a:cs typeface="Times New Roman" panose="02020603050405020304" pitchFamily="18" charset="0"/>
                        </a:rPr>
                        <m:t>⋮</m:t>
                      </m:r>
                    </m:oMath>
                  </m:oMathPara>
                </a14:m>
                <a:endParaRPr lang="zh-TW" altLang="en-US" sz="2000" dirty="0">
                  <a:latin typeface="Times New Roman" panose="02020603050405020304" pitchFamily="18" charset="0"/>
                  <a:cs typeface="Times New Roman" panose="02020603050405020304" pitchFamily="18" charset="0"/>
                </a:endParaRPr>
              </a:p>
            </p:txBody>
          </p:sp>
        </mc:Choice>
        <mc:Fallback xmlns="">
          <p:sp>
            <p:nvSpPr>
              <p:cNvPr id="17" name="文字方塊 16"/>
              <p:cNvSpPr txBox="1">
                <a:spLocks noRot="1" noChangeAspect="1" noMove="1" noResize="1" noEditPoints="1" noAdjustHandles="1" noChangeArrowheads="1" noChangeShapeType="1" noTextEdit="1"/>
              </p:cNvSpPr>
              <p:nvPr/>
            </p:nvSpPr>
            <p:spPr>
              <a:xfrm>
                <a:off x="5076056" y="2636912"/>
                <a:ext cx="1152128" cy="1323439"/>
              </a:xfrm>
              <a:prstGeom prst="rect">
                <a:avLst/>
              </a:prstGeom>
              <a:blipFill rotWithShape="1">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p:cNvSpPr txBox="1"/>
              <p:nvPr/>
            </p:nvSpPr>
            <p:spPr>
              <a:xfrm>
                <a:off x="6444208" y="2636912"/>
                <a:ext cx="2232248" cy="13234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000" b="0" i="1" smtClean="0">
                          <a:latin typeface="Cambria Math"/>
                          <a:cs typeface="Times New Roman" panose="02020603050405020304" pitchFamily="18" charset="0"/>
                        </a:rPr>
                        <m:t>𝑃</m:t>
                      </m:r>
                      <m:d>
                        <m:dPr>
                          <m:ctrlPr>
                            <a:rPr lang="en-US" altLang="zh-TW" sz="2000" b="0" i="1" smtClean="0">
                              <a:latin typeface="Cambria Math" panose="02040503050406030204" pitchFamily="18" charset="0"/>
                              <a:cs typeface="Times New Roman" panose="02020603050405020304" pitchFamily="18" charset="0"/>
                            </a:rPr>
                          </m:ctrlPr>
                        </m:dPr>
                        <m:e>
                          <m:r>
                            <a:rPr lang="en-US" altLang="zh-TW" sz="2000" b="0" i="1" smtClean="0">
                              <a:latin typeface="Cambria Math"/>
                              <a:cs typeface="Times New Roman" panose="02020603050405020304" pitchFamily="18" charset="0"/>
                            </a:rPr>
                            <m:t>𝑏</m:t>
                          </m:r>
                          <m:r>
                            <a:rPr lang="en-US" altLang="zh-TW" sz="2000" b="0" i="1" smtClean="0">
                              <a:latin typeface="Cambria Math"/>
                              <a:ea typeface="Cambria Math"/>
                              <a:cs typeface="Times New Roman" panose="02020603050405020304" pitchFamily="18" charset="0"/>
                            </a:rPr>
                            <m:t>–</m:t>
                          </m:r>
                          <m:r>
                            <a:rPr lang="en-US" altLang="zh-TW" sz="2000" b="0" i="1" smtClean="0">
                              <a:latin typeface="Cambria Math"/>
                              <a:cs typeface="Times New Roman" panose="02020603050405020304" pitchFamily="18" charset="0"/>
                            </a:rPr>
                            <m:t>𝑎</m:t>
                          </m:r>
                          <m:d>
                            <m:dPr>
                              <m:ctrlPr>
                                <a:rPr lang="en-US" altLang="zh-TW" sz="2000" b="0" i="1" smtClean="0">
                                  <a:latin typeface="Cambria Math" panose="02040503050406030204" pitchFamily="18" charset="0"/>
                                  <a:cs typeface="Times New Roman" panose="02020603050405020304" pitchFamily="18" charset="0"/>
                                </a:rPr>
                              </m:ctrlPr>
                            </m:dPr>
                            <m:e>
                              <m:r>
                                <a:rPr lang="en-US" altLang="zh-TW" sz="2000" b="0" i="1" smtClean="0">
                                  <a:latin typeface="Cambria Math"/>
                                  <a:cs typeface="Times New Roman" panose="02020603050405020304" pitchFamily="18" charset="0"/>
                                </a:rPr>
                                <m:t>1</m:t>
                              </m:r>
                            </m:e>
                          </m:d>
                          <m:r>
                            <a:rPr lang="en-US" altLang="zh-TW" sz="2000" b="0" i="1" smtClean="0">
                              <a:latin typeface="Cambria Math"/>
                              <a:ea typeface="Cambria Math"/>
                              <a:cs typeface="Times New Roman" panose="02020603050405020304" pitchFamily="18" charset="0"/>
                            </a:rPr>
                            <m:t>–</m:t>
                          </m:r>
                          <m:r>
                            <a:rPr lang="en-US" altLang="zh-TW" sz="2000" b="0" i="1" smtClean="0">
                              <a:latin typeface="Cambria Math"/>
                              <a:cs typeface="Times New Roman" panose="02020603050405020304" pitchFamily="18" charset="0"/>
                            </a:rPr>
                            <m:t>𝑡</m:t>
                          </m:r>
                        </m:e>
                        <m:e>
                          <m:r>
                            <a:rPr lang="en-US" altLang="zh-TW" sz="2000" b="0" i="1" smtClean="0">
                              <a:latin typeface="Cambria Math"/>
                              <a:cs typeface="Times New Roman" panose="02020603050405020304" pitchFamily="18" charset="0"/>
                            </a:rPr>
                            <m:t>𝑥</m:t>
                          </m:r>
                        </m:e>
                      </m:d>
                    </m:oMath>
                  </m:oMathPara>
                </a14:m>
                <a:endParaRPr lang="en-US" altLang="zh-TW" sz="2000" b="0" dirty="0" smtClean="0">
                  <a:latin typeface="Times New Roman" panose="02020603050405020304" pitchFamily="18" charset="0"/>
                  <a:cs typeface="Times New Roman" panose="02020603050405020304" pitchFamily="18" charset="0"/>
                </a:endParaRPr>
              </a:p>
              <a:p>
                <a:endParaRPr lang="en-US" altLang="zh-TW" sz="2000" i="1" dirty="0" smtClean="0">
                  <a:latin typeface="Cambria Math"/>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TW" sz="2000" i="1">
                          <a:latin typeface="Cambria Math"/>
                          <a:cs typeface="Times New Roman" panose="02020603050405020304" pitchFamily="18" charset="0"/>
                        </a:rPr>
                        <m:t>𝑃</m:t>
                      </m:r>
                      <m:d>
                        <m:dPr>
                          <m:ctrlPr>
                            <a:rPr lang="en-US" altLang="zh-TW" sz="2000" i="1">
                              <a:latin typeface="Cambria Math" panose="02040503050406030204" pitchFamily="18" charset="0"/>
                              <a:cs typeface="Times New Roman" panose="02020603050405020304" pitchFamily="18" charset="0"/>
                            </a:rPr>
                          </m:ctrlPr>
                        </m:dPr>
                        <m:e>
                          <m:r>
                            <a:rPr lang="en-US" altLang="zh-TW" sz="2000" i="1">
                              <a:latin typeface="Cambria Math"/>
                              <a:cs typeface="Times New Roman" panose="02020603050405020304" pitchFamily="18" charset="0"/>
                            </a:rPr>
                            <m:t>𝑏</m:t>
                          </m:r>
                          <m:r>
                            <a:rPr lang="en-US" altLang="zh-TW" sz="2000" b="0" i="1" smtClean="0">
                              <a:latin typeface="Cambria Math"/>
                              <a:ea typeface="Cambria Math"/>
                              <a:cs typeface="Times New Roman" panose="02020603050405020304" pitchFamily="18" charset="0"/>
                            </a:rPr>
                            <m:t>–</m:t>
                          </m:r>
                          <m:r>
                            <a:rPr lang="en-US" altLang="zh-TW" sz="2000" i="1">
                              <a:latin typeface="Cambria Math"/>
                              <a:cs typeface="Times New Roman" panose="02020603050405020304" pitchFamily="18" charset="0"/>
                            </a:rPr>
                            <m:t>𝑎</m:t>
                          </m:r>
                          <m:r>
                            <a:rPr lang="en-US" altLang="zh-TW" sz="2000" b="0" i="1" smtClean="0">
                              <a:latin typeface="Cambria Math"/>
                              <a:cs typeface="Times New Roman" panose="02020603050405020304" pitchFamily="18" charset="0"/>
                            </a:rPr>
                            <m:t>(2)</m:t>
                          </m:r>
                          <m:r>
                            <a:rPr lang="en-US" altLang="zh-TW" sz="2000" b="0" i="1" smtClean="0">
                              <a:latin typeface="Cambria Math"/>
                              <a:ea typeface="Cambria Math"/>
                              <a:cs typeface="Times New Roman" panose="02020603050405020304" pitchFamily="18" charset="0"/>
                            </a:rPr>
                            <m:t>–</m:t>
                          </m:r>
                          <m:r>
                            <a:rPr lang="en-US" altLang="zh-TW" sz="2000" i="1">
                              <a:latin typeface="Cambria Math"/>
                              <a:cs typeface="Times New Roman" panose="02020603050405020304" pitchFamily="18" charset="0"/>
                            </a:rPr>
                            <m:t>𝑡</m:t>
                          </m:r>
                        </m:e>
                        <m:e>
                          <m:r>
                            <a:rPr lang="en-US" altLang="zh-TW" sz="2000" i="1">
                              <a:latin typeface="Cambria Math"/>
                              <a:cs typeface="Times New Roman" panose="02020603050405020304" pitchFamily="18" charset="0"/>
                            </a:rPr>
                            <m:t>𝑥</m:t>
                          </m:r>
                        </m:e>
                      </m:d>
                    </m:oMath>
                  </m:oMathPara>
                </a14:m>
                <a:endParaRPr lang="en-US" altLang="zh-TW"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zh-TW" altLang="en-US" sz="2000" i="1" smtClean="0">
                          <a:latin typeface="Cambria Math"/>
                          <a:cs typeface="Times New Roman" panose="02020603050405020304" pitchFamily="18" charset="0"/>
                        </a:rPr>
                        <m:t>⋮</m:t>
                      </m:r>
                    </m:oMath>
                  </m:oMathPara>
                </a14:m>
                <a:endParaRPr lang="zh-TW" altLang="en-US" sz="2000" dirty="0">
                  <a:latin typeface="Times New Roman" panose="02020603050405020304" pitchFamily="18" charset="0"/>
                  <a:cs typeface="Times New Roman" panose="02020603050405020304" pitchFamily="18" charset="0"/>
                </a:endParaRPr>
              </a:p>
            </p:txBody>
          </p:sp>
        </mc:Choice>
        <mc:Fallback xmlns="">
          <p:sp>
            <p:nvSpPr>
              <p:cNvPr id="19" name="文字方塊 18"/>
              <p:cNvSpPr txBox="1">
                <a:spLocks noRot="1" noChangeAspect="1" noMove="1" noResize="1" noEditPoints="1" noAdjustHandles="1" noChangeArrowheads="1" noChangeShapeType="1" noTextEdit="1"/>
              </p:cNvSpPr>
              <p:nvPr/>
            </p:nvSpPr>
            <p:spPr>
              <a:xfrm>
                <a:off x="6444208" y="2636912"/>
                <a:ext cx="2232248" cy="1323439"/>
              </a:xfrm>
              <a:prstGeom prst="rect">
                <a:avLst/>
              </a:prstGeom>
              <a:blipFill rotWithShape="1">
                <a:blip r:embed="rId9"/>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0079238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bwMode="auto">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hangingPunct="1"/>
            <a:r>
              <a:rPr lang="en-US" altLang="zh-TW" b="1" dirty="0" smtClean="0">
                <a:latin typeface="Times New Roman" pitchFamily="18" charset="0"/>
              </a:rPr>
              <a:t>Integrating HMM with Neural Networks</a:t>
            </a:r>
          </a:p>
        </p:txBody>
      </p:sp>
      <p:sp>
        <p:nvSpPr>
          <p:cNvPr id="5" name="內容版面配置區 4"/>
          <p:cNvSpPr>
            <a:spLocks noGrp="1"/>
          </p:cNvSpPr>
          <p:nvPr>
            <p:ph idx="1"/>
          </p:nvPr>
        </p:nvSpPr>
        <p:spPr>
          <a:xfrm>
            <a:off x="0" y="907200"/>
            <a:ext cx="9144000" cy="1304973"/>
          </a:xfrm>
        </p:spPr>
        <p:txBody>
          <a:bodyPr/>
          <a:lstStyle/>
          <a:p>
            <a:r>
              <a:rPr lang="en-US" altLang="zh-TW" sz="2600" dirty="0"/>
              <a:t>Tandem </a:t>
            </a:r>
            <a:r>
              <a:rPr lang="en-US" altLang="zh-TW" sz="2600" dirty="0" smtClean="0"/>
              <a:t>System</a:t>
            </a:r>
          </a:p>
          <a:p>
            <a:pPr lvl="1"/>
            <a:r>
              <a:rPr lang="en-US" altLang="zh-TW" sz="2400" dirty="0"/>
              <a:t>phoneme </a:t>
            </a:r>
            <a:r>
              <a:rPr lang="en-US" altLang="zh-TW" sz="2400" dirty="0" smtClean="0"/>
              <a:t>posterior vectors from MLP concatenated with MFCC as a new set of </a:t>
            </a:r>
            <a:r>
              <a:rPr lang="en-US" altLang="zh-TW" sz="2400" dirty="0"/>
              <a:t>features for </a:t>
            </a:r>
            <a:r>
              <a:rPr lang="en-US" altLang="zh-TW" sz="2400" dirty="0" smtClean="0"/>
              <a:t>HMM </a:t>
            </a:r>
            <a:endParaRPr lang="zh-TW" altLang="en-US" sz="2400" dirty="0"/>
          </a:p>
        </p:txBody>
      </p:sp>
      <p:grpSp>
        <p:nvGrpSpPr>
          <p:cNvPr id="2" name="群組 1"/>
          <p:cNvGrpSpPr/>
          <p:nvPr/>
        </p:nvGrpSpPr>
        <p:grpSpPr>
          <a:xfrm>
            <a:off x="336869" y="2420888"/>
            <a:ext cx="8555611" cy="3369936"/>
            <a:chOff x="336869" y="2795368"/>
            <a:chExt cx="8555611" cy="3369936"/>
          </a:xfrm>
        </p:grpSpPr>
        <p:sp>
          <p:nvSpPr>
            <p:cNvPr id="4" name="文字方塊 3"/>
            <p:cNvSpPr txBox="1"/>
            <p:nvPr/>
          </p:nvSpPr>
          <p:spPr>
            <a:xfrm>
              <a:off x="1633272" y="2797458"/>
              <a:ext cx="1382554" cy="775597"/>
            </a:xfrm>
            <a:prstGeom prst="rect">
              <a:avLst/>
            </a:prstGeom>
            <a:noFill/>
            <a:ln w="19050">
              <a:solidFill>
                <a:schemeClr val="tx1"/>
              </a:solidFill>
            </a:ln>
          </p:spPr>
          <p:txBody>
            <a:bodyPr wrap="square" rtlCol="0" anchor="ctr" anchorCtr="0">
              <a:spAutoFit/>
            </a:bodyPr>
            <a:lstStyle/>
            <a:p>
              <a:pPr algn="ctr"/>
              <a:r>
                <a:rPr lang="en-US" altLang="zh-TW" dirty="0" smtClean="0"/>
                <a:t>Feature</a:t>
              </a:r>
            </a:p>
            <a:p>
              <a:pPr algn="ctr"/>
              <a:r>
                <a:rPr lang="en-US" altLang="zh-TW" dirty="0" smtClean="0"/>
                <a:t>Extraction</a:t>
              </a:r>
              <a:endParaRPr lang="zh-TW" altLang="en-US" dirty="0"/>
            </a:p>
          </p:txBody>
        </p:sp>
        <p:sp>
          <p:nvSpPr>
            <p:cNvPr id="6" name="文字方塊 5"/>
            <p:cNvSpPr txBox="1"/>
            <p:nvPr/>
          </p:nvSpPr>
          <p:spPr>
            <a:xfrm>
              <a:off x="1633272" y="3918693"/>
              <a:ext cx="1382554" cy="777600"/>
            </a:xfrm>
            <a:prstGeom prst="rect">
              <a:avLst/>
            </a:prstGeom>
            <a:noFill/>
            <a:ln w="19050">
              <a:solidFill>
                <a:schemeClr val="tx1"/>
              </a:solidFill>
            </a:ln>
          </p:spPr>
          <p:txBody>
            <a:bodyPr wrap="square" rtlCol="0" anchor="ctr" anchorCtr="0">
              <a:spAutoFit/>
            </a:bodyPr>
            <a:lstStyle/>
            <a:p>
              <a:pPr algn="ctr"/>
              <a:r>
                <a:rPr lang="en-US" altLang="zh-TW" dirty="0" smtClean="0"/>
                <a:t>MLP</a:t>
              </a:r>
              <a:endParaRPr lang="zh-TW" altLang="en-US" dirty="0"/>
            </a:p>
          </p:txBody>
        </p:sp>
        <p:sp>
          <p:nvSpPr>
            <p:cNvPr id="7" name="文字方塊 6"/>
            <p:cNvSpPr txBox="1"/>
            <p:nvPr/>
          </p:nvSpPr>
          <p:spPr>
            <a:xfrm>
              <a:off x="2065147" y="5042018"/>
              <a:ext cx="1814400" cy="775597"/>
            </a:xfrm>
            <a:prstGeom prst="rect">
              <a:avLst/>
            </a:prstGeom>
            <a:noFill/>
            <a:ln w="19050">
              <a:solidFill>
                <a:schemeClr val="tx1"/>
              </a:solidFill>
            </a:ln>
          </p:spPr>
          <p:txBody>
            <a:bodyPr wrap="square" rtlCol="0" anchor="ctr" anchorCtr="0">
              <a:spAutoFit/>
            </a:bodyPr>
            <a:lstStyle/>
            <a:p>
              <a:pPr algn="ctr"/>
              <a:r>
                <a:rPr lang="en-US" altLang="zh-TW" dirty="0" smtClean="0"/>
                <a:t>concatenation</a:t>
              </a:r>
              <a:endParaRPr lang="zh-TW" altLang="en-US" dirty="0"/>
            </a:p>
          </p:txBody>
        </p:sp>
        <p:sp>
          <p:nvSpPr>
            <p:cNvPr id="8" name="文字方塊 7"/>
            <p:cNvSpPr txBox="1"/>
            <p:nvPr/>
          </p:nvSpPr>
          <p:spPr>
            <a:xfrm>
              <a:off x="4311595" y="5042018"/>
              <a:ext cx="1382554" cy="775597"/>
            </a:xfrm>
            <a:prstGeom prst="rect">
              <a:avLst/>
            </a:prstGeom>
            <a:noFill/>
            <a:ln w="19050">
              <a:solidFill>
                <a:schemeClr val="tx1"/>
              </a:solidFill>
            </a:ln>
          </p:spPr>
          <p:txBody>
            <a:bodyPr wrap="square" rtlCol="0" anchor="ctr" anchorCtr="0">
              <a:spAutoFit/>
            </a:bodyPr>
            <a:lstStyle/>
            <a:p>
              <a:pPr algn="ctr"/>
              <a:r>
                <a:rPr lang="en-US" altLang="zh-TW" dirty="0" smtClean="0"/>
                <a:t>HMM</a:t>
              </a:r>
            </a:p>
            <a:p>
              <a:pPr algn="ctr"/>
              <a:r>
                <a:rPr lang="en-US" altLang="zh-TW" dirty="0" smtClean="0"/>
                <a:t>Training</a:t>
              </a:r>
              <a:endParaRPr lang="zh-TW" altLang="en-US" dirty="0"/>
            </a:p>
          </p:txBody>
        </p:sp>
        <p:sp>
          <p:nvSpPr>
            <p:cNvPr id="9" name="文字方塊 8"/>
            <p:cNvSpPr txBox="1"/>
            <p:nvPr/>
          </p:nvSpPr>
          <p:spPr>
            <a:xfrm>
              <a:off x="4311595" y="3918693"/>
              <a:ext cx="1382554" cy="775597"/>
            </a:xfrm>
            <a:prstGeom prst="rect">
              <a:avLst/>
            </a:prstGeom>
            <a:noFill/>
            <a:ln w="19050">
              <a:solidFill>
                <a:schemeClr val="tx1"/>
              </a:solidFill>
            </a:ln>
          </p:spPr>
          <p:txBody>
            <a:bodyPr wrap="square" rtlCol="0" anchor="ctr" anchorCtr="0">
              <a:spAutoFit/>
            </a:bodyPr>
            <a:lstStyle/>
            <a:p>
              <a:pPr algn="ctr"/>
              <a:r>
                <a:rPr lang="en-US" altLang="zh-TW" dirty="0" smtClean="0"/>
                <a:t>Acoustic</a:t>
              </a:r>
            </a:p>
            <a:p>
              <a:pPr algn="ctr"/>
              <a:r>
                <a:rPr lang="en-US" altLang="zh-TW" dirty="0" smtClean="0"/>
                <a:t>Models</a:t>
              </a:r>
              <a:endParaRPr lang="zh-TW" altLang="en-US" dirty="0"/>
            </a:p>
          </p:txBody>
        </p:sp>
        <p:sp>
          <p:nvSpPr>
            <p:cNvPr id="10" name="文字方塊 9"/>
            <p:cNvSpPr txBox="1"/>
            <p:nvPr/>
          </p:nvSpPr>
          <p:spPr>
            <a:xfrm>
              <a:off x="5896214" y="3918693"/>
              <a:ext cx="1382400" cy="777600"/>
            </a:xfrm>
            <a:prstGeom prst="rect">
              <a:avLst/>
            </a:prstGeom>
            <a:noFill/>
            <a:ln w="19050">
              <a:solidFill>
                <a:schemeClr val="tx1"/>
              </a:solidFill>
            </a:ln>
          </p:spPr>
          <p:txBody>
            <a:bodyPr wrap="square" rtlCol="0" anchor="ctr" anchorCtr="0">
              <a:spAutoFit/>
            </a:bodyPr>
            <a:lstStyle/>
            <a:p>
              <a:pPr algn="ctr"/>
              <a:r>
                <a:rPr lang="en-US" altLang="zh-TW" dirty="0" smtClean="0"/>
                <a:t>Lexicon</a:t>
              </a:r>
              <a:endParaRPr lang="zh-TW" altLang="en-US" dirty="0"/>
            </a:p>
          </p:txBody>
        </p:sp>
        <p:sp>
          <p:nvSpPr>
            <p:cNvPr id="11" name="文字方塊 10"/>
            <p:cNvSpPr txBox="1"/>
            <p:nvPr/>
          </p:nvSpPr>
          <p:spPr>
            <a:xfrm>
              <a:off x="7510080" y="3918693"/>
              <a:ext cx="1382400" cy="775597"/>
            </a:xfrm>
            <a:prstGeom prst="rect">
              <a:avLst/>
            </a:prstGeom>
            <a:noFill/>
            <a:ln w="19050">
              <a:solidFill>
                <a:schemeClr val="tx1"/>
              </a:solidFill>
            </a:ln>
          </p:spPr>
          <p:txBody>
            <a:bodyPr wrap="square" rtlCol="0" anchor="ctr" anchorCtr="0">
              <a:spAutoFit/>
            </a:bodyPr>
            <a:lstStyle/>
            <a:p>
              <a:pPr algn="ctr"/>
              <a:r>
                <a:rPr lang="en-US" altLang="zh-TW" dirty="0" smtClean="0"/>
                <a:t>Language</a:t>
              </a:r>
            </a:p>
            <a:p>
              <a:pPr algn="ctr"/>
              <a:r>
                <a:rPr lang="en-US" altLang="zh-TW" dirty="0" smtClean="0"/>
                <a:t>Model</a:t>
              </a:r>
              <a:endParaRPr lang="zh-TW" altLang="en-US" dirty="0"/>
            </a:p>
          </p:txBody>
        </p:sp>
        <p:sp>
          <p:nvSpPr>
            <p:cNvPr id="12" name="文字方塊 11"/>
            <p:cNvSpPr txBox="1"/>
            <p:nvPr/>
          </p:nvSpPr>
          <p:spPr>
            <a:xfrm>
              <a:off x="4777459" y="2795368"/>
              <a:ext cx="1814400" cy="775597"/>
            </a:xfrm>
            <a:prstGeom prst="rect">
              <a:avLst/>
            </a:prstGeom>
            <a:noFill/>
            <a:ln w="19050">
              <a:solidFill>
                <a:schemeClr val="tx1"/>
              </a:solidFill>
            </a:ln>
          </p:spPr>
          <p:txBody>
            <a:bodyPr wrap="square" rtlCol="0" anchor="ctr" anchorCtr="0">
              <a:spAutoFit/>
            </a:bodyPr>
            <a:lstStyle/>
            <a:p>
              <a:pPr algn="ctr"/>
              <a:r>
                <a:rPr lang="en-US" altLang="zh-TW" dirty="0" smtClean="0"/>
                <a:t>Decoding and</a:t>
              </a:r>
            </a:p>
            <a:p>
              <a:pPr algn="ctr"/>
              <a:r>
                <a:rPr lang="en-US" altLang="zh-TW" dirty="0" smtClean="0"/>
                <a:t>search</a:t>
              </a:r>
              <a:endParaRPr lang="zh-TW" altLang="en-US" dirty="0"/>
            </a:p>
          </p:txBody>
        </p:sp>
        <p:cxnSp>
          <p:nvCxnSpPr>
            <p:cNvPr id="13" name="直線單箭頭接點 12"/>
            <p:cNvCxnSpPr>
              <a:stCxn id="4" idx="2"/>
              <a:endCxn id="6" idx="0"/>
            </p:cNvCxnSpPr>
            <p:nvPr/>
          </p:nvCxnSpPr>
          <p:spPr>
            <a:xfrm>
              <a:off x="2324549" y="3573055"/>
              <a:ext cx="0" cy="3456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直線單箭頭接點 13"/>
            <p:cNvCxnSpPr/>
            <p:nvPr/>
          </p:nvCxnSpPr>
          <p:spPr>
            <a:xfrm>
              <a:off x="2324549" y="4696379"/>
              <a:ext cx="0" cy="3456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肘形接點 14"/>
            <p:cNvCxnSpPr/>
            <p:nvPr/>
          </p:nvCxnSpPr>
          <p:spPr>
            <a:xfrm>
              <a:off x="3021329" y="3192753"/>
              <a:ext cx="576000" cy="345600"/>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肘形接點 15"/>
            <p:cNvCxnSpPr/>
            <p:nvPr/>
          </p:nvCxnSpPr>
          <p:spPr>
            <a:xfrm rot="5400000">
              <a:off x="2851644" y="3180645"/>
              <a:ext cx="432000" cy="1044000"/>
            </a:xfrm>
            <a:prstGeom prst="bentConnector3">
              <a:avLst>
                <a:gd name="adj1" fmla="val 48174"/>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直線單箭頭接點 16"/>
            <p:cNvCxnSpPr/>
            <p:nvPr/>
          </p:nvCxnSpPr>
          <p:spPr>
            <a:xfrm>
              <a:off x="3589644" y="3702645"/>
              <a:ext cx="0" cy="13393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直線單箭頭接點 17"/>
            <p:cNvCxnSpPr>
              <a:stCxn id="8" idx="0"/>
            </p:cNvCxnSpPr>
            <p:nvPr/>
          </p:nvCxnSpPr>
          <p:spPr>
            <a:xfrm flipV="1">
              <a:off x="5002872" y="4696379"/>
              <a:ext cx="0" cy="3456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直線單箭頭接點 18"/>
            <p:cNvCxnSpPr/>
            <p:nvPr/>
          </p:nvCxnSpPr>
          <p:spPr>
            <a:xfrm flipV="1">
              <a:off x="5002872" y="3576473"/>
              <a:ext cx="0" cy="3456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直線單箭頭接點 19"/>
            <p:cNvCxnSpPr/>
            <p:nvPr/>
          </p:nvCxnSpPr>
          <p:spPr>
            <a:xfrm flipV="1">
              <a:off x="6230074" y="3573055"/>
              <a:ext cx="0" cy="3456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肘形接點 20"/>
            <p:cNvCxnSpPr/>
            <p:nvPr/>
          </p:nvCxnSpPr>
          <p:spPr>
            <a:xfrm rot="16200000" flipV="1">
              <a:off x="7161971" y="2886337"/>
              <a:ext cx="347728" cy="17280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肘形接點 21"/>
            <p:cNvCxnSpPr/>
            <p:nvPr/>
          </p:nvCxnSpPr>
          <p:spPr>
            <a:xfrm rot="16200000" flipH="1">
              <a:off x="4118868" y="5272504"/>
              <a:ext cx="345600" cy="1440000"/>
            </a:xfrm>
            <a:prstGeom prst="bentConnector2">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直線單箭頭接點 22"/>
            <p:cNvCxnSpPr/>
            <p:nvPr/>
          </p:nvCxnSpPr>
          <p:spPr>
            <a:xfrm flipV="1">
              <a:off x="5002872" y="5814980"/>
              <a:ext cx="0" cy="3476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文字方塊 24"/>
            <p:cNvSpPr txBox="1"/>
            <p:nvPr/>
          </p:nvSpPr>
          <p:spPr>
            <a:xfrm>
              <a:off x="336869" y="2805999"/>
              <a:ext cx="1036800" cy="775597"/>
            </a:xfrm>
            <a:prstGeom prst="rect">
              <a:avLst/>
            </a:prstGeom>
            <a:noFill/>
            <a:ln w="19050">
              <a:solidFill>
                <a:schemeClr val="bg1"/>
              </a:solidFill>
            </a:ln>
          </p:spPr>
          <p:txBody>
            <a:bodyPr wrap="square" rtlCol="0" anchor="ctr" anchorCtr="0">
              <a:spAutoFit/>
            </a:bodyPr>
            <a:lstStyle/>
            <a:p>
              <a:pPr algn="ctr"/>
              <a:r>
                <a:rPr lang="en-US" altLang="zh-TW" dirty="0" smtClean="0"/>
                <a:t>Input</a:t>
              </a:r>
            </a:p>
            <a:p>
              <a:pPr algn="ctr"/>
              <a:r>
                <a:rPr lang="en-US" altLang="zh-TW" dirty="0" smtClean="0"/>
                <a:t>speech</a:t>
              </a:r>
              <a:endParaRPr lang="zh-TW" altLang="en-US" dirty="0"/>
            </a:p>
          </p:txBody>
        </p:sp>
        <p:sp>
          <p:nvSpPr>
            <p:cNvPr id="28" name="文字方塊 27"/>
            <p:cNvSpPr txBox="1"/>
            <p:nvPr/>
          </p:nvSpPr>
          <p:spPr>
            <a:xfrm>
              <a:off x="6891496" y="2932564"/>
              <a:ext cx="1036800" cy="443198"/>
            </a:xfrm>
            <a:prstGeom prst="rect">
              <a:avLst/>
            </a:prstGeom>
            <a:noFill/>
            <a:ln w="19050">
              <a:solidFill>
                <a:schemeClr val="bg1"/>
              </a:solidFill>
            </a:ln>
          </p:spPr>
          <p:txBody>
            <a:bodyPr wrap="square" rtlCol="0" anchor="ctr" anchorCtr="0">
              <a:spAutoFit/>
            </a:bodyPr>
            <a:lstStyle/>
            <a:p>
              <a:pPr algn="ctr"/>
              <a:r>
                <a:rPr lang="en-US" altLang="zh-TW" dirty="0" smtClean="0"/>
                <a:t>output</a:t>
              </a:r>
              <a:endParaRPr lang="zh-TW" altLang="en-US" dirty="0"/>
            </a:p>
          </p:txBody>
        </p:sp>
        <p:cxnSp>
          <p:nvCxnSpPr>
            <p:cNvPr id="26" name="直線單箭頭接點 25"/>
            <p:cNvCxnSpPr/>
            <p:nvPr/>
          </p:nvCxnSpPr>
          <p:spPr>
            <a:xfrm>
              <a:off x="1200898" y="3191709"/>
              <a:ext cx="432000" cy="20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直線單箭頭接點 30"/>
            <p:cNvCxnSpPr/>
            <p:nvPr/>
          </p:nvCxnSpPr>
          <p:spPr>
            <a:xfrm flipV="1">
              <a:off x="4053543" y="3581596"/>
              <a:ext cx="0" cy="25734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5169" name="肘形接點 135168"/>
            <p:cNvCxnSpPr/>
            <p:nvPr/>
          </p:nvCxnSpPr>
          <p:spPr>
            <a:xfrm flipV="1">
              <a:off x="4067944" y="3148588"/>
              <a:ext cx="702000" cy="436956"/>
            </a:xfrm>
            <a:prstGeom prst="bentConnector3">
              <a:avLst>
                <a:gd name="adj1" fmla="val -1788"/>
              </a:avLst>
            </a:prstGeom>
            <a:ln>
              <a:tailEnd type="arrow"/>
            </a:ln>
          </p:spPr>
          <p:style>
            <a:lnRef idx="2">
              <a:schemeClr val="accent1"/>
            </a:lnRef>
            <a:fillRef idx="0">
              <a:schemeClr val="accent1"/>
            </a:fillRef>
            <a:effectRef idx="1">
              <a:schemeClr val="accent1"/>
            </a:effectRef>
            <a:fontRef idx="minor">
              <a:schemeClr val="tx1"/>
            </a:fontRef>
          </p:style>
        </p:cxnSp>
        <p:sp>
          <p:nvSpPr>
            <p:cNvPr id="135179" name="文字方塊 135178"/>
            <p:cNvSpPr txBox="1"/>
            <p:nvPr/>
          </p:nvSpPr>
          <p:spPr>
            <a:xfrm>
              <a:off x="2959521" y="2843644"/>
              <a:ext cx="748383" cy="369332"/>
            </a:xfrm>
            <a:prstGeom prst="rect">
              <a:avLst/>
            </a:prstGeom>
            <a:noFill/>
          </p:spPr>
          <p:txBody>
            <a:bodyPr wrap="square" rtlCol="0">
              <a:spAutoFit/>
            </a:bodyPr>
            <a:lstStyle/>
            <a:p>
              <a:r>
                <a:rPr lang="en-US" altLang="zh-TW" dirty="0" smtClean="0"/>
                <a:t>MFCC</a:t>
              </a:r>
              <a:endParaRPr lang="zh-TW" altLang="en-US" dirty="0"/>
            </a:p>
          </p:txBody>
        </p:sp>
        <p:sp>
          <p:nvSpPr>
            <p:cNvPr id="47" name="文字方塊 46"/>
            <p:cNvSpPr txBox="1"/>
            <p:nvPr/>
          </p:nvSpPr>
          <p:spPr>
            <a:xfrm>
              <a:off x="1679604" y="3573016"/>
              <a:ext cx="732156" cy="338554"/>
            </a:xfrm>
            <a:prstGeom prst="rect">
              <a:avLst/>
            </a:prstGeom>
            <a:noFill/>
          </p:spPr>
          <p:txBody>
            <a:bodyPr wrap="square" rtlCol="0">
              <a:spAutoFit/>
            </a:bodyPr>
            <a:lstStyle/>
            <a:p>
              <a:r>
                <a:rPr lang="en-US" altLang="zh-TW" sz="1600" dirty="0" smtClean="0"/>
                <a:t>Gabor</a:t>
              </a:r>
              <a:endParaRPr lang="zh-TW" altLang="en-US" sz="1600" dirty="0"/>
            </a:p>
          </p:txBody>
        </p:sp>
        <p:cxnSp>
          <p:nvCxnSpPr>
            <p:cNvPr id="24" name="直線單箭頭接點 23"/>
            <p:cNvCxnSpPr>
              <a:stCxn id="12" idx="3"/>
            </p:cNvCxnSpPr>
            <p:nvPr/>
          </p:nvCxnSpPr>
          <p:spPr>
            <a:xfrm>
              <a:off x="6591859" y="3183168"/>
              <a:ext cx="432000" cy="20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8267344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bwMode="auto">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hangingPunct="1"/>
            <a:r>
              <a:rPr lang="en-US" altLang="zh-TW" b="1" dirty="0" smtClean="0">
                <a:latin typeface="Times New Roman" pitchFamily="18" charset="0"/>
              </a:rPr>
              <a:t>Integrating HMM with Neural Networks</a:t>
            </a:r>
          </a:p>
        </p:txBody>
      </p:sp>
      <p:sp>
        <p:nvSpPr>
          <p:cNvPr id="5" name="內容版面配置區 4"/>
          <p:cNvSpPr>
            <a:spLocks noGrp="1"/>
          </p:cNvSpPr>
          <p:nvPr>
            <p:ph idx="1"/>
          </p:nvPr>
        </p:nvSpPr>
        <p:spPr>
          <a:xfrm>
            <a:off x="0" y="907200"/>
            <a:ext cx="9144000" cy="1304973"/>
          </a:xfrm>
        </p:spPr>
        <p:txBody>
          <a:bodyPr/>
          <a:lstStyle/>
          <a:p>
            <a:r>
              <a:rPr lang="en-US" altLang="zh-TW" sz="2600" dirty="0"/>
              <a:t>Tandem </a:t>
            </a:r>
            <a:r>
              <a:rPr lang="en-US" altLang="zh-TW" sz="2600" dirty="0" smtClean="0"/>
              <a:t>System</a:t>
            </a:r>
          </a:p>
          <a:p>
            <a:pPr lvl="1"/>
            <a:r>
              <a:rPr lang="en-US" altLang="zh-TW" sz="2400" dirty="0"/>
              <a:t>phoneme </a:t>
            </a:r>
            <a:r>
              <a:rPr lang="en-US" altLang="zh-TW" sz="2400" dirty="0" smtClean="0"/>
              <a:t>posterior vectors from MLP concatenated with MFCC as a new set of </a:t>
            </a:r>
            <a:r>
              <a:rPr lang="en-US" altLang="zh-TW" sz="2400" dirty="0"/>
              <a:t>features for </a:t>
            </a:r>
            <a:r>
              <a:rPr lang="en-US" altLang="zh-TW" sz="2400" dirty="0" smtClean="0"/>
              <a:t>HMM </a:t>
            </a:r>
            <a:endParaRPr lang="zh-TW" altLang="en-US" sz="2400" dirty="0"/>
          </a:p>
        </p:txBody>
      </p:sp>
      <p:grpSp>
        <p:nvGrpSpPr>
          <p:cNvPr id="2" name="群組 1"/>
          <p:cNvGrpSpPr/>
          <p:nvPr/>
        </p:nvGrpSpPr>
        <p:grpSpPr>
          <a:xfrm>
            <a:off x="336869" y="2420888"/>
            <a:ext cx="8555611" cy="3369936"/>
            <a:chOff x="336869" y="2795368"/>
            <a:chExt cx="8555611" cy="3369936"/>
          </a:xfrm>
        </p:grpSpPr>
        <p:sp>
          <p:nvSpPr>
            <p:cNvPr id="4" name="文字方塊 3"/>
            <p:cNvSpPr txBox="1"/>
            <p:nvPr/>
          </p:nvSpPr>
          <p:spPr>
            <a:xfrm>
              <a:off x="1633272" y="2797458"/>
              <a:ext cx="1382554" cy="775597"/>
            </a:xfrm>
            <a:prstGeom prst="rect">
              <a:avLst/>
            </a:prstGeom>
            <a:noFill/>
            <a:ln w="19050">
              <a:solidFill>
                <a:schemeClr val="tx1"/>
              </a:solidFill>
            </a:ln>
          </p:spPr>
          <p:txBody>
            <a:bodyPr wrap="square" rtlCol="0" anchor="ctr" anchorCtr="0">
              <a:spAutoFit/>
            </a:bodyPr>
            <a:lstStyle/>
            <a:p>
              <a:pPr algn="ctr"/>
              <a:r>
                <a:rPr lang="en-US" altLang="zh-TW" dirty="0" smtClean="0"/>
                <a:t>Feature</a:t>
              </a:r>
            </a:p>
            <a:p>
              <a:pPr algn="ctr"/>
              <a:r>
                <a:rPr lang="en-US" altLang="zh-TW" dirty="0" smtClean="0"/>
                <a:t>Extraction</a:t>
              </a:r>
              <a:endParaRPr lang="zh-TW" altLang="en-US" dirty="0"/>
            </a:p>
          </p:txBody>
        </p:sp>
        <p:sp>
          <p:nvSpPr>
            <p:cNvPr id="6" name="文字方塊 5"/>
            <p:cNvSpPr txBox="1"/>
            <p:nvPr/>
          </p:nvSpPr>
          <p:spPr>
            <a:xfrm>
              <a:off x="1633272" y="3918693"/>
              <a:ext cx="1382554" cy="777600"/>
            </a:xfrm>
            <a:prstGeom prst="rect">
              <a:avLst/>
            </a:prstGeom>
            <a:noFill/>
            <a:ln w="19050">
              <a:solidFill>
                <a:schemeClr val="tx1"/>
              </a:solidFill>
            </a:ln>
          </p:spPr>
          <p:txBody>
            <a:bodyPr wrap="square" rtlCol="0" anchor="ctr" anchorCtr="0">
              <a:spAutoFit/>
            </a:bodyPr>
            <a:lstStyle/>
            <a:p>
              <a:pPr algn="ctr"/>
              <a:r>
                <a:rPr lang="en-US" altLang="zh-TW" dirty="0" smtClean="0"/>
                <a:t>MLP</a:t>
              </a:r>
              <a:endParaRPr lang="zh-TW" altLang="en-US" dirty="0"/>
            </a:p>
          </p:txBody>
        </p:sp>
        <p:sp>
          <p:nvSpPr>
            <p:cNvPr id="7" name="文字方塊 6"/>
            <p:cNvSpPr txBox="1"/>
            <p:nvPr/>
          </p:nvSpPr>
          <p:spPr>
            <a:xfrm>
              <a:off x="2065147" y="5042018"/>
              <a:ext cx="1814400" cy="775597"/>
            </a:xfrm>
            <a:prstGeom prst="rect">
              <a:avLst/>
            </a:prstGeom>
            <a:noFill/>
            <a:ln w="19050">
              <a:solidFill>
                <a:schemeClr val="tx1"/>
              </a:solidFill>
            </a:ln>
          </p:spPr>
          <p:txBody>
            <a:bodyPr wrap="square" rtlCol="0" anchor="ctr" anchorCtr="0">
              <a:spAutoFit/>
            </a:bodyPr>
            <a:lstStyle/>
            <a:p>
              <a:pPr algn="ctr"/>
              <a:r>
                <a:rPr lang="en-US" altLang="zh-TW" dirty="0" smtClean="0"/>
                <a:t>concatenation</a:t>
              </a:r>
              <a:endParaRPr lang="zh-TW" altLang="en-US" dirty="0"/>
            </a:p>
          </p:txBody>
        </p:sp>
        <p:sp>
          <p:nvSpPr>
            <p:cNvPr id="8" name="文字方塊 7"/>
            <p:cNvSpPr txBox="1"/>
            <p:nvPr/>
          </p:nvSpPr>
          <p:spPr>
            <a:xfrm>
              <a:off x="4311595" y="5042018"/>
              <a:ext cx="1382554" cy="775597"/>
            </a:xfrm>
            <a:prstGeom prst="rect">
              <a:avLst/>
            </a:prstGeom>
            <a:noFill/>
            <a:ln w="19050">
              <a:solidFill>
                <a:schemeClr val="tx1"/>
              </a:solidFill>
            </a:ln>
          </p:spPr>
          <p:txBody>
            <a:bodyPr wrap="square" rtlCol="0" anchor="ctr" anchorCtr="0">
              <a:spAutoFit/>
            </a:bodyPr>
            <a:lstStyle/>
            <a:p>
              <a:pPr algn="ctr"/>
              <a:r>
                <a:rPr lang="en-US" altLang="zh-TW" dirty="0" smtClean="0"/>
                <a:t>HMM</a:t>
              </a:r>
            </a:p>
            <a:p>
              <a:pPr algn="ctr"/>
              <a:r>
                <a:rPr lang="en-US" altLang="zh-TW" dirty="0" smtClean="0"/>
                <a:t>Training</a:t>
              </a:r>
              <a:endParaRPr lang="zh-TW" altLang="en-US" dirty="0"/>
            </a:p>
          </p:txBody>
        </p:sp>
        <p:sp>
          <p:nvSpPr>
            <p:cNvPr id="9" name="文字方塊 8"/>
            <p:cNvSpPr txBox="1"/>
            <p:nvPr/>
          </p:nvSpPr>
          <p:spPr>
            <a:xfrm>
              <a:off x="4311595" y="3918693"/>
              <a:ext cx="1382554" cy="775597"/>
            </a:xfrm>
            <a:prstGeom prst="rect">
              <a:avLst/>
            </a:prstGeom>
            <a:noFill/>
            <a:ln w="19050">
              <a:solidFill>
                <a:schemeClr val="tx1"/>
              </a:solidFill>
            </a:ln>
          </p:spPr>
          <p:txBody>
            <a:bodyPr wrap="square" rtlCol="0" anchor="ctr" anchorCtr="0">
              <a:spAutoFit/>
            </a:bodyPr>
            <a:lstStyle/>
            <a:p>
              <a:pPr algn="ctr"/>
              <a:r>
                <a:rPr lang="en-US" altLang="zh-TW" dirty="0" smtClean="0"/>
                <a:t>Acoustic</a:t>
              </a:r>
            </a:p>
            <a:p>
              <a:pPr algn="ctr"/>
              <a:r>
                <a:rPr lang="en-US" altLang="zh-TW" dirty="0" smtClean="0"/>
                <a:t>Models</a:t>
              </a:r>
              <a:endParaRPr lang="zh-TW" altLang="en-US" dirty="0"/>
            </a:p>
          </p:txBody>
        </p:sp>
        <p:sp>
          <p:nvSpPr>
            <p:cNvPr id="10" name="文字方塊 9"/>
            <p:cNvSpPr txBox="1"/>
            <p:nvPr/>
          </p:nvSpPr>
          <p:spPr>
            <a:xfrm>
              <a:off x="5896214" y="3918693"/>
              <a:ext cx="1382400" cy="777600"/>
            </a:xfrm>
            <a:prstGeom prst="rect">
              <a:avLst/>
            </a:prstGeom>
            <a:noFill/>
            <a:ln w="19050">
              <a:solidFill>
                <a:schemeClr val="tx1"/>
              </a:solidFill>
            </a:ln>
          </p:spPr>
          <p:txBody>
            <a:bodyPr wrap="square" rtlCol="0" anchor="ctr" anchorCtr="0">
              <a:spAutoFit/>
            </a:bodyPr>
            <a:lstStyle/>
            <a:p>
              <a:pPr algn="ctr"/>
              <a:r>
                <a:rPr lang="en-US" altLang="zh-TW" dirty="0" smtClean="0"/>
                <a:t>Lexicon</a:t>
              </a:r>
              <a:endParaRPr lang="zh-TW" altLang="en-US" dirty="0"/>
            </a:p>
          </p:txBody>
        </p:sp>
        <p:sp>
          <p:nvSpPr>
            <p:cNvPr id="11" name="文字方塊 10"/>
            <p:cNvSpPr txBox="1"/>
            <p:nvPr/>
          </p:nvSpPr>
          <p:spPr>
            <a:xfrm>
              <a:off x="7510080" y="3918693"/>
              <a:ext cx="1382400" cy="775597"/>
            </a:xfrm>
            <a:prstGeom prst="rect">
              <a:avLst/>
            </a:prstGeom>
            <a:noFill/>
            <a:ln w="19050">
              <a:solidFill>
                <a:schemeClr val="tx1"/>
              </a:solidFill>
            </a:ln>
          </p:spPr>
          <p:txBody>
            <a:bodyPr wrap="square" rtlCol="0" anchor="ctr" anchorCtr="0">
              <a:spAutoFit/>
            </a:bodyPr>
            <a:lstStyle/>
            <a:p>
              <a:pPr algn="ctr"/>
              <a:r>
                <a:rPr lang="en-US" altLang="zh-TW" dirty="0" smtClean="0"/>
                <a:t>Language</a:t>
              </a:r>
            </a:p>
            <a:p>
              <a:pPr algn="ctr"/>
              <a:r>
                <a:rPr lang="en-US" altLang="zh-TW" dirty="0" smtClean="0"/>
                <a:t>Model</a:t>
              </a:r>
              <a:endParaRPr lang="zh-TW" altLang="en-US" dirty="0"/>
            </a:p>
          </p:txBody>
        </p:sp>
        <p:sp>
          <p:nvSpPr>
            <p:cNvPr id="12" name="文字方塊 11"/>
            <p:cNvSpPr txBox="1"/>
            <p:nvPr/>
          </p:nvSpPr>
          <p:spPr>
            <a:xfrm>
              <a:off x="4777459" y="2795368"/>
              <a:ext cx="1814400" cy="775597"/>
            </a:xfrm>
            <a:prstGeom prst="rect">
              <a:avLst/>
            </a:prstGeom>
            <a:noFill/>
            <a:ln w="19050">
              <a:solidFill>
                <a:schemeClr val="tx1"/>
              </a:solidFill>
            </a:ln>
          </p:spPr>
          <p:txBody>
            <a:bodyPr wrap="square" rtlCol="0" anchor="ctr" anchorCtr="0">
              <a:spAutoFit/>
            </a:bodyPr>
            <a:lstStyle/>
            <a:p>
              <a:pPr algn="ctr"/>
              <a:r>
                <a:rPr lang="en-US" altLang="zh-TW" dirty="0" smtClean="0"/>
                <a:t>Decoding and</a:t>
              </a:r>
            </a:p>
            <a:p>
              <a:pPr algn="ctr"/>
              <a:r>
                <a:rPr lang="en-US" altLang="zh-TW" dirty="0" smtClean="0"/>
                <a:t>search</a:t>
              </a:r>
              <a:endParaRPr lang="zh-TW" altLang="en-US" dirty="0"/>
            </a:p>
          </p:txBody>
        </p:sp>
        <p:cxnSp>
          <p:nvCxnSpPr>
            <p:cNvPr id="13" name="直線單箭頭接點 12"/>
            <p:cNvCxnSpPr>
              <a:stCxn id="4" idx="2"/>
              <a:endCxn id="6" idx="0"/>
            </p:cNvCxnSpPr>
            <p:nvPr/>
          </p:nvCxnSpPr>
          <p:spPr>
            <a:xfrm>
              <a:off x="2324549" y="3573055"/>
              <a:ext cx="0" cy="3456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直線單箭頭接點 13"/>
            <p:cNvCxnSpPr/>
            <p:nvPr/>
          </p:nvCxnSpPr>
          <p:spPr>
            <a:xfrm>
              <a:off x="2324549" y="4696379"/>
              <a:ext cx="0" cy="3456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肘形接點 14"/>
            <p:cNvCxnSpPr/>
            <p:nvPr/>
          </p:nvCxnSpPr>
          <p:spPr>
            <a:xfrm>
              <a:off x="3021329" y="3192753"/>
              <a:ext cx="576000" cy="345600"/>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肘形接點 15"/>
            <p:cNvCxnSpPr/>
            <p:nvPr/>
          </p:nvCxnSpPr>
          <p:spPr>
            <a:xfrm rot="5400000">
              <a:off x="2851644" y="3180645"/>
              <a:ext cx="432000" cy="1044000"/>
            </a:xfrm>
            <a:prstGeom prst="bentConnector3">
              <a:avLst>
                <a:gd name="adj1" fmla="val 48174"/>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直線單箭頭接點 16"/>
            <p:cNvCxnSpPr/>
            <p:nvPr/>
          </p:nvCxnSpPr>
          <p:spPr>
            <a:xfrm>
              <a:off x="3589644" y="3702645"/>
              <a:ext cx="0" cy="13393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直線單箭頭接點 17"/>
            <p:cNvCxnSpPr>
              <a:stCxn id="8" idx="0"/>
            </p:cNvCxnSpPr>
            <p:nvPr/>
          </p:nvCxnSpPr>
          <p:spPr>
            <a:xfrm flipV="1">
              <a:off x="5002872" y="4696379"/>
              <a:ext cx="0" cy="3456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直線單箭頭接點 18"/>
            <p:cNvCxnSpPr/>
            <p:nvPr/>
          </p:nvCxnSpPr>
          <p:spPr>
            <a:xfrm flipV="1">
              <a:off x="5002872" y="3576473"/>
              <a:ext cx="0" cy="3456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直線單箭頭接點 19"/>
            <p:cNvCxnSpPr/>
            <p:nvPr/>
          </p:nvCxnSpPr>
          <p:spPr>
            <a:xfrm flipV="1">
              <a:off x="6230074" y="3573055"/>
              <a:ext cx="0" cy="3456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肘形接點 20"/>
            <p:cNvCxnSpPr/>
            <p:nvPr/>
          </p:nvCxnSpPr>
          <p:spPr>
            <a:xfrm rot="16200000" flipV="1">
              <a:off x="7161971" y="2886337"/>
              <a:ext cx="347728" cy="17280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肘形接點 21"/>
            <p:cNvCxnSpPr/>
            <p:nvPr/>
          </p:nvCxnSpPr>
          <p:spPr>
            <a:xfrm rot="16200000" flipH="1">
              <a:off x="4118868" y="5272504"/>
              <a:ext cx="345600" cy="1440000"/>
            </a:xfrm>
            <a:prstGeom prst="bentConnector2">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直線單箭頭接點 22"/>
            <p:cNvCxnSpPr/>
            <p:nvPr/>
          </p:nvCxnSpPr>
          <p:spPr>
            <a:xfrm flipV="1">
              <a:off x="5002872" y="5814980"/>
              <a:ext cx="0" cy="3476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文字方塊 24"/>
            <p:cNvSpPr txBox="1"/>
            <p:nvPr/>
          </p:nvSpPr>
          <p:spPr>
            <a:xfrm>
              <a:off x="336869" y="2805999"/>
              <a:ext cx="1036800" cy="775597"/>
            </a:xfrm>
            <a:prstGeom prst="rect">
              <a:avLst/>
            </a:prstGeom>
            <a:noFill/>
            <a:ln w="19050">
              <a:solidFill>
                <a:schemeClr val="bg1"/>
              </a:solidFill>
            </a:ln>
          </p:spPr>
          <p:txBody>
            <a:bodyPr wrap="square" rtlCol="0" anchor="ctr" anchorCtr="0">
              <a:spAutoFit/>
            </a:bodyPr>
            <a:lstStyle/>
            <a:p>
              <a:pPr algn="ctr"/>
              <a:r>
                <a:rPr lang="en-US" altLang="zh-TW" dirty="0" smtClean="0"/>
                <a:t>Input</a:t>
              </a:r>
            </a:p>
            <a:p>
              <a:pPr algn="ctr"/>
              <a:r>
                <a:rPr lang="en-US" altLang="zh-TW" dirty="0" smtClean="0"/>
                <a:t>speech</a:t>
              </a:r>
              <a:endParaRPr lang="zh-TW" altLang="en-US" dirty="0"/>
            </a:p>
          </p:txBody>
        </p:sp>
        <p:sp>
          <p:nvSpPr>
            <p:cNvPr id="28" name="文字方塊 27"/>
            <p:cNvSpPr txBox="1"/>
            <p:nvPr/>
          </p:nvSpPr>
          <p:spPr>
            <a:xfrm>
              <a:off x="6891496" y="2932564"/>
              <a:ext cx="1036800" cy="443198"/>
            </a:xfrm>
            <a:prstGeom prst="rect">
              <a:avLst/>
            </a:prstGeom>
            <a:noFill/>
            <a:ln w="19050">
              <a:solidFill>
                <a:schemeClr val="bg1"/>
              </a:solidFill>
            </a:ln>
          </p:spPr>
          <p:txBody>
            <a:bodyPr wrap="square" rtlCol="0" anchor="ctr" anchorCtr="0">
              <a:spAutoFit/>
            </a:bodyPr>
            <a:lstStyle/>
            <a:p>
              <a:pPr algn="ctr"/>
              <a:r>
                <a:rPr lang="en-US" altLang="zh-TW" dirty="0" smtClean="0"/>
                <a:t>output</a:t>
              </a:r>
              <a:endParaRPr lang="zh-TW" altLang="en-US" dirty="0"/>
            </a:p>
          </p:txBody>
        </p:sp>
        <p:cxnSp>
          <p:nvCxnSpPr>
            <p:cNvPr id="26" name="直線單箭頭接點 25"/>
            <p:cNvCxnSpPr/>
            <p:nvPr/>
          </p:nvCxnSpPr>
          <p:spPr>
            <a:xfrm>
              <a:off x="1200898" y="3191709"/>
              <a:ext cx="432000" cy="20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直線單箭頭接點 30"/>
            <p:cNvCxnSpPr/>
            <p:nvPr/>
          </p:nvCxnSpPr>
          <p:spPr>
            <a:xfrm flipV="1">
              <a:off x="4053543" y="3581596"/>
              <a:ext cx="0" cy="25734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5169" name="肘形接點 135168"/>
            <p:cNvCxnSpPr/>
            <p:nvPr/>
          </p:nvCxnSpPr>
          <p:spPr>
            <a:xfrm flipV="1">
              <a:off x="4067944" y="3148588"/>
              <a:ext cx="702000" cy="436956"/>
            </a:xfrm>
            <a:prstGeom prst="bentConnector3">
              <a:avLst>
                <a:gd name="adj1" fmla="val -1788"/>
              </a:avLst>
            </a:prstGeom>
            <a:ln>
              <a:tailEnd type="arrow"/>
            </a:ln>
          </p:spPr>
          <p:style>
            <a:lnRef idx="2">
              <a:schemeClr val="accent1"/>
            </a:lnRef>
            <a:fillRef idx="0">
              <a:schemeClr val="accent1"/>
            </a:fillRef>
            <a:effectRef idx="1">
              <a:schemeClr val="accent1"/>
            </a:effectRef>
            <a:fontRef idx="minor">
              <a:schemeClr val="tx1"/>
            </a:fontRef>
          </p:style>
        </p:cxnSp>
        <p:sp>
          <p:nvSpPr>
            <p:cNvPr id="135179" name="文字方塊 135178"/>
            <p:cNvSpPr txBox="1"/>
            <p:nvPr/>
          </p:nvSpPr>
          <p:spPr>
            <a:xfrm>
              <a:off x="2959521" y="2843644"/>
              <a:ext cx="748383" cy="369332"/>
            </a:xfrm>
            <a:prstGeom prst="rect">
              <a:avLst/>
            </a:prstGeom>
            <a:noFill/>
          </p:spPr>
          <p:txBody>
            <a:bodyPr wrap="square" rtlCol="0">
              <a:spAutoFit/>
            </a:bodyPr>
            <a:lstStyle/>
            <a:p>
              <a:r>
                <a:rPr lang="en-US" altLang="zh-TW" dirty="0" smtClean="0"/>
                <a:t>MFCC</a:t>
              </a:r>
              <a:endParaRPr lang="zh-TW" altLang="en-US" dirty="0"/>
            </a:p>
          </p:txBody>
        </p:sp>
        <p:sp>
          <p:nvSpPr>
            <p:cNvPr id="47" name="文字方塊 46"/>
            <p:cNvSpPr txBox="1"/>
            <p:nvPr/>
          </p:nvSpPr>
          <p:spPr>
            <a:xfrm>
              <a:off x="1679604" y="3573016"/>
              <a:ext cx="732156" cy="338554"/>
            </a:xfrm>
            <a:prstGeom prst="rect">
              <a:avLst/>
            </a:prstGeom>
            <a:noFill/>
          </p:spPr>
          <p:txBody>
            <a:bodyPr wrap="square" rtlCol="0">
              <a:spAutoFit/>
            </a:bodyPr>
            <a:lstStyle/>
            <a:p>
              <a:r>
                <a:rPr lang="en-US" altLang="zh-TW" sz="1600" dirty="0" smtClean="0"/>
                <a:t>Gabor</a:t>
              </a:r>
              <a:endParaRPr lang="zh-TW" altLang="en-US" sz="1600" dirty="0"/>
            </a:p>
          </p:txBody>
        </p:sp>
        <p:cxnSp>
          <p:nvCxnSpPr>
            <p:cNvPr id="24" name="直線單箭頭接點 23"/>
            <p:cNvCxnSpPr>
              <a:stCxn id="12" idx="3"/>
            </p:cNvCxnSpPr>
            <p:nvPr/>
          </p:nvCxnSpPr>
          <p:spPr>
            <a:xfrm>
              <a:off x="6591859" y="3183168"/>
              <a:ext cx="432000" cy="20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42" name="群組 41"/>
          <p:cNvGrpSpPr/>
          <p:nvPr/>
        </p:nvGrpSpPr>
        <p:grpSpPr>
          <a:xfrm>
            <a:off x="3022902" y="2779969"/>
            <a:ext cx="1080000" cy="3000887"/>
            <a:chOff x="3022902" y="2779969"/>
            <a:chExt cx="1080000" cy="3000887"/>
          </a:xfrm>
        </p:grpSpPr>
        <p:cxnSp>
          <p:nvCxnSpPr>
            <p:cNvPr id="30" name="直線單箭頭接點 29"/>
            <p:cNvCxnSpPr/>
            <p:nvPr/>
          </p:nvCxnSpPr>
          <p:spPr>
            <a:xfrm>
              <a:off x="3022902" y="2790990"/>
              <a:ext cx="1080000"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3" name="肘形接點 32"/>
            <p:cNvCxnSpPr/>
            <p:nvPr/>
          </p:nvCxnSpPr>
          <p:spPr>
            <a:xfrm rot="16200000" flipH="1">
              <a:off x="2328888" y="4028413"/>
              <a:ext cx="3000887" cy="504000"/>
            </a:xfrm>
            <a:prstGeom prst="bentConnector3">
              <a:avLst>
                <a:gd name="adj1" fmla="val 100023"/>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5019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40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bwMode="auto">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hangingPunct="1"/>
            <a:r>
              <a:rPr lang="en-US" altLang="zh-TW" b="1" dirty="0" smtClean="0">
                <a:latin typeface="Times New Roman" pitchFamily="18" charset="0"/>
              </a:rPr>
              <a:t>References</a:t>
            </a:r>
          </a:p>
        </p:txBody>
      </p:sp>
      <p:sp>
        <p:nvSpPr>
          <p:cNvPr id="5" name="內容版面配置區 4"/>
          <p:cNvSpPr>
            <a:spLocks noGrp="1"/>
          </p:cNvSpPr>
          <p:nvPr>
            <p:ph idx="1"/>
          </p:nvPr>
        </p:nvSpPr>
        <p:spPr>
          <a:xfrm>
            <a:off x="0" y="907200"/>
            <a:ext cx="9144000" cy="4850559"/>
          </a:xfrm>
        </p:spPr>
        <p:txBody>
          <a:bodyPr/>
          <a:lstStyle/>
          <a:p>
            <a:r>
              <a:rPr lang="en-US" altLang="zh-TW" sz="2600" dirty="0" smtClean="0"/>
              <a:t>References for Gabor Features and </a:t>
            </a:r>
            <a:r>
              <a:rPr lang="en-US" altLang="zh-TW" sz="2600" dirty="0"/>
              <a:t>Tandem System</a:t>
            </a:r>
          </a:p>
          <a:p>
            <a:pPr lvl="1"/>
            <a:r>
              <a:rPr lang="en-US" altLang="zh-TW" sz="2400" dirty="0"/>
              <a:t>Richard M. Stern &amp; Nelson Morgan, “Hearing Is Believing</a:t>
            </a:r>
            <a:r>
              <a:rPr lang="en-US" altLang="zh-TW" sz="2400" dirty="0" smtClean="0"/>
              <a:t>”, IEEE </a:t>
            </a:r>
            <a:r>
              <a:rPr lang="en-US" altLang="zh-TW" sz="2400" dirty="0"/>
              <a:t>SIGNAL PROCESSING MAGAZINE, NOVEMBER </a:t>
            </a:r>
            <a:r>
              <a:rPr lang="en-US" altLang="zh-TW" sz="2400" dirty="0" smtClean="0"/>
              <a:t>2012</a:t>
            </a:r>
            <a:endParaRPr lang="zh-TW" altLang="en-US" sz="2400" b="0" dirty="0"/>
          </a:p>
          <a:p>
            <a:pPr lvl="1"/>
            <a:r>
              <a:rPr lang="en-US" altLang="zh-TW" sz="2400" b="0" dirty="0" err="1" smtClean="0"/>
              <a:t>Hermansky</a:t>
            </a:r>
            <a:r>
              <a:rPr lang="en-US" altLang="zh-TW" sz="2400" b="0" dirty="0"/>
              <a:t>, H., Ellis, D.P.W., Sharma, S., “Tandem Connectionist Feature Extraction For Conventional Hmm Systems”, in Proc. ICASSP 2000. </a:t>
            </a:r>
          </a:p>
          <a:p>
            <a:pPr lvl="1"/>
            <a:r>
              <a:rPr lang="en-US" altLang="zh-TW" sz="2400" b="0" dirty="0" smtClean="0"/>
              <a:t>Ellis</a:t>
            </a:r>
            <a:r>
              <a:rPr lang="en-US" altLang="zh-TW" sz="2400" b="0" dirty="0"/>
              <a:t>, D.P.W. and Singh, R. and </a:t>
            </a:r>
            <a:r>
              <a:rPr lang="en-US" altLang="zh-TW" sz="2400" b="0" dirty="0" err="1"/>
              <a:t>Sivadas</a:t>
            </a:r>
            <a:r>
              <a:rPr lang="en-US" altLang="zh-TW" sz="2400" b="0" dirty="0"/>
              <a:t>, S., “Tandem acoustic modeling in large-vocabulary recognition”, in Proc. ICASSP 2001</a:t>
            </a:r>
            <a:r>
              <a:rPr lang="en-US" altLang="zh-TW" sz="2400" b="0" dirty="0" smtClean="0"/>
              <a:t>.</a:t>
            </a:r>
          </a:p>
          <a:p>
            <a:pPr lvl="1"/>
            <a:r>
              <a:rPr lang="en-US" altLang="zh-TW" sz="2400" dirty="0" smtClean="0"/>
              <a:t>“</a:t>
            </a:r>
            <a:r>
              <a:rPr lang="en-US" altLang="zh-TW" sz="2400" dirty="0"/>
              <a:t>Improved Tonal Language </a:t>
            </a:r>
            <a:r>
              <a:rPr lang="en-US" altLang="zh-TW" sz="2400" dirty="0" smtClean="0"/>
              <a:t>Speech </a:t>
            </a:r>
            <a:r>
              <a:rPr lang="en-US" altLang="zh-TW" sz="2400" dirty="0"/>
              <a:t>Recognition by Integrating </a:t>
            </a:r>
            <a:r>
              <a:rPr lang="en-US" altLang="zh-TW" sz="2400" dirty="0" err="1"/>
              <a:t>Spectro</a:t>
            </a:r>
            <a:r>
              <a:rPr lang="en-US" altLang="zh-TW" sz="2400" dirty="0"/>
              <a:t>-Temporal Evidence and Pitch Information with Properly </a:t>
            </a:r>
            <a:r>
              <a:rPr lang="en-US" altLang="zh-TW" sz="2400" dirty="0" smtClean="0"/>
              <a:t>Chosen</a:t>
            </a:r>
            <a:r>
              <a:rPr lang="en-US" altLang="zh-TW" sz="2400" dirty="0"/>
              <a:t> Tonal Acoustic Units”, </a:t>
            </a:r>
            <a:r>
              <a:rPr lang="en-US" altLang="zh-TW" sz="2400" dirty="0" err="1"/>
              <a:t>Interspeech</a:t>
            </a:r>
            <a:r>
              <a:rPr lang="en-US" altLang="zh-TW" sz="2400" dirty="0"/>
              <a:t>, Florence, Italy, Aug 2011, pp. 2293-2296.</a:t>
            </a:r>
          </a:p>
        </p:txBody>
      </p:sp>
    </p:spTree>
    <p:extLst>
      <p:ext uri="{BB962C8B-B14F-4D97-AF65-F5344CB8AC3E}">
        <p14:creationId xmlns:p14="http://schemas.microsoft.com/office/powerpoint/2010/main" val="31796525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bwMode="auto">
          <a:xfrm>
            <a:off x="36000" y="115200"/>
            <a:ext cx="8229600" cy="633600"/>
          </a:xfrm>
          <a:noFill/>
          <a:ln>
            <a:miter lim="800000"/>
            <a:headEnd/>
            <a:tailEnd/>
          </a:ln>
        </p:spPr>
        <p:txBody>
          <a:bodyPr vert="horz" wrap="square" lIns="91440" tIns="45720" rIns="91440" bIns="45720" numCol="1" anchor="t" anchorCtr="0" compatLnSpc="1">
            <a:prstTxWarp prst="textNoShape">
              <a:avLst/>
            </a:prstTxWarp>
          </a:bodyPr>
          <a:lstStyle/>
          <a:p>
            <a:pPr algn="l" eaLnBrk="1" hangingPunct="1">
              <a:lnSpc>
                <a:spcPct val="90000"/>
              </a:lnSpc>
            </a:pPr>
            <a:r>
              <a:rPr lang="en-US" altLang="zh-TW" sz="3300" b="1" dirty="0" smtClean="0">
                <a:latin typeface="Times New Roman" pitchFamily="18" charset="0"/>
              </a:rPr>
              <a:t>Deep Neural Network (DNN)</a:t>
            </a:r>
          </a:p>
        </p:txBody>
      </p:sp>
      <mc:AlternateContent xmlns:mc="http://schemas.openxmlformats.org/markup-compatibility/2006" xmlns:a14="http://schemas.microsoft.com/office/drawing/2010/main">
        <mc:Choice Requires="a14">
          <p:sp>
            <p:nvSpPr>
              <p:cNvPr id="34819" name="Rectangle 3"/>
              <p:cNvSpPr>
                <a:spLocks noGrp="1" noChangeArrowheads="1"/>
              </p:cNvSpPr>
              <p:nvPr>
                <p:ph type="body" sz="half" idx="1"/>
              </p:nvPr>
            </p:nvSpPr>
            <p:spPr bwMode="auto">
              <a:xfrm>
                <a:off x="36000" y="907201"/>
                <a:ext cx="8964612" cy="5386090"/>
              </a:xfrm>
              <a:noFill/>
              <a:ln>
                <a:miter lim="800000"/>
                <a:headEnd/>
                <a:tailEnd/>
              </a:ln>
            </p:spPr>
            <p:txBody>
              <a:bodyPr vert="horz" wrap="square" lIns="91440" tIns="45720" rIns="91440" bIns="45720" numCol="1" anchor="t" anchorCtr="0" compatLnSpc="1">
                <a:prstTxWarp prst="textNoShape">
                  <a:avLst/>
                </a:prstTxWarp>
                <a:spAutoFit/>
              </a:bodyPr>
              <a:lstStyle/>
              <a:p>
                <a:pPr marL="180975" indent="-180975">
                  <a:lnSpc>
                    <a:spcPct val="80000"/>
                  </a:lnSpc>
                  <a:spcBef>
                    <a:spcPct val="0"/>
                  </a:spcBef>
                </a:pPr>
                <a:r>
                  <a:rPr lang="en-US" altLang="zh-TW" sz="2200" b="1" dirty="0" smtClean="0">
                    <a:latin typeface="Times New Roman" pitchFamily="18" charset="0"/>
                  </a:rPr>
                  <a:t>Deep Neural Network (DNN): </a:t>
                </a:r>
                <a:endParaRPr lang="en-US" altLang="zh-TW" sz="2200" dirty="0" smtClean="0">
                  <a:latin typeface="Times New Roman" pitchFamily="18" charset="0"/>
                </a:endParaRPr>
              </a:p>
              <a:p>
                <a:pPr marL="542925" lvl="1" indent="-182563">
                  <a:spcBef>
                    <a:spcPct val="0"/>
                  </a:spcBef>
                </a:pPr>
                <a:r>
                  <a:rPr lang="en-US" altLang="zh-TW" sz="2000" dirty="0" smtClean="0">
                    <a:latin typeface="Times New Roman" pitchFamily="18" charset="0"/>
                  </a:rPr>
                  <a:t>Neural network with multiple hidden layers</a:t>
                </a:r>
              </a:p>
              <a:p>
                <a:pPr marL="542925" lvl="1" indent="-182563">
                  <a:spcBef>
                    <a:spcPct val="0"/>
                  </a:spcBef>
                </a:pPr>
                <a:r>
                  <a:rPr lang="en-US" altLang="zh-TW" sz="2000" dirty="0" smtClean="0">
                    <a:latin typeface="Times New Roman" pitchFamily="18" charset="0"/>
                  </a:rPr>
                  <a:t>architecture: with input </a:t>
                </a:r>
                <a14:m>
                  <m:oMath xmlns:m="http://schemas.openxmlformats.org/officeDocument/2006/math">
                    <m:acc>
                      <m:accPr>
                        <m:chr m:val="⃑"/>
                        <m:ctrlPr>
                          <a:rPr lang="en-US" altLang="zh-TW" sz="2000" i="1" smtClean="0">
                            <a:latin typeface="Cambria Math" panose="02040503050406030204" pitchFamily="18" charset="0"/>
                          </a:rPr>
                        </m:ctrlPr>
                      </m:accPr>
                      <m:e>
                        <m:r>
                          <a:rPr lang="en-US" altLang="zh-TW" sz="2000" b="0" i="1" smtClean="0">
                            <a:latin typeface="Cambria Math"/>
                          </a:rPr>
                          <m:t>𝑥</m:t>
                        </m:r>
                      </m:e>
                    </m:acc>
                  </m:oMath>
                </a14:m>
                <a:r>
                  <a:rPr lang="en-US" altLang="zh-TW" sz="2000" dirty="0" smtClean="0">
                    <a:latin typeface="Times New Roman" pitchFamily="18" charset="0"/>
                  </a:rPr>
                  <a:t>, N hidden layers and output </a:t>
                </a:r>
                <a14:m>
                  <m:oMath xmlns:m="http://schemas.openxmlformats.org/officeDocument/2006/math">
                    <m:acc>
                      <m:accPr>
                        <m:chr m:val="⃑"/>
                        <m:ctrlPr>
                          <a:rPr lang="en-US" altLang="zh-TW" sz="2000" i="1">
                            <a:latin typeface="Cambria Math" panose="02040503050406030204" pitchFamily="18" charset="0"/>
                          </a:rPr>
                        </m:ctrlPr>
                      </m:accPr>
                      <m:e>
                        <m:r>
                          <a:rPr lang="en-US" altLang="zh-TW" sz="2000" b="0" i="1" smtClean="0">
                            <a:latin typeface="Cambria Math"/>
                          </a:rPr>
                          <m:t>𝑦</m:t>
                        </m:r>
                      </m:e>
                    </m:acc>
                  </m:oMath>
                </a14:m>
                <a:endParaRPr lang="en-US" altLang="zh-TW" sz="2000" dirty="0" smtClean="0">
                  <a:latin typeface="Times New Roman" pitchFamily="18" charset="0"/>
                </a:endParaRPr>
              </a:p>
              <a:p>
                <a:pPr marL="542925" lvl="1" indent="-182563">
                  <a:lnSpc>
                    <a:spcPct val="80000"/>
                  </a:lnSpc>
                  <a:spcBef>
                    <a:spcPct val="0"/>
                  </a:spcBef>
                </a:pPr>
                <a:endParaRPr lang="en-US" altLang="zh-TW" sz="1800" dirty="0" smtClean="0">
                  <a:latin typeface="Times New Roman" pitchFamily="18" charset="0"/>
                  <a:sym typeface="Symbol" pitchFamily="18" charset="2"/>
                </a:endParaRPr>
              </a:p>
              <a:p>
                <a:pPr marL="542925" lvl="1" indent="-182563">
                  <a:lnSpc>
                    <a:spcPct val="80000"/>
                  </a:lnSpc>
                  <a:spcBef>
                    <a:spcPct val="0"/>
                  </a:spcBef>
                </a:pPr>
                <a:endParaRPr lang="en-US" altLang="zh-TW" sz="1800" dirty="0" smtClean="0">
                  <a:latin typeface="Times New Roman" pitchFamily="18" charset="0"/>
                  <a:sym typeface="Symbol" pitchFamily="18" charset="2"/>
                </a:endParaRPr>
              </a:p>
              <a:p>
                <a:pPr marL="542925" lvl="1" indent="-182563">
                  <a:lnSpc>
                    <a:spcPct val="80000"/>
                  </a:lnSpc>
                  <a:spcBef>
                    <a:spcPct val="0"/>
                  </a:spcBef>
                </a:pPr>
                <a:endParaRPr lang="en-US" altLang="zh-TW" sz="1800" dirty="0" smtClean="0">
                  <a:latin typeface="Times New Roman" pitchFamily="18" charset="0"/>
                  <a:sym typeface="Symbol" pitchFamily="18" charset="2"/>
                </a:endParaRPr>
              </a:p>
              <a:p>
                <a:pPr marL="180975" indent="-180975" eaLnBrk="1" hangingPunct="1">
                  <a:lnSpc>
                    <a:spcPct val="80000"/>
                  </a:lnSpc>
                  <a:spcBef>
                    <a:spcPct val="0"/>
                  </a:spcBef>
                </a:pPr>
                <a:endParaRPr lang="en-US" altLang="zh-TW" sz="2000" b="1" dirty="0" smtClean="0">
                  <a:latin typeface="Times New Roman" pitchFamily="18" charset="0"/>
                </a:endParaRPr>
              </a:p>
              <a:p>
                <a:pPr marL="180975" indent="-180975" eaLnBrk="1" hangingPunct="1">
                  <a:lnSpc>
                    <a:spcPct val="80000"/>
                  </a:lnSpc>
                  <a:spcBef>
                    <a:spcPct val="0"/>
                  </a:spcBef>
                </a:pPr>
                <a:endParaRPr lang="en-US" altLang="zh-TW" sz="2000" b="1" dirty="0" smtClean="0">
                  <a:latin typeface="Times New Roman" pitchFamily="18" charset="0"/>
                </a:endParaRPr>
              </a:p>
              <a:p>
                <a:pPr marL="180975" indent="-180975" eaLnBrk="1" hangingPunct="1">
                  <a:lnSpc>
                    <a:spcPct val="80000"/>
                  </a:lnSpc>
                  <a:spcBef>
                    <a:spcPct val="0"/>
                  </a:spcBef>
                </a:pPr>
                <a:endParaRPr lang="en-US" altLang="zh-TW" sz="2000" b="1" dirty="0" smtClean="0">
                  <a:latin typeface="Times New Roman" pitchFamily="18" charset="0"/>
                </a:endParaRPr>
              </a:p>
              <a:p>
                <a:pPr marL="180975" indent="-180975" eaLnBrk="1" hangingPunct="1">
                  <a:lnSpc>
                    <a:spcPct val="80000"/>
                  </a:lnSpc>
                  <a:spcBef>
                    <a:spcPct val="0"/>
                  </a:spcBef>
                </a:pPr>
                <a:endParaRPr lang="en-US" altLang="zh-TW" sz="2000" b="1" dirty="0" smtClean="0">
                  <a:latin typeface="Times New Roman" pitchFamily="18" charset="0"/>
                </a:endParaRPr>
              </a:p>
              <a:p>
                <a:pPr marL="180975" indent="-180975" eaLnBrk="1" hangingPunct="1">
                  <a:lnSpc>
                    <a:spcPct val="80000"/>
                  </a:lnSpc>
                  <a:spcBef>
                    <a:spcPct val="0"/>
                  </a:spcBef>
                </a:pPr>
                <a:endParaRPr lang="en-US" altLang="zh-TW" sz="2000" b="1" dirty="0" smtClean="0">
                  <a:latin typeface="Times New Roman" pitchFamily="18" charset="0"/>
                </a:endParaRPr>
              </a:p>
              <a:p>
                <a:pPr marL="180975" indent="-180975" eaLnBrk="1" hangingPunct="1">
                  <a:lnSpc>
                    <a:spcPct val="80000"/>
                  </a:lnSpc>
                  <a:spcBef>
                    <a:spcPct val="0"/>
                  </a:spcBef>
                </a:pPr>
                <a:endParaRPr lang="en-US" altLang="zh-TW" sz="2000" b="1" dirty="0" smtClean="0">
                  <a:latin typeface="Times New Roman" pitchFamily="18" charset="0"/>
                </a:endParaRPr>
              </a:p>
              <a:p>
                <a:pPr marL="180975" indent="-180975">
                  <a:lnSpc>
                    <a:spcPct val="80000"/>
                  </a:lnSpc>
                  <a:spcBef>
                    <a:spcPct val="0"/>
                  </a:spcBef>
                </a:pPr>
                <a:r>
                  <a:rPr lang="en-US" altLang="zh-TW" sz="2200" b="1" dirty="0">
                    <a:latin typeface="Times New Roman" pitchFamily="18" charset="0"/>
                  </a:rPr>
                  <a:t>Property: </a:t>
                </a:r>
              </a:p>
              <a:p>
                <a:pPr marL="542925" lvl="1" indent="-182563">
                  <a:spcBef>
                    <a:spcPct val="0"/>
                  </a:spcBef>
                </a:pPr>
                <a:r>
                  <a:rPr lang="en-US" altLang="zh-TW" sz="2000" dirty="0">
                    <a:latin typeface="Times New Roman" pitchFamily="18" charset="0"/>
                  </a:rPr>
                  <a:t>able to deal with huge and complicated structure of data</a:t>
                </a:r>
              </a:p>
              <a:p>
                <a:pPr marL="542925" lvl="1" indent="-182563">
                  <a:lnSpc>
                    <a:spcPct val="80000"/>
                  </a:lnSpc>
                  <a:spcBef>
                    <a:spcPct val="0"/>
                  </a:spcBef>
                </a:pPr>
                <a:endParaRPr lang="en-US" altLang="zh-TW" sz="2000" dirty="0">
                  <a:latin typeface="Times New Roman" pitchFamily="18" charset="0"/>
                </a:endParaRPr>
              </a:p>
              <a:p>
                <a:pPr marL="180975" indent="-180975" eaLnBrk="1" hangingPunct="1">
                  <a:lnSpc>
                    <a:spcPct val="80000"/>
                  </a:lnSpc>
                  <a:spcBef>
                    <a:spcPct val="0"/>
                  </a:spcBef>
                </a:pPr>
                <a:endParaRPr lang="en-US" altLang="zh-TW" sz="2000" b="1" dirty="0" smtClean="0">
                  <a:latin typeface="Times New Roman" pitchFamily="18" charset="0"/>
                </a:endParaRPr>
              </a:p>
              <a:p>
                <a:pPr marL="180975" indent="-180975">
                  <a:lnSpc>
                    <a:spcPct val="80000"/>
                  </a:lnSpc>
                  <a:spcBef>
                    <a:spcPct val="0"/>
                  </a:spcBef>
                </a:pPr>
                <a:r>
                  <a:rPr lang="en-US" altLang="zh-TW" sz="2200" b="1" dirty="0">
                    <a:latin typeface="Times New Roman" pitchFamily="18" charset="0"/>
                  </a:rPr>
                  <a:t>Difficulties: </a:t>
                </a:r>
              </a:p>
              <a:p>
                <a:pPr marL="542925" lvl="1" indent="-182563">
                  <a:spcBef>
                    <a:spcPct val="0"/>
                  </a:spcBef>
                </a:pPr>
                <a:r>
                  <a:rPr lang="en-US" altLang="zh-TW" sz="2000" dirty="0">
                    <a:latin typeface="Times New Roman" pitchFamily="18" charset="0"/>
                  </a:rPr>
                  <a:t>large quantities of </a:t>
                </a:r>
                <a:r>
                  <a:rPr lang="en-US" altLang="zh-TW" sz="2000" dirty="0" err="1">
                    <a:latin typeface="Times New Roman" pitchFamily="18" charset="0"/>
                  </a:rPr>
                  <a:t>labelled</a:t>
                </a:r>
                <a:r>
                  <a:rPr lang="en-US" altLang="zh-TW" sz="2000" dirty="0">
                    <a:latin typeface="Times New Roman" pitchFamily="18" charset="0"/>
                  </a:rPr>
                  <a:t> data needed for training</a:t>
                </a:r>
              </a:p>
              <a:p>
                <a:pPr marL="542925" lvl="1" indent="-182563">
                  <a:spcBef>
                    <a:spcPct val="0"/>
                  </a:spcBef>
                </a:pPr>
                <a:r>
                  <a:rPr lang="en-US" altLang="zh-TW" sz="2000" dirty="0">
                    <a:latin typeface="Times New Roman" pitchFamily="18" charset="0"/>
                  </a:rPr>
                  <a:t>very long training time needed</a:t>
                </a:r>
              </a:p>
              <a:p>
                <a:pPr marL="542925" lvl="1" indent="-182563">
                  <a:spcBef>
                    <a:spcPct val="0"/>
                  </a:spcBef>
                </a:pPr>
                <a:r>
                  <a:rPr lang="en-US" altLang="zh-TW" sz="2000" dirty="0">
                    <a:latin typeface="Times New Roman" pitchFamily="18" charset="0"/>
                  </a:rPr>
                  <a:t>solution: Restricted Boltzmann Machine for </a:t>
                </a:r>
                <a:r>
                  <a:rPr lang="en-US" altLang="zh-TW" sz="2000" dirty="0" smtClean="0">
                    <a:latin typeface="Times New Roman" pitchFamily="18" charset="0"/>
                  </a:rPr>
                  <a:t>initialization</a:t>
                </a:r>
                <a:endParaRPr lang="en-US" altLang="zh-TW" sz="1800" dirty="0" smtClean="0">
                  <a:latin typeface="Times New Roman" pitchFamily="18" charset="0"/>
                  <a:sym typeface="Symbol" pitchFamily="18" charset="2"/>
                </a:endParaRPr>
              </a:p>
            </p:txBody>
          </p:sp>
        </mc:Choice>
        <mc:Fallback xmlns="">
          <p:sp>
            <p:nvSpPr>
              <p:cNvPr id="34819" name="Rectangle 3"/>
              <p:cNvSpPr>
                <a:spLocks noGrp="1" noRot="1" noChangeAspect="1" noMove="1" noResize="1" noEditPoints="1" noAdjustHandles="1" noChangeArrowheads="1" noChangeShapeType="1" noTextEdit="1"/>
              </p:cNvSpPr>
              <p:nvPr>
                <p:ph type="body" sz="half" idx="1"/>
              </p:nvPr>
            </p:nvSpPr>
            <p:spPr bwMode="auto">
              <a:xfrm>
                <a:off x="36000" y="907201"/>
                <a:ext cx="8964612" cy="5386090"/>
              </a:xfrm>
              <a:blipFill rotWithShape="1">
                <a:blip r:embed="rId3"/>
                <a:stretch>
                  <a:fillRect l="-816" t="-1925" b="-1133"/>
                </a:stretch>
              </a:blipFill>
              <a:ln>
                <a:miter lim="800000"/>
                <a:headEnd/>
                <a:tailEnd/>
              </a:ln>
            </p:spPr>
            <p:txBody>
              <a:bodyPr/>
              <a:lstStyle/>
              <a:p>
                <a:r>
                  <a:rPr lang="zh-TW" altLang="en-US">
                    <a:noFill/>
                  </a:rPr>
                  <a:t> </a:t>
                </a:r>
              </a:p>
            </p:txBody>
          </p:sp>
        </mc:Fallback>
      </mc:AlternateContent>
      <p:pic>
        <p:nvPicPr>
          <p:cNvPr id="4" name="圖片 3" descr="dnn.png"/>
          <p:cNvPicPr>
            <a:picLocks noChangeAspect="1"/>
          </p:cNvPicPr>
          <p:nvPr/>
        </p:nvPicPr>
        <p:blipFill>
          <a:blip r:embed="rId4"/>
          <a:stretch>
            <a:fillRect/>
          </a:stretch>
        </p:blipFill>
        <p:spPr>
          <a:xfrm>
            <a:off x="500034" y="1852186"/>
            <a:ext cx="3262402" cy="1785950"/>
          </a:xfrm>
          <a:prstGeom prst="rect">
            <a:avLst/>
          </a:prstGeom>
        </p:spPr>
      </p:pic>
      <p:sp>
        <p:nvSpPr>
          <p:cNvPr id="1843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18438"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18440"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mc:AlternateContent xmlns:mc="http://schemas.openxmlformats.org/markup-compatibility/2006" xmlns:a14="http://schemas.microsoft.com/office/drawing/2010/main">
        <mc:Choice Requires="a14">
          <p:sp>
            <p:nvSpPr>
              <p:cNvPr id="3" name="文字方塊 2"/>
              <p:cNvSpPr txBox="1"/>
              <p:nvPr/>
            </p:nvSpPr>
            <p:spPr>
              <a:xfrm>
                <a:off x="3794200" y="1959629"/>
                <a:ext cx="2438873" cy="42883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TW" b="0" i="1" smtClean="0">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a:rPr>
                                <m:t>h</m:t>
                              </m:r>
                            </m:e>
                          </m:acc>
                        </m:e>
                        <m:sup>
                          <m:r>
                            <a:rPr lang="en-US" altLang="zh-TW" b="0" i="1" smtClean="0">
                              <a:latin typeface="Cambria Math"/>
                            </a:rPr>
                            <m:t>(1)</m:t>
                          </m:r>
                        </m:sup>
                      </m:sSup>
                      <m:r>
                        <a:rPr lang="en-US" altLang="zh-TW" b="0" i="1" smtClean="0">
                          <a:latin typeface="Cambria Math"/>
                        </a:rPr>
                        <m:t>=</m:t>
                      </m:r>
                      <m:r>
                        <a:rPr lang="en-US" altLang="zh-TW" b="0" i="1" smtClean="0">
                          <a:latin typeface="Cambria Math"/>
                        </a:rPr>
                        <m:t>𝑓</m:t>
                      </m:r>
                      <m:r>
                        <a:rPr lang="en-US" altLang="zh-TW" b="0" i="1" smtClean="0">
                          <a:latin typeface="Cambria Math"/>
                        </a:rPr>
                        <m:t>(</m:t>
                      </m:r>
                      <m:sSub>
                        <m:sSubPr>
                          <m:ctrlPr>
                            <a:rPr lang="en-US" altLang="zh-TW" b="0" i="1" smtClean="0">
                              <a:latin typeface="Cambria Math" panose="02040503050406030204" pitchFamily="18" charset="0"/>
                            </a:rPr>
                          </m:ctrlPr>
                        </m:sSubPr>
                        <m:e>
                          <m:r>
                            <a:rPr lang="en-US" altLang="zh-TW" b="0" i="1" smtClean="0">
                              <a:latin typeface="Cambria Math"/>
                            </a:rPr>
                            <m:t>𝑊</m:t>
                          </m:r>
                        </m:e>
                        <m:sub>
                          <m:r>
                            <a:rPr lang="en-US" altLang="zh-TW" b="0" i="1" smtClean="0">
                              <a:latin typeface="Cambria Math"/>
                            </a:rPr>
                            <m:t>0,1</m:t>
                          </m:r>
                        </m:sub>
                      </m:sSub>
                      <m:acc>
                        <m:accPr>
                          <m:chr m:val="⃑"/>
                          <m:ctrlPr>
                            <a:rPr lang="en-US" altLang="zh-TW" i="1">
                              <a:latin typeface="Cambria Math" panose="02040503050406030204" pitchFamily="18" charset="0"/>
                            </a:rPr>
                          </m:ctrlPr>
                        </m:accPr>
                        <m:e>
                          <m:r>
                            <a:rPr lang="en-US" altLang="zh-TW" i="1">
                              <a:latin typeface="Cambria Math"/>
                            </a:rPr>
                            <m:t>𝑥</m:t>
                          </m:r>
                        </m:e>
                      </m:acc>
                      <m:r>
                        <a:rPr lang="en-US" altLang="zh-TW" b="0" i="1" smtClean="0">
                          <a:latin typeface="Cambria Math"/>
                        </a:rPr>
                        <m:t>+</m:t>
                      </m:r>
                      <m:sSub>
                        <m:sSubPr>
                          <m:ctrlPr>
                            <a:rPr lang="en-US" altLang="zh-TW" b="0" i="1" smtClean="0">
                              <a:latin typeface="Cambria Math" panose="02040503050406030204" pitchFamily="18" charset="0"/>
                            </a:rPr>
                          </m:ctrlPr>
                        </m:sSubPr>
                        <m:e>
                          <m:r>
                            <a:rPr lang="en-US" altLang="zh-TW" b="0" i="1" smtClean="0">
                              <a:latin typeface="Cambria Math"/>
                            </a:rPr>
                            <m:t>𝑏</m:t>
                          </m:r>
                        </m:e>
                        <m:sub>
                          <m:r>
                            <a:rPr lang="en-US" altLang="zh-TW" b="0" i="1" smtClean="0">
                              <a:latin typeface="Cambria Math"/>
                            </a:rPr>
                            <m:t>0,1</m:t>
                          </m:r>
                        </m:sub>
                      </m:sSub>
                      <m:r>
                        <a:rPr lang="en-US" altLang="zh-TW" b="0" i="1" smtClean="0">
                          <a:latin typeface="Cambria Math"/>
                        </a:rPr>
                        <m:t>)</m:t>
                      </m:r>
                    </m:oMath>
                  </m:oMathPara>
                </a14:m>
                <a:endParaRPr lang="zh-TW" altLang="en-US" dirty="0"/>
              </a:p>
            </p:txBody>
          </p:sp>
        </mc:Choice>
        <mc:Fallback xmlns="">
          <p:sp>
            <p:nvSpPr>
              <p:cNvPr id="3" name="文字方塊 2"/>
              <p:cNvSpPr txBox="1">
                <a:spLocks noRot="1" noChangeAspect="1" noMove="1" noResize="1" noEditPoints="1" noAdjustHandles="1" noChangeArrowheads="1" noChangeShapeType="1" noTextEdit="1"/>
              </p:cNvSpPr>
              <p:nvPr/>
            </p:nvSpPr>
            <p:spPr>
              <a:xfrm>
                <a:off x="3794200" y="1959629"/>
                <a:ext cx="2438873" cy="428835"/>
              </a:xfrm>
              <a:prstGeom prst="rect">
                <a:avLst/>
              </a:prstGeom>
              <a:blipFill rotWithShape="1">
                <a:blip r:embed="rId5"/>
                <a:stretch>
                  <a:fillRect b="-704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p:cNvSpPr txBox="1"/>
              <p:nvPr/>
            </p:nvSpPr>
            <p:spPr>
              <a:xfrm>
                <a:off x="3801725" y="2323669"/>
                <a:ext cx="3418436" cy="42883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a:rPr>
                                <m:t>h</m:t>
                              </m:r>
                            </m:e>
                          </m:acc>
                        </m:e>
                        <m:sup>
                          <m:r>
                            <a:rPr lang="en-US" altLang="zh-TW" i="1">
                              <a:latin typeface="Cambria Math"/>
                            </a:rPr>
                            <m:t>(</m:t>
                          </m:r>
                          <m:r>
                            <a:rPr lang="en-US" altLang="zh-TW" i="1">
                              <a:latin typeface="Cambria Math"/>
                            </a:rPr>
                            <m:t>𝑛</m:t>
                          </m:r>
                          <m:r>
                            <a:rPr lang="en-US" altLang="zh-TW" i="1">
                              <a:latin typeface="Cambria Math"/>
                            </a:rPr>
                            <m:t>)</m:t>
                          </m:r>
                        </m:sup>
                      </m:sSup>
                      <m:r>
                        <a:rPr lang="en-US" altLang="zh-TW" i="1">
                          <a:latin typeface="Cambria Math"/>
                        </a:rPr>
                        <m:t>=</m:t>
                      </m:r>
                      <m:r>
                        <a:rPr lang="en-US" altLang="zh-TW" i="1">
                          <a:latin typeface="Cambria Math"/>
                        </a:rPr>
                        <m:t>𝑓</m:t>
                      </m:r>
                      <m:r>
                        <a:rPr lang="en-US" altLang="zh-TW" i="1">
                          <a:latin typeface="Cambria Math"/>
                        </a:rPr>
                        <m:t>(</m:t>
                      </m:r>
                      <m:sSub>
                        <m:sSubPr>
                          <m:ctrlPr>
                            <a:rPr lang="en-US" altLang="zh-TW" i="1">
                              <a:latin typeface="Cambria Math" panose="02040503050406030204" pitchFamily="18" charset="0"/>
                            </a:rPr>
                          </m:ctrlPr>
                        </m:sSubPr>
                        <m:e>
                          <m:r>
                            <a:rPr lang="en-US" altLang="zh-TW" i="1">
                              <a:latin typeface="Cambria Math"/>
                            </a:rPr>
                            <m:t>𝑊</m:t>
                          </m:r>
                        </m:e>
                        <m:sub>
                          <m:r>
                            <a:rPr lang="en-US" altLang="zh-TW" i="1">
                              <a:latin typeface="Cambria Math"/>
                            </a:rPr>
                            <m:t>𝑛</m:t>
                          </m:r>
                          <m:r>
                            <a:rPr lang="en-US" altLang="zh-TW" i="1">
                              <a:latin typeface="Cambria Math"/>
                            </a:rPr>
                            <m:t>−1,</m:t>
                          </m:r>
                          <m:r>
                            <a:rPr lang="en-US" altLang="zh-TW" i="1">
                              <a:latin typeface="Cambria Math"/>
                            </a:rPr>
                            <m:t>𝑛</m:t>
                          </m:r>
                        </m:sub>
                      </m:sSub>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a:rPr>
                                <m:t>h</m:t>
                              </m:r>
                            </m:e>
                          </m:acc>
                        </m:e>
                        <m:sup>
                          <m:r>
                            <a:rPr lang="en-US" altLang="zh-TW" i="1">
                              <a:latin typeface="Cambria Math"/>
                            </a:rPr>
                            <m:t>(</m:t>
                          </m:r>
                          <m:r>
                            <a:rPr lang="en-US" altLang="zh-TW" i="1">
                              <a:latin typeface="Cambria Math"/>
                            </a:rPr>
                            <m:t>𝑛</m:t>
                          </m:r>
                          <m:r>
                            <a:rPr lang="en-US" altLang="zh-TW" i="1">
                              <a:latin typeface="Cambria Math"/>
                            </a:rPr>
                            <m:t>−1)</m:t>
                          </m:r>
                        </m:sup>
                      </m:sSup>
                      <m:r>
                        <a:rPr lang="en-US" altLang="zh-TW" i="1">
                          <a:latin typeface="Cambria Math"/>
                        </a:rPr>
                        <m:t>+</m:t>
                      </m:r>
                      <m:sSub>
                        <m:sSubPr>
                          <m:ctrlPr>
                            <a:rPr lang="en-US" altLang="zh-TW" i="1">
                              <a:latin typeface="Cambria Math" panose="02040503050406030204" pitchFamily="18" charset="0"/>
                            </a:rPr>
                          </m:ctrlPr>
                        </m:sSubPr>
                        <m:e>
                          <m:r>
                            <a:rPr lang="en-US" altLang="zh-TW" i="1">
                              <a:latin typeface="Cambria Math"/>
                            </a:rPr>
                            <m:t>𝑏</m:t>
                          </m:r>
                        </m:e>
                        <m:sub>
                          <m:r>
                            <a:rPr lang="en-US" altLang="zh-TW" i="1">
                              <a:latin typeface="Cambria Math"/>
                            </a:rPr>
                            <m:t>𝑛</m:t>
                          </m:r>
                          <m:r>
                            <a:rPr lang="en-US" altLang="zh-TW" i="1">
                              <a:latin typeface="Cambria Math"/>
                            </a:rPr>
                            <m:t>−1,</m:t>
                          </m:r>
                          <m:r>
                            <a:rPr lang="en-US" altLang="zh-TW" i="1">
                              <a:latin typeface="Cambria Math"/>
                            </a:rPr>
                            <m:t>𝑛</m:t>
                          </m:r>
                        </m:sub>
                      </m:sSub>
                      <m:r>
                        <a:rPr lang="en-US" altLang="zh-TW" i="1">
                          <a:latin typeface="Cambria Math"/>
                        </a:rPr>
                        <m:t>)</m:t>
                      </m:r>
                    </m:oMath>
                  </m:oMathPara>
                </a14:m>
                <a:endParaRPr lang="zh-TW" altLang="en-US" dirty="0"/>
              </a:p>
            </p:txBody>
          </p:sp>
        </mc:Choice>
        <mc:Fallback xmlns="">
          <p:sp>
            <p:nvSpPr>
              <p:cNvPr id="14" name="文字方塊 13"/>
              <p:cNvSpPr txBox="1">
                <a:spLocks noRot="1" noChangeAspect="1" noMove="1" noResize="1" noEditPoints="1" noAdjustHandles="1" noChangeArrowheads="1" noChangeShapeType="1" noTextEdit="1"/>
              </p:cNvSpPr>
              <p:nvPr/>
            </p:nvSpPr>
            <p:spPr>
              <a:xfrm>
                <a:off x="3801725" y="2323669"/>
                <a:ext cx="3418436" cy="428835"/>
              </a:xfrm>
              <a:prstGeom prst="rect">
                <a:avLst/>
              </a:prstGeom>
              <a:blipFill rotWithShape="1">
                <a:blip r:embed="rId6"/>
                <a:stretch>
                  <a:fillRect b="-704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3794200" y="2679776"/>
                <a:ext cx="3056991" cy="4288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TW" i="1" smtClean="0">
                              <a:latin typeface="Cambria Math" panose="02040503050406030204" pitchFamily="18" charset="0"/>
                            </a:rPr>
                          </m:ctrlPr>
                        </m:accPr>
                        <m:e>
                          <m:r>
                            <a:rPr lang="en-US" altLang="zh-TW" b="0" i="1" smtClean="0">
                              <a:latin typeface="Cambria Math"/>
                            </a:rPr>
                            <m:t>𝑦</m:t>
                          </m:r>
                        </m:e>
                      </m:acc>
                      <m:r>
                        <a:rPr lang="en-US" altLang="zh-TW" i="1">
                          <a:latin typeface="Cambria Math"/>
                        </a:rPr>
                        <m:t>=</m:t>
                      </m:r>
                      <m:r>
                        <a:rPr lang="en-US" altLang="zh-TW" b="0" i="1" smtClean="0">
                          <a:latin typeface="Cambria Math"/>
                        </a:rPr>
                        <m:t>𝑔</m:t>
                      </m:r>
                      <m:r>
                        <a:rPr lang="en-US" altLang="zh-TW" i="1">
                          <a:latin typeface="Cambria Math"/>
                        </a:rPr>
                        <m:t>(</m:t>
                      </m:r>
                      <m:sSub>
                        <m:sSubPr>
                          <m:ctrlPr>
                            <a:rPr lang="en-US" altLang="zh-TW" i="1">
                              <a:latin typeface="Cambria Math" panose="02040503050406030204" pitchFamily="18" charset="0"/>
                            </a:rPr>
                          </m:ctrlPr>
                        </m:sSubPr>
                        <m:e>
                          <m:r>
                            <a:rPr lang="en-US" altLang="zh-TW" i="1">
                              <a:latin typeface="Cambria Math"/>
                            </a:rPr>
                            <m:t>𝑊</m:t>
                          </m:r>
                        </m:e>
                        <m:sub>
                          <m:r>
                            <a:rPr lang="en-US" altLang="zh-TW" b="0" i="1" smtClean="0">
                              <a:latin typeface="Cambria Math"/>
                            </a:rPr>
                            <m:t>𝑁</m:t>
                          </m:r>
                          <m:r>
                            <a:rPr lang="en-US" altLang="zh-TW" i="1">
                              <a:latin typeface="Cambria Math"/>
                            </a:rPr>
                            <m:t>,</m:t>
                          </m:r>
                          <m:r>
                            <a:rPr lang="en-US" altLang="zh-TW" b="0" i="1" smtClean="0">
                              <a:latin typeface="Cambria Math"/>
                            </a:rPr>
                            <m:t>𝑁</m:t>
                          </m:r>
                          <m:r>
                            <a:rPr lang="en-US" altLang="zh-TW" b="0" i="1" smtClean="0">
                              <a:latin typeface="Cambria Math"/>
                            </a:rPr>
                            <m:t>+1</m:t>
                          </m:r>
                        </m:sub>
                      </m:sSub>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a:rPr>
                                <m:t>h</m:t>
                              </m:r>
                            </m:e>
                          </m:acc>
                        </m:e>
                        <m:sup>
                          <m:r>
                            <a:rPr lang="en-US" altLang="zh-TW" i="1">
                              <a:latin typeface="Cambria Math"/>
                            </a:rPr>
                            <m:t>(</m:t>
                          </m:r>
                          <m:r>
                            <a:rPr lang="en-US" altLang="zh-TW" b="0" i="1" smtClean="0">
                              <a:latin typeface="Cambria Math"/>
                            </a:rPr>
                            <m:t>𝑁</m:t>
                          </m:r>
                          <m:r>
                            <a:rPr lang="en-US" altLang="zh-TW" i="1">
                              <a:latin typeface="Cambria Math"/>
                            </a:rPr>
                            <m:t>)</m:t>
                          </m:r>
                        </m:sup>
                      </m:sSup>
                      <m:r>
                        <a:rPr lang="en-US" altLang="zh-TW" i="1">
                          <a:latin typeface="Cambria Math"/>
                        </a:rPr>
                        <m:t>+</m:t>
                      </m:r>
                      <m:sSub>
                        <m:sSubPr>
                          <m:ctrlPr>
                            <a:rPr lang="en-US" altLang="zh-TW" i="1">
                              <a:latin typeface="Cambria Math" panose="02040503050406030204" pitchFamily="18" charset="0"/>
                            </a:rPr>
                          </m:ctrlPr>
                        </m:sSubPr>
                        <m:e>
                          <m:r>
                            <a:rPr lang="en-US" altLang="zh-TW" i="1">
                              <a:latin typeface="Cambria Math"/>
                            </a:rPr>
                            <m:t>𝑏</m:t>
                          </m:r>
                        </m:e>
                        <m:sub>
                          <m:r>
                            <a:rPr lang="en-US" altLang="zh-TW" b="0" i="1" smtClean="0">
                              <a:latin typeface="Cambria Math"/>
                            </a:rPr>
                            <m:t>𝑁</m:t>
                          </m:r>
                          <m:r>
                            <a:rPr lang="en-US" altLang="zh-TW" i="1">
                              <a:latin typeface="Cambria Math"/>
                            </a:rPr>
                            <m:t>,</m:t>
                          </m:r>
                          <m:r>
                            <a:rPr lang="en-US" altLang="zh-TW" b="0" i="1" smtClean="0">
                              <a:latin typeface="Cambria Math"/>
                            </a:rPr>
                            <m:t>𝑁</m:t>
                          </m:r>
                          <m:r>
                            <a:rPr lang="en-US" altLang="zh-TW" b="0" i="1" smtClean="0">
                              <a:latin typeface="Cambria Math"/>
                            </a:rPr>
                            <m:t>+1</m:t>
                          </m:r>
                        </m:sub>
                      </m:sSub>
                      <m:r>
                        <a:rPr lang="en-US" altLang="zh-TW" i="1">
                          <a:latin typeface="Cambria Math"/>
                        </a:rPr>
                        <m:t>)</m:t>
                      </m:r>
                    </m:oMath>
                  </m:oMathPara>
                </a14:m>
                <a:endParaRPr lang="zh-TW" altLang="en-US" dirty="0"/>
              </a:p>
            </p:txBody>
          </p:sp>
        </mc:Choice>
        <mc:Fallback xmlns="">
          <p:sp>
            <p:nvSpPr>
              <p:cNvPr id="5" name="矩形 4"/>
              <p:cNvSpPr>
                <a:spLocks noRot="1" noChangeAspect="1" noMove="1" noResize="1" noEditPoints="1" noAdjustHandles="1" noChangeArrowheads="1" noChangeShapeType="1" noTextEdit="1"/>
              </p:cNvSpPr>
              <p:nvPr/>
            </p:nvSpPr>
            <p:spPr>
              <a:xfrm>
                <a:off x="3794200" y="2679776"/>
                <a:ext cx="3056991" cy="428835"/>
              </a:xfrm>
              <a:prstGeom prst="rect">
                <a:avLst/>
              </a:prstGeom>
              <a:blipFill rotWithShape="1">
                <a:blip r:embed="rId7"/>
                <a:stretch>
                  <a:fillRect b="-857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115616" y="3296309"/>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TW" i="1">
                              <a:latin typeface="Cambria Math" panose="02040503050406030204" pitchFamily="18" charset="0"/>
                            </a:rPr>
                          </m:ctrlPr>
                        </m:accPr>
                        <m:e>
                          <m:r>
                            <a:rPr lang="en-US" altLang="zh-TW" i="1">
                              <a:latin typeface="Cambria Math"/>
                            </a:rPr>
                            <m:t>𝑥</m:t>
                          </m:r>
                        </m:e>
                      </m:acc>
                    </m:oMath>
                  </m:oMathPara>
                </a14:m>
                <a:endParaRPr lang="zh-TW" altLang="en-US" dirty="0"/>
              </a:p>
            </p:txBody>
          </p:sp>
        </mc:Choice>
        <mc:Fallback xmlns="">
          <p:sp>
            <p:nvSpPr>
              <p:cNvPr id="7" name="矩形 6"/>
              <p:cNvSpPr>
                <a:spLocks noRot="1" noChangeAspect="1" noMove="1" noResize="1" noEditPoints="1" noAdjustHandles="1" noChangeArrowheads="1" noChangeShapeType="1" noTextEdit="1"/>
              </p:cNvSpPr>
              <p:nvPr/>
            </p:nvSpPr>
            <p:spPr>
              <a:xfrm>
                <a:off x="1115616" y="3296309"/>
                <a:ext cx="367985" cy="369332"/>
              </a:xfrm>
              <a:prstGeom prst="rect">
                <a:avLst/>
              </a:prstGeom>
              <a:blipFill rotWithShape="1">
                <a:blip r:embed="rId8"/>
                <a:stretch>
                  <a:fillRect t="-6667" r="-1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544432" y="3227264"/>
                <a:ext cx="37138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TW" i="1">
                              <a:latin typeface="Cambria Math" panose="02040503050406030204" pitchFamily="18" charset="0"/>
                            </a:rPr>
                          </m:ctrlPr>
                        </m:accPr>
                        <m:e>
                          <m:r>
                            <a:rPr lang="en-US" altLang="zh-TW" i="1">
                              <a:latin typeface="Cambria Math"/>
                            </a:rPr>
                            <m:t>𝑦</m:t>
                          </m:r>
                        </m:e>
                      </m:acc>
                    </m:oMath>
                  </m:oMathPara>
                </a14:m>
                <a:endParaRPr lang="zh-TW" altLang="en-US" dirty="0"/>
              </a:p>
            </p:txBody>
          </p:sp>
        </mc:Choice>
        <mc:Fallback xmlns="">
          <p:sp>
            <p:nvSpPr>
              <p:cNvPr id="8" name="矩形 7"/>
              <p:cNvSpPr>
                <a:spLocks noRot="1" noChangeAspect="1" noMove="1" noResize="1" noEditPoints="1" noAdjustHandles="1" noChangeArrowheads="1" noChangeShapeType="1" noTextEdit="1"/>
              </p:cNvSpPr>
              <p:nvPr/>
            </p:nvSpPr>
            <p:spPr>
              <a:xfrm>
                <a:off x="2544432" y="3227264"/>
                <a:ext cx="371384" cy="369332"/>
              </a:xfrm>
              <a:prstGeom prst="rect">
                <a:avLst/>
              </a:prstGeom>
              <a:blipFill rotWithShape="1">
                <a:blip r:embed="rId9"/>
                <a:stretch>
                  <a:fillRect t="-6557" r="-14754" b="-491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475656" y="3551895"/>
                <a:ext cx="618183" cy="4103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a:rPr>
                                <m:t>h</m:t>
                              </m:r>
                            </m:e>
                          </m:acc>
                        </m:e>
                        <m:sup>
                          <m:r>
                            <a:rPr lang="en-US" altLang="zh-TW" i="1">
                              <a:latin typeface="Cambria Math"/>
                            </a:rPr>
                            <m:t>(1)</m:t>
                          </m:r>
                        </m:sup>
                      </m:sSup>
                    </m:oMath>
                  </m:oMathPara>
                </a14:m>
                <a:endParaRPr lang="zh-TW" altLang="en-US" dirty="0"/>
              </a:p>
            </p:txBody>
          </p:sp>
        </mc:Choice>
        <mc:Fallback xmlns="">
          <p:sp>
            <p:nvSpPr>
              <p:cNvPr id="9" name="矩形 8"/>
              <p:cNvSpPr>
                <a:spLocks noRot="1" noChangeAspect="1" noMove="1" noResize="1" noEditPoints="1" noAdjustHandles="1" noChangeArrowheads="1" noChangeShapeType="1" noTextEdit="1"/>
              </p:cNvSpPr>
              <p:nvPr/>
            </p:nvSpPr>
            <p:spPr>
              <a:xfrm>
                <a:off x="1475656" y="3551895"/>
                <a:ext cx="618183" cy="410305"/>
              </a:xfrm>
              <a:prstGeom prst="rect">
                <a:avLst/>
              </a:prstGeom>
              <a:blipFill rotWithShape="1">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122592" y="3551895"/>
                <a:ext cx="650947" cy="4103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a:rPr>
                                <m:t>h</m:t>
                              </m:r>
                            </m:e>
                          </m:acc>
                        </m:e>
                        <m:sup>
                          <m:r>
                            <a:rPr lang="en-US" altLang="zh-TW" i="1">
                              <a:latin typeface="Cambria Math"/>
                            </a:rPr>
                            <m:t>(</m:t>
                          </m:r>
                          <m:r>
                            <a:rPr lang="en-US" altLang="zh-TW" i="1">
                              <a:latin typeface="Cambria Math"/>
                            </a:rPr>
                            <m:t>𝑁</m:t>
                          </m:r>
                          <m:r>
                            <a:rPr lang="en-US" altLang="zh-TW" i="1">
                              <a:latin typeface="Cambria Math"/>
                            </a:rPr>
                            <m:t>)</m:t>
                          </m:r>
                        </m:sup>
                      </m:sSup>
                    </m:oMath>
                  </m:oMathPara>
                </a14:m>
                <a:endParaRPr lang="zh-TW"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2122592" y="3551895"/>
                <a:ext cx="650947" cy="410305"/>
              </a:xfrm>
              <a:prstGeom prst="rect">
                <a:avLst/>
              </a:prstGeom>
              <a:blipFill rotWithShape="1">
                <a:blip r:embed="rId11"/>
                <a:stretch>
                  <a:fillRect/>
                </a:stretch>
              </a:blipFill>
            </p:spPr>
            <p:txBody>
              <a:bodyPr/>
              <a:lstStyle/>
              <a:p>
                <a:r>
                  <a:rPr lang="zh-TW" altLang="en-US">
                    <a:noFill/>
                  </a:rPr>
                  <a:t> </a:t>
                </a:r>
              </a:p>
            </p:txBody>
          </p:sp>
        </mc:Fallback>
      </mc:AlternateContent>
      <p:sp>
        <p:nvSpPr>
          <p:cNvPr id="16"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p>
        </p:txBody>
      </p:sp>
    </p:spTree>
    <p:extLst>
      <p:ext uri="{BB962C8B-B14F-4D97-AF65-F5344CB8AC3E}">
        <p14:creationId xmlns:p14="http://schemas.microsoft.com/office/powerpoint/2010/main" val="29397545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bwMode="auto">
          <a:xfrm>
            <a:off x="36000" y="115200"/>
            <a:ext cx="8229600" cy="633600"/>
          </a:xfrm>
          <a:noFill/>
          <a:ln>
            <a:miter lim="800000"/>
            <a:headEnd/>
            <a:tailEnd/>
          </a:ln>
        </p:spPr>
        <p:txBody>
          <a:bodyPr vert="horz" wrap="square" lIns="91440" tIns="45720" rIns="91440" bIns="45720" numCol="1" anchor="t" anchorCtr="0" compatLnSpc="1">
            <a:prstTxWarp prst="textNoShape">
              <a:avLst/>
            </a:prstTxWarp>
          </a:bodyPr>
          <a:lstStyle/>
          <a:p>
            <a:pPr algn="l" eaLnBrk="1" hangingPunct="1">
              <a:lnSpc>
                <a:spcPct val="90000"/>
              </a:lnSpc>
            </a:pPr>
            <a:r>
              <a:rPr lang="en-US" altLang="zh-TW" sz="3300" b="1" dirty="0" smtClean="0">
                <a:latin typeface="Times New Roman" pitchFamily="18" charset="0"/>
              </a:rPr>
              <a:t>Restricted Boltzmann Machine</a:t>
            </a:r>
          </a:p>
        </p:txBody>
      </p:sp>
      <p:sp>
        <p:nvSpPr>
          <p:cNvPr id="34819" name="Rectangle 3"/>
          <p:cNvSpPr>
            <a:spLocks noGrp="1" noChangeArrowheads="1"/>
          </p:cNvSpPr>
          <p:nvPr>
            <p:ph type="body" sz="half" idx="1"/>
          </p:nvPr>
        </p:nvSpPr>
        <p:spPr bwMode="auto">
          <a:xfrm>
            <a:off x="0" y="907200"/>
            <a:ext cx="9144000" cy="5644622"/>
          </a:xfrm>
          <a:noFill/>
          <a:ln>
            <a:miter lim="800000"/>
            <a:headEnd/>
            <a:tailEnd/>
          </a:ln>
        </p:spPr>
        <p:txBody>
          <a:bodyPr vert="horz" wrap="square" lIns="91440" tIns="45720" rIns="91440" bIns="45720" numCol="1" anchor="t" anchorCtr="0" compatLnSpc="1">
            <a:prstTxWarp prst="textNoShape">
              <a:avLst/>
            </a:prstTxWarp>
            <a:spAutoFit/>
          </a:bodyPr>
          <a:lstStyle/>
          <a:p>
            <a:pPr marL="180975" indent="-180975">
              <a:lnSpc>
                <a:spcPct val="80000"/>
              </a:lnSpc>
              <a:spcBef>
                <a:spcPct val="0"/>
              </a:spcBef>
            </a:pPr>
            <a:r>
              <a:rPr lang="en-US" altLang="zh-TW" sz="2200" b="1" dirty="0" smtClean="0">
                <a:latin typeface="Times New Roman" pitchFamily="18" charset="0"/>
              </a:rPr>
              <a:t>Restricted Boltzmann Machine (RBM): </a:t>
            </a:r>
            <a:endParaRPr lang="en-US" altLang="zh-TW" sz="2200" dirty="0" smtClean="0">
              <a:latin typeface="Times New Roman" pitchFamily="18" charset="0"/>
            </a:endParaRPr>
          </a:p>
          <a:p>
            <a:pPr marL="542925" lvl="1" indent="-182563">
              <a:spcBef>
                <a:spcPct val="0"/>
              </a:spcBef>
            </a:pPr>
            <a:r>
              <a:rPr lang="en-US" altLang="zh-TW" sz="2000" dirty="0" smtClean="0">
                <a:latin typeface="Times New Roman" pitchFamily="18" charset="0"/>
              </a:rPr>
              <a:t>a generative model for probability of visible examples (p(v))</a:t>
            </a:r>
          </a:p>
          <a:p>
            <a:pPr marL="542925" lvl="1" indent="-182563">
              <a:spcBef>
                <a:spcPct val="0"/>
              </a:spcBef>
            </a:pPr>
            <a:r>
              <a:rPr lang="en-US" altLang="zh-TW" sz="2000" dirty="0" smtClean="0">
                <a:latin typeface="Times New Roman" pitchFamily="18" charset="0"/>
              </a:rPr>
              <a:t>with a hidden layer of random variables (h)</a:t>
            </a:r>
          </a:p>
          <a:p>
            <a:pPr marL="542925" lvl="1" indent="-182563">
              <a:spcBef>
                <a:spcPct val="0"/>
              </a:spcBef>
            </a:pPr>
            <a:r>
              <a:rPr lang="en-US" altLang="zh-TW" sz="2000" dirty="0" smtClean="0">
                <a:latin typeface="Times New Roman" pitchFamily="18" charset="0"/>
              </a:rPr>
              <a:t>topology: undirected bipartite graph</a:t>
            </a:r>
          </a:p>
          <a:p>
            <a:pPr marL="542925" lvl="1" indent="-182563">
              <a:lnSpc>
                <a:spcPct val="80000"/>
              </a:lnSpc>
              <a:spcBef>
                <a:spcPct val="0"/>
              </a:spcBef>
            </a:pPr>
            <a:endParaRPr lang="en-US" altLang="zh-TW" sz="1800" dirty="0" smtClean="0">
              <a:latin typeface="Times New Roman" pitchFamily="18" charset="0"/>
              <a:sym typeface="Symbol" pitchFamily="18" charset="2"/>
            </a:endParaRPr>
          </a:p>
          <a:p>
            <a:pPr marL="542925" lvl="1" indent="-182563">
              <a:lnSpc>
                <a:spcPct val="80000"/>
              </a:lnSpc>
              <a:spcBef>
                <a:spcPct val="0"/>
              </a:spcBef>
            </a:pPr>
            <a:endParaRPr lang="en-US" altLang="zh-TW" sz="1800" dirty="0" smtClean="0">
              <a:latin typeface="Times New Roman" pitchFamily="18" charset="0"/>
              <a:sym typeface="Symbol" pitchFamily="18" charset="2"/>
            </a:endParaRPr>
          </a:p>
          <a:p>
            <a:pPr marL="542925" lvl="1" indent="-182563">
              <a:lnSpc>
                <a:spcPct val="80000"/>
              </a:lnSpc>
              <a:spcBef>
                <a:spcPct val="0"/>
              </a:spcBef>
            </a:pPr>
            <a:endParaRPr lang="en-US" altLang="zh-TW" sz="1800" dirty="0" smtClean="0">
              <a:latin typeface="Times New Roman" pitchFamily="18" charset="0"/>
              <a:sym typeface="Symbol" pitchFamily="18" charset="2"/>
            </a:endParaRPr>
          </a:p>
          <a:p>
            <a:pPr marL="542925" lvl="1" indent="-182563">
              <a:lnSpc>
                <a:spcPct val="80000"/>
              </a:lnSpc>
              <a:spcBef>
                <a:spcPct val="0"/>
              </a:spcBef>
            </a:pPr>
            <a:endParaRPr lang="en-US" altLang="zh-TW" sz="1800" dirty="0" smtClean="0">
              <a:latin typeface="Times New Roman" pitchFamily="18" charset="0"/>
              <a:sym typeface="Symbol" pitchFamily="18" charset="2"/>
            </a:endParaRPr>
          </a:p>
          <a:p>
            <a:pPr marL="542925" lvl="1" indent="-182563">
              <a:lnSpc>
                <a:spcPct val="80000"/>
              </a:lnSpc>
              <a:spcBef>
                <a:spcPct val="0"/>
              </a:spcBef>
            </a:pPr>
            <a:endParaRPr lang="en-US" altLang="zh-TW" sz="1800" dirty="0" smtClean="0">
              <a:latin typeface="Times New Roman" pitchFamily="18" charset="0"/>
              <a:sym typeface="Symbol" pitchFamily="18" charset="2"/>
            </a:endParaRPr>
          </a:p>
          <a:p>
            <a:pPr marL="542925" lvl="1" indent="-182563">
              <a:lnSpc>
                <a:spcPct val="80000"/>
              </a:lnSpc>
              <a:spcBef>
                <a:spcPct val="0"/>
              </a:spcBef>
            </a:pPr>
            <a:endParaRPr lang="en-US" altLang="zh-TW" sz="1800" dirty="0" smtClean="0">
              <a:latin typeface="Times New Roman" pitchFamily="18" charset="0"/>
              <a:sym typeface="Symbol" pitchFamily="18" charset="2"/>
            </a:endParaRPr>
          </a:p>
          <a:p>
            <a:pPr marL="542925" lvl="1" indent="-182563">
              <a:lnSpc>
                <a:spcPct val="80000"/>
              </a:lnSpc>
              <a:spcBef>
                <a:spcPct val="0"/>
              </a:spcBef>
            </a:pPr>
            <a:endParaRPr lang="en-US" altLang="zh-TW" sz="1800" dirty="0" smtClean="0">
              <a:latin typeface="Times New Roman" pitchFamily="18" charset="0"/>
              <a:sym typeface="Symbol" pitchFamily="18" charset="2"/>
            </a:endParaRPr>
          </a:p>
          <a:p>
            <a:pPr marL="542925" lvl="1" indent="-182563">
              <a:lnSpc>
                <a:spcPct val="80000"/>
              </a:lnSpc>
              <a:spcBef>
                <a:spcPct val="0"/>
              </a:spcBef>
            </a:pPr>
            <a:endParaRPr lang="en-US" altLang="zh-TW" sz="1800" dirty="0" smtClean="0">
              <a:latin typeface="Times New Roman" pitchFamily="18" charset="0"/>
              <a:sym typeface="Symbol" pitchFamily="18" charset="2"/>
            </a:endParaRPr>
          </a:p>
          <a:p>
            <a:pPr marL="542925" lvl="1" indent="-182563">
              <a:lnSpc>
                <a:spcPct val="80000"/>
              </a:lnSpc>
              <a:spcBef>
                <a:spcPct val="0"/>
              </a:spcBef>
            </a:pPr>
            <a:endParaRPr lang="en-US" altLang="zh-TW" sz="1800" dirty="0" smtClean="0">
              <a:latin typeface="Times New Roman" pitchFamily="18" charset="0"/>
              <a:sym typeface="Symbol" pitchFamily="18" charset="2"/>
            </a:endParaRPr>
          </a:p>
          <a:p>
            <a:pPr marL="542925" lvl="1" indent="-182563">
              <a:spcBef>
                <a:spcPct val="0"/>
              </a:spcBef>
            </a:pPr>
            <a:r>
              <a:rPr lang="en-US" altLang="zh-TW" sz="2000" dirty="0">
                <a:latin typeface="Times New Roman" pitchFamily="18" charset="0"/>
                <a:sym typeface="Symbol" pitchFamily="18" charset="2"/>
              </a:rPr>
              <a:t>W: weight matrix, describing correlation between visible and hidden layers</a:t>
            </a:r>
          </a:p>
          <a:p>
            <a:pPr marL="542925" lvl="1" indent="-182563">
              <a:spcBef>
                <a:spcPct val="0"/>
              </a:spcBef>
            </a:pPr>
            <a:r>
              <a:rPr lang="en-US" altLang="zh-TW" sz="2000" dirty="0">
                <a:latin typeface="Times New Roman" pitchFamily="18" charset="0"/>
                <a:sym typeface="Symbol" pitchFamily="18" charset="2"/>
              </a:rPr>
              <a:t>a, b: bias vectors for visible and hidden layers</a:t>
            </a:r>
          </a:p>
          <a:p>
            <a:pPr marL="542925" lvl="1" indent="-182563">
              <a:spcBef>
                <a:spcPct val="0"/>
              </a:spcBef>
            </a:pPr>
            <a:r>
              <a:rPr lang="en-US" altLang="zh-TW" sz="2000" dirty="0">
                <a:latin typeface="Times New Roman" pitchFamily="18" charset="0"/>
                <a:sym typeface="Symbol" pitchFamily="18" charset="2"/>
              </a:rPr>
              <a:t>E: energy function for a (</a:t>
            </a:r>
            <a:r>
              <a:rPr lang="en-US" altLang="zh-TW" sz="2000" dirty="0" err="1">
                <a:latin typeface="Times New Roman" pitchFamily="18" charset="0"/>
                <a:sym typeface="Symbol" pitchFamily="18" charset="2"/>
              </a:rPr>
              <a:t>v,h</a:t>
            </a:r>
            <a:r>
              <a:rPr lang="en-US" altLang="zh-TW" sz="2000" dirty="0">
                <a:latin typeface="Times New Roman" pitchFamily="18" charset="0"/>
                <a:sym typeface="Symbol" pitchFamily="18" charset="2"/>
              </a:rPr>
              <a:t>) pair</a:t>
            </a:r>
          </a:p>
          <a:p>
            <a:pPr marL="542925" lvl="1" indent="-182563">
              <a:spcBef>
                <a:spcPct val="0"/>
              </a:spcBef>
            </a:pPr>
            <a:r>
              <a:rPr lang="en-US" altLang="zh-TW" sz="2000" dirty="0">
                <a:latin typeface="Times New Roman" pitchFamily="18" charset="0"/>
                <a:sym typeface="Symbol" pitchFamily="18" charset="2"/>
              </a:rPr>
              <a:t>RBM training: adjusting W, a, and b to maximize p(v)</a:t>
            </a:r>
          </a:p>
          <a:p>
            <a:pPr marL="180975" indent="-180975" eaLnBrk="1" hangingPunct="1">
              <a:lnSpc>
                <a:spcPct val="80000"/>
              </a:lnSpc>
              <a:spcBef>
                <a:spcPct val="0"/>
              </a:spcBef>
            </a:pPr>
            <a:endParaRPr lang="en-US" altLang="zh-TW" sz="2000" b="1" dirty="0" smtClean="0">
              <a:latin typeface="Times New Roman" pitchFamily="18" charset="0"/>
            </a:endParaRPr>
          </a:p>
          <a:p>
            <a:pPr marL="180975" indent="-180975">
              <a:lnSpc>
                <a:spcPct val="80000"/>
              </a:lnSpc>
              <a:spcBef>
                <a:spcPct val="0"/>
              </a:spcBef>
            </a:pPr>
            <a:r>
              <a:rPr lang="en-US" altLang="zh-TW" sz="2200" b="1" dirty="0">
                <a:latin typeface="Times New Roman" pitchFamily="18" charset="0"/>
              </a:rPr>
              <a:t>Property: </a:t>
            </a:r>
          </a:p>
          <a:p>
            <a:pPr marL="542925" lvl="1" indent="-182563" eaLnBrk="1" hangingPunct="1">
              <a:spcBef>
                <a:spcPct val="0"/>
              </a:spcBef>
            </a:pPr>
            <a:r>
              <a:rPr lang="en-US" altLang="zh-TW" sz="2000" dirty="0" smtClean="0">
                <a:latin typeface="Times New Roman" pitchFamily="18" charset="0"/>
              </a:rPr>
              <a:t>finding a good representation (h) for v in unsupervised manner</a:t>
            </a:r>
          </a:p>
          <a:p>
            <a:pPr marL="542925" lvl="1" indent="-182563" eaLnBrk="1" hangingPunct="1">
              <a:spcBef>
                <a:spcPct val="0"/>
              </a:spcBef>
            </a:pPr>
            <a:r>
              <a:rPr lang="en-US" altLang="zh-TW" sz="2000" dirty="0" smtClean="0">
                <a:latin typeface="Times New Roman" pitchFamily="18" charset="0"/>
              </a:rPr>
              <a:t>Using large quantities of </a:t>
            </a:r>
            <a:r>
              <a:rPr lang="en-US" altLang="zh-TW" sz="2000" dirty="0" err="1" smtClean="0">
                <a:latin typeface="Times New Roman" pitchFamily="18" charset="0"/>
              </a:rPr>
              <a:t>unlabelled</a:t>
            </a:r>
            <a:r>
              <a:rPr lang="en-US" altLang="zh-TW" sz="2000" dirty="0" smtClean="0">
                <a:latin typeface="Times New Roman" pitchFamily="18" charset="0"/>
              </a:rPr>
              <a:t> data</a:t>
            </a:r>
            <a:endParaRPr lang="en-US" altLang="zh-TW" sz="1800" dirty="0" smtClean="0">
              <a:latin typeface="Times New Roman" pitchFamily="18" charset="0"/>
              <a:sym typeface="Symbol" pitchFamily="18" charset="2"/>
            </a:endParaRPr>
          </a:p>
        </p:txBody>
      </p:sp>
      <p:pic>
        <p:nvPicPr>
          <p:cNvPr id="4" name="圖片 3" descr="rbm.png"/>
          <p:cNvPicPr>
            <a:picLocks noChangeAspect="1"/>
          </p:cNvPicPr>
          <p:nvPr/>
        </p:nvPicPr>
        <p:blipFill>
          <a:blip r:embed="rId3"/>
          <a:stretch>
            <a:fillRect/>
          </a:stretch>
        </p:blipFill>
        <p:spPr>
          <a:xfrm>
            <a:off x="1071538" y="2121092"/>
            <a:ext cx="2661523" cy="1667948"/>
          </a:xfrm>
          <a:prstGeom prst="rect">
            <a:avLst/>
          </a:prstGeom>
        </p:spPr>
      </p:pic>
      <p:sp>
        <p:nvSpPr>
          <p:cNvPr id="1843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pic>
        <p:nvPicPr>
          <p:cNvPr id="18433" name="Picture 1"/>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4085186" y="2115740"/>
            <a:ext cx="1819275" cy="685800"/>
          </a:xfrm>
          <a:prstGeom prst="rect">
            <a:avLst/>
          </a:prstGeom>
          <a:noFill/>
        </p:spPr>
      </p:pic>
      <p:sp>
        <p:nvSpPr>
          <p:cNvPr id="18435" name="Rectangle 3"/>
          <p:cNvSpPr>
            <a:spLocks noChangeArrowheads="1"/>
          </p:cNvSpPr>
          <p:nvPr/>
        </p:nvSpPr>
        <p:spPr bwMode="auto">
          <a:xfrm>
            <a:off x="0" y="11430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zh-TW" altLang="zh-TW" sz="1800" b="0" i="0" u="none" strike="noStrike" cap="none" normalizeH="0" baseline="0" smtClean="0">
              <a:ln>
                <a:noFill/>
              </a:ln>
              <a:solidFill>
                <a:schemeClr val="tx1"/>
              </a:solidFill>
              <a:effectLst/>
              <a:latin typeface="Arial" pitchFamily="34" charset="0"/>
              <a:ea typeface="新細明體" pitchFamily="18" charset="-120"/>
              <a:cs typeface="新細明體" pitchFamily="18" charset="-120"/>
            </a:endParaRPr>
          </a:p>
        </p:txBody>
      </p:sp>
      <p:sp>
        <p:nvSpPr>
          <p:cNvPr id="18437"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pic>
        <p:nvPicPr>
          <p:cNvPr id="18436" name="Picture 4"/>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4079824" y="2813143"/>
            <a:ext cx="2952750" cy="276225"/>
          </a:xfrm>
          <a:prstGeom prst="rect">
            <a:avLst/>
          </a:prstGeom>
          <a:noFill/>
        </p:spPr>
      </p:pic>
      <p:sp>
        <p:nvSpPr>
          <p:cNvPr id="18438" name="Rectangle 6"/>
          <p:cNvSpPr>
            <a:spLocks noChangeArrowheads="1"/>
          </p:cNvSpPr>
          <p:nvPr/>
        </p:nvSpPr>
        <p:spPr bwMode="auto">
          <a:xfrm>
            <a:off x="0" y="7334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zh-TW" altLang="zh-TW" sz="1800" b="0" i="0" u="none" strike="noStrike" cap="none" normalizeH="0" baseline="0" smtClean="0">
              <a:ln>
                <a:noFill/>
              </a:ln>
              <a:solidFill>
                <a:schemeClr val="tx1"/>
              </a:solidFill>
              <a:effectLst/>
              <a:latin typeface="Arial" pitchFamily="34" charset="0"/>
              <a:ea typeface="新細明體" pitchFamily="18" charset="-120"/>
              <a:cs typeface="新細明體" pitchFamily="18" charset="-120"/>
            </a:endParaRPr>
          </a:p>
        </p:txBody>
      </p:sp>
      <p:sp>
        <p:nvSpPr>
          <p:cNvPr id="18440"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18441" name="Rectangle 9"/>
          <p:cNvSpPr>
            <a:spLocks noChangeArrowheads="1"/>
          </p:cNvSpPr>
          <p:nvPr/>
        </p:nvSpPr>
        <p:spPr bwMode="auto">
          <a:xfrm>
            <a:off x="0" y="11430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zh-TW" altLang="zh-TW" sz="1800" b="0" i="0" u="none" strike="noStrike" cap="none" normalizeH="0" baseline="0" smtClean="0">
              <a:ln>
                <a:noFill/>
              </a:ln>
              <a:solidFill>
                <a:schemeClr val="tx1"/>
              </a:solidFill>
              <a:effectLst/>
              <a:latin typeface="Arial" pitchFamily="34" charset="0"/>
              <a:ea typeface="新細明體" pitchFamily="18" charset="-120"/>
              <a:cs typeface="新細明體" pitchFamily="18" charset="-120"/>
            </a:endParaRPr>
          </a:p>
        </p:txBody>
      </p:sp>
      <p:sp>
        <p:nvSpPr>
          <p:cNvPr id="18443"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pic>
        <p:nvPicPr>
          <p:cNvPr id="18442" name="Picture 10"/>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4104652" y="3141340"/>
            <a:ext cx="1952625" cy="647700"/>
          </a:xfrm>
          <a:prstGeom prst="rect">
            <a:avLst/>
          </a:prstGeom>
          <a:noFill/>
        </p:spPr>
      </p:pic>
      <p:sp>
        <p:nvSpPr>
          <p:cNvPr id="18444" name="Rectangle 12"/>
          <p:cNvSpPr>
            <a:spLocks noChangeArrowheads="1"/>
          </p:cNvSpPr>
          <p:nvPr/>
        </p:nvSpPr>
        <p:spPr bwMode="auto">
          <a:xfrm>
            <a:off x="0" y="11049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zh-TW" altLang="zh-TW" sz="1800" b="0" i="0" u="none" strike="noStrike" cap="none" normalizeH="0" baseline="0" smtClean="0">
              <a:ln>
                <a:noFill/>
              </a:ln>
              <a:solidFill>
                <a:schemeClr val="tx1"/>
              </a:solidFill>
              <a:effectLst/>
              <a:latin typeface="Arial" pitchFamily="34" charset="0"/>
              <a:ea typeface="新細明體" pitchFamily="18" charset="-120"/>
              <a:cs typeface="新細明體" pitchFamily="18" charset="-120"/>
            </a:endParaRPr>
          </a:p>
        </p:txBody>
      </p:sp>
      <p:sp>
        <p:nvSpPr>
          <p:cNvPr id="16"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bwMode="auto">
          <a:xfrm>
            <a:off x="36000" y="115200"/>
            <a:ext cx="8229600" cy="633600"/>
          </a:xfrm>
          <a:noFill/>
          <a:ln>
            <a:miter lim="800000"/>
            <a:headEnd/>
            <a:tailEnd/>
          </a:ln>
        </p:spPr>
        <p:txBody>
          <a:bodyPr vert="horz" wrap="square" lIns="91440" tIns="45720" rIns="91440" bIns="45720" numCol="1" anchor="t" anchorCtr="0" compatLnSpc="1">
            <a:prstTxWarp prst="textNoShape">
              <a:avLst/>
            </a:prstTxWarp>
          </a:bodyPr>
          <a:lstStyle/>
          <a:p>
            <a:pPr algn="l" eaLnBrk="1" hangingPunct="1">
              <a:lnSpc>
                <a:spcPct val="90000"/>
              </a:lnSpc>
            </a:pPr>
            <a:r>
              <a:rPr lang="en-US" altLang="zh-TW" sz="3300" b="1" dirty="0" smtClean="0">
                <a:latin typeface="Times New Roman" pitchFamily="18" charset="0"/>
              </a:rPr>
              <a:t>RBM Initialization for DNN Training</a:t>
            </a:r>
          </a:p>
        </p:txBody>
      </p:sp>
      <p:sp>
        <p:nvSpPr>
          <p:cNvPr id="34819" name="Rectangle 3"/>
          <p:cNvSpPr>
            <a:spLocks noGrp="1" noChangeArrowheads="1"/>
          </p:cNvSpPr>
          <p:nvPr>
            <p:ph type="body" sz="half" idx="1"/>
          </p:nvPr>
        </p:nvSpPr>
        <p:spPr bwMode="auto">
          <a:xfrm>
            <a:off x="36000" y="907200"/>
            <a:ext cx="8964612" cy="5953125"/>
          </a:xfrm>
          <a:noFill/>
          <a:ln>
            <a:miter lim="800000"/>
            <a:headEnd/>
            <a:tailEnd/>
          </a:ln>
        </p:spPr>
        <p:txBody>
          <a:bodyPr vert="horz" wrap="square" lIns="91440" tIns="45720" rIns="91440" bIns="45720" numCol="1" anchor="t" anchorCtr="0" compatLnSpc="1">
            <a:prstTxWarp prst="textNoShape">
              <a:avLst/>
            </a:prstTxWarp>
          </a:bodyPr>
          <a:lstStyle/>
          <a:p>
            <a:pPr marL="180975" indent="-180975">
              <a:lnSpc>
                <a:spcPct val="80000"/>
              </a:lnSpc>
              <a:spcBef>
                <a:spcPct val="0"/>
              </a:spcBef>
            </a:pPr>
            <a:r>
              <a:rPr lang="en-US" altLang="zh-TW" sz="2200" b="1" dirty="0" smtClean="0">
                <a:latin typeface="Times New Roman" pitchFamily="18" charset="0"/>
              </a:rPr>
              <a:t>RBM Initialization </a:t>
            </a:r>
            <a:endParaRPr lang="en-US" altLang="zh-TW" sz="2200" dirty="0" smtClean="0">
              <a:latin typeface="Times New Roman" pitchFamily="18" charset="0"/>
            </a:endParaRPr>
          </a:p>
          <a:p>
            <a:pPr marL="542925" lvl="1" indent="-182563">
              <a:spcBef>
                <a:spcPct val="0"/>
              </a:spcBef>
            </a:pPr>
            <a:r>
              <a:rPr lang="en-US" altLang="zh-TW" sz="2000" dirty="0" smtClean="0">
                <a:latin typeface="Times New Roman" pitchFamily="18" charset="0"/>
              </a:rPr>
              <a:t>weight matrices of DNN initialized by weight matrixes of RBMs</a:t>
            </a:r>
          </a:p>
          <a:p>
            <a:pPr marL="542925" lvl="1" indent="-182563">
              <a:spcBef>
                <a:spcPct val="0"/>
              </a:spcBef>
            </a:pPr>
            <a:r>
              <a:rPr lang="en-US" altLang="zh-TW" sz="2000" dirty="0" smtClean="0">
                <a:latin typeface="Times New Roman" pitchFamily="18" charset="0"/>
              </a:rPr>
              <a:t>after training an RBM, generate samples in hidden layer used for next layer of RBM</a:t>
            </a:r>
          </a:p>
          <a:p>
            <a:pPr marL="542925" lvl="1" indent="-182563">
              <a:spcBef>
                <a:spcPct val="0"/>
              </a:spcBef>
            </a:pPr>
            <a:r>
              <a:rPr lang="en-US" altLang="zh-TW" sz="2000" dirty="0" smtClean="0">
                <a:latin typeface="Times New Roman" pitchFamily="18" charset="0"/>
              </a:rPr>
              <a:t>steps of initialization (e.g. 3 hidden layers)</a:t>
            </a:r>
          </a:p>
          <a:p>
            <a:pPr marL="542925" lvl="1" indent="-182563">
              <a:lnSpc>
                <a:spcPct val="80000"/>
              </a:lnSpc>
              <a:spcBef>
                <a:spcPct val="0"/>
              </a:spcBef>
            </a:pPr>
            <a:endParaRPr lang="en-US" altLang="zh-TW" sz="1800" dirty="0" smtClean="0">
              <a:latin typeface="Times New Roman" pitchFamily="18" charset="0"/>
            </a:endParaRPr>
          </a:p>
          <a:p>
            <a:pPr marL="542925" lvl="1" indent="-182563">
              <a:lnSpc>
                <a:spcPct val="80000"/>
              </a:lnSpc>
              <a:spcBef>
                <a:spcPct val="0"/>
              </a:spcBef>
            </a:pPr>
            <a:endParaRPr lang="en-US" altLang="zh-TW" sz="1800" dirty="0" smtClean="0">
              <a:latin typeface="Times New Roman" pitchFamily="18" charset="0"/>
            </a:endParaRPr>
          </a:p>
          <a:p>
            <a:pPr marL="542925" lvl="1" indent="-182563">
              <a:lnSpc>
                <a:spcPct val="80000"/>
              </a:lnSpc>
              <a:spcBef>
                <a:spcPct val="0"/>
              </a:spcBef>
            </a:pPr>
            <a:endParaRPr lang="en-US" altLang="zh-TW" sz="1800" dirty="0" smtClean="0">
              <a:latin typeface="Times New Roman" pitchFamily="18" charset="0"/>
              <a:sym typeface="Symbol" pitchFamily="18" charset="2"/>
            </a:endParaRPr>
          </a:p>
          <a:p>
            <a:pPr marL="542925" lvl="1" indent="-182563">
              <a:lnSpc>
                <a:spcPct val="80000"/>
              </a:lnSpc>
              <a:spcBef>
                <a:spcPct val="0"/>
              </a:spcBef>
            </a:pPr>
            <a:endParaRPr lang="en-US" altLang="zh-TW" sz="1800" dirty="0" smtClean="0">
              <a:latin typeface="Times New Roman" pitchFamily="18" charset="0"/>
              <a:sym typeface="Symbol" pitchFamily="18" charset="2"/>
            </a:endParaRPr>
          </a:p>
          <a:p>
            <a:pPr marL="542925" lvl="1" indent="-182563">
              <a:lnSpc>
                <a:spcPct val="80000"/>
              </a:lnSpc>
              <a:spcBef>
                <a:spcPct val="0"/>
              </a:spcBef>
            </a:pPr>
            <a:endParaRPr lang="en-US" altLang="zh-TW" sz="1800" dirty="0" smtClean="0">
              <a:latin typeface="Times New Roman" pitchFamily="18" charset="0"/>
              <a:sym typeface="Symbol" pitchFamily="18" charset="2"/>
            </a:endParaRPr>
          </a:p>
          <a:p>
            <a:pPr marL="542925" lvl="1" indent="-182563">
              <a:lnSpc>
                <a:spcPct val="80000"/>
              </a:lnSpc>
              <a:spcBef>
                <a:spcPct val="0"/>
              </a:spcBef>
            </a:pPr>
            <a:endParaRPr lang="en-US" altLang="zh-TW" sz="1800" dirty="0" smtClean="0">
              <a:latin typeface="Times New Roman" pitchFamily="18" charset="0"/>
              <a:sym typeface="Symbol" pitchFamily="18" charset="2"/>
            </a:endParaRPr>
          </a:p>
          <a:p>
            <a:pPr marL="542925" lvl="1" indent="-182563">
              <a:lnSpc>
                <a:spcPct val="80000"/>
              </a:lnSpc>
              <a:spcBef>
                <a:spcPct val="0"/>
              </a:spcBef>
            </a:pPr>
            <a:endParaRPr lang="en-US" altLang="zh-TW" sz="1800" dirty="0" smtClean="0">
              <a:latin typeface="Times New Roman" pitchFamily="18" charset="0"/>
              <a:sym typeface="Symbol" pitchFamily="18" charset="2"/>
            </a:endParaRPr>
          </a:p>
          <a:p>
            <a:pPr marL="542925" lvl="1" indent="-182563">
              <a:lnSpc>
                <a:spcPct val="80000"/>
              </a:lnSpc>
              <a:spcBef>
                <a:spcPct val="0"/>
              </a:spcBef>
            </a:pPr>
            <a:endParaRPr lang="en-US" altLang="zh-TW" sz="1800" dirty="0" smtClean="0">
              <a:latin typeface="Times New Roman" pitchFamily="18" charset="0"/>
              <a:sym typeface="Symbol" pitchFamily="18" charset="2"/>
            </a:endParaRPr>
          </a:p>
          <a:p>
            <a:pPr marL="542925" lvl="1" indent="-182563">
              <a:lnSpc>
                <a:spcPct val="80000"/>
              </a:lnSpc>
              <a:spcBef>
                <a:spcPct val="0"/>
              </a:spcBef>
            </a:pPr>
            <a:endParaRPr lang="en-US" altLang="zh-TW" sz="1800" dirty="0" smtClean="0">
              <a:latin typeface="Times New Roman" pitchFamily="18" charset="0"/>
              <a:sym typeface="Symbol" pitchFamily="18" charset="2"/>
            </a:endParaRPr>
          </a:p>
          <a:p>
            <a:pPr marL="542925" lvl="1" indent="-182563" eaLnBrk="1" hangingPunct="1">
              <a:lnSpc>
                <a:spcPct val="80000"/>
              </a:lnSpc>
              <a:spcBef>
                <a:spcPct val="0"/>
              </a:spcBef>
            </a:pPr>
            <a:endParaRPr lang="en-US" altLang="zh-TW" sz="1800" dirty="0" smtClean="0">
              <a:latin typeface="Times New Roman" pitchFamily="18" charset="0"/>
              <a:sym typeface="Symbol" pitchFamily="18" charset="2"/>
            </a:endParaRPr>
          </a:p>
        </p:txBody>
      </p:sp>
      <p:sp>
        <p:nvSpPr>
          <p:cNvPr id="29"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p>
        </p:txBody>
      </p:sp>
      <p:grpSp>
        <p:nvGrpSpPr>
          <p:cNvPr id="2" name="群組 1"/>
          <p:cNvGrpSpPr/>
          <p:nvPr/>
        </p:nvGrpSpPr>
        <p:grpSpPr>
          <a:xfrm>
            <a:off x="395536" y="2486009"/>
            <a:ext cx="7848872" cy="4399375"/>
            <a:chOff x="395536" y="2206837"/>
            <a:chExt cx="7848872" cy="4399375"/>
          </a:xfrm>
        </p:grpSpPr>
        <p:pic>
          <p:nvPicPr>
            <p:cNvPr id="5" name="圖片 4" descr="rbm2.png"/>
            <p:cNvPicPr>
              <a:picLocks noChangeAspect="1"/>
            </p:cNvPicPr>
            <p:nvPr/>
          </p:nvPicPr>
          <p:blipFill>
            <a:blip r:embed="rId3"/>
            <a:stretch>
              <a:fillRect/>
            </a:stretch>
          </p:blipFill>
          <p:spPr>
            <a:xfrm>
              <a:off x="2143108" y="2553314"/>
              <a:ext cx="685308" cy="1393925"/>
            </a:xfrm>
            <a:prstGeom prst="rect">
              <a:avLst/>
            </a:prstGeom>
          </p:spPr>
        </p:pic>
        <p:pic>
          <p:nvPicPr>
            <p:cNvPr id="6" name="圖片 5" descr="rbm3.png"/>
            <p:cNvPicPr>
              <a:picLocks noChangeAspect="1"/>
            </p:cNvPicPr>
            <p:nvPr/>
          </p:nvPicPr>
          <p:blipFill>
            <a:blip r:embed="rId4"/>
            <a:stretch>
              <a:fillRect/>
            </a:stretch>
          </p:blipFill>
          <p:spPr>
            <a:xfrm>
              <a:off x="3643306" y="2553314"/>
              <a:ext cx="747829" cy="1406294"/>
            </a:xfrm>
            <a:prstGeom prst="rect">
              <a:avLst/>
            </a:prstGeom>
          </p:spPr>
        </p:pic>
        <p:pic>
          <p:nvPicPr>
            <p:cNvPr id="9" name="圖片 8" descr="rbm3.png"/>
            <p:cNvPicPr>
              <a:picLocks noChangeAspect="1"/>
            </p:cNvPicPr>
            <p:nvPr/>
          </p:nvPicPr>
          <p:blipFill>
            <a:blip r:embed="rId4"/>
            <a:stretch>
              <a:fillRect/>
            </a:stretch>
          </p:blipFill>
          <p:spPr>
            <a:xfrm>
              <a:off x="5286380" y="2553314"/>
              <a:ext cx="747829" cy="1406294"/>
            </a:xfrm>
            <a:prstGeom prst="rect">
              <a:avLst/>
            </a:prstGeom>
          </p:spPr>
        </p:pic>
        <p:sp>
          <p:nvSpPr>
            <p:cNvPr id="10" name="文字方塊 9"/>
            <p:cNvSpPr txBox="1"/>
            <p:nvPr/>
          </p:nvSpPr>
          <p:spPr>
            <a:xfrm>
              <a:off x="1617005" y="2206837"/>
              <a:ext cx="1586843" cy="338554"/>
            </a:xfrm>
            <a:prstGeom prst="rect">
              <a:avLst/>
            </a:prstGeom>
            <a:noFill/>
          </p:spPr>
          <p:txBody>
            <a:bodyPr wrap="square" rtlCol="0">
              <a:spAutoFit/>
            </a:bodyPr>
            <a:lstStyle/>
            <a:p>
              <a:pPr marL="342900" indent="-342900"/>
              <a:r>
                <a:rPr lang="en-US" altLang="zh-TW" sz="1600" dirty="0" smtClean="0">
                  <a:latin typeface="Times New Roman" pitchFamily="18" charset="0"/>
                  <a:cs typeface="Times New Roman" pitchFamily="18" charset="0"/>
                </a:rPr>
                <a:t>1. RBM training</a:t>
              </a:r>
              <a:endParaRPr lang="zh-TW" altLang="en-US" sz="1600" dirty="0">
                <a:latin typeface="Times New Roman" pitchFamily="18" charset="0"/>
                <a:cs typeface="Times New Roman" pitchFamily="18" charset="0"/>
              </a:endParaRPr>
            </a:p>
          </p:txBody>
        </p:sp>
        <p:sp>
          <p:nvSpPr>
            <p:cNvPr id="13" name="左右括弧 12"/>
            <p:cNvSpPr/>
            <p:nvPr/>
          </p:nvSpPr>
          <p:spPr>
            <a:xfrm>
              <a:off x="1857356" y="2932354"/>
              <a:ext cx="142876" cy="928694"/>
            </a:xfrm>
            <a:prstGeom prst="bracketPair">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sp>
          <p:nvSpPr>
            <p:cNvPr id="14" name="文字方塊 13"/>
            <p:cNvSpPr txBox="1"/>
            <p:nvPr/>
          </p:nvSpPr>
          <p:spPr>
            <a:xfrm>
              <a:off x="2584988" y="3862806"/>
              <a:ext cx="1144865" cy="338554"/>
            </a:xfrm>
            <a:prstGeom prst="rect">
              <a:avLst/>
            </a:prstGeom>
            <a:noFill/>
          </p:spPr>
          <p:txBody>
            <a:bodyPr wrap="none" rtlCol="0">
              <a:spAutoFit/>
            </a:bodyPr>
            <a:lstStyle/>
            <a:p>
              <a:pPr marL="342900" indent="-342900"/>
              <a:r>
                <a:rPr lang="en-US" altLang="zh-TW" sz="1600" dirty="0" smtClean="0">
                  <a:latin typeface="Times New Roman" pitchFamily="18" charset="0"/>
                  <a:cs typeface="Times New Roman" pitchFamily="18" charset="0"/>
                </a:rPr>
                <a:t>2. sampling</a:t>
              </a:r>
              <a:endParaRPr lang="zh-TW" altLang="en-US" sz="1600" dirty="0">
                <a:latin typeface="Times New Roman" pitchFamily="18" charset="0"/>
                <a:cs typeface="Times New Roman" pitchFamily="18" charset="0"/>
              </a:endParaRPr>
            </a:p>
          </p:txBody>
        </p:sp>
        <p:sp>
          <p:nvSpPr>
            <p:cNvPr id="15" name="左右括弧 14"/>
            <p:cNvSpPr/>
            <p:nvPr/>
          </p:nvSpPr>
          <p:spPr>
            <a:xfrm>
              <a:off x="3071802" y="2553314"/>
              <a:ext cx="142876" cy="1357322"/>
            </a:xfrm>
            <a:prstGeom prst="bracketPair">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sp>
          <p:nvSpPr>
            <p:cNvPr id="16" name="左右括弧 15"/>
            <p:cNvSpPr/>
            <p:nvPr/>
          </p:nvSpPr>
          <p:spPr>
            <a:xfrm>
              <a:off x="1428728" y="2932354"/>
              <a:ext cx="142876" cy="928694"/>
            </a:xfrm>
            <a:prstGeom prst="bracketPair">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sp>
          <p:nvSpPr>
            <p:cNvPr id="17" name="文字方塊 16"/>
            <p:cNvSpPr txBox="1"/>
            <p:nvPr/>
          </p:nvSpPr>
          <p:spPr>
            <a:xfrm>
              <a:off x="1547664" y="3053380"/>
              <a:ext cx="343364" cy="369332"/>
            </a:xfrm>
            <a:prstGeom prst="rect">
              <a:avLst/>
            </a:prstGeom>
            <a:noFill/>
          </p:spPr>
          <p:txBody>
            <a:bodyPr wrap="none" rtlCol="0">
              <a:spAutoFit/>
            </a:bodyPr>
            <a:lstStyle/>
            <a:p>
              <a:r>
                <a:rPr lang="en-US" altLang="zh-TW" dirty="0" smtClean="0"/>
                <a:t>…</a:t>
              </a:r>
              <a:endParaRPr lang="zh-TW" altLang="en-US" dirty="0"/>
            </a:p>
          </p:txBody>
        </p:sp>
        <p:sp>
          <p:nvSpPr>
            <p:cNvPr id="18" name="左右括弧 17"/>
            <p:cNvSpPr/>
            <p:nvPr/>
          </p:nvSpPr>
          <p:spPr>
            <a:xfrm>
              <a:off x="3357554" y="2553314"/>
              <a:ext cx="142876" cy="1357322"/>
            </a:xfrm>
            <a:prstGeom prst="bracketPair">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sp>
          <p:nvSpPr>
            <p:cNvPr id="19" name="文字方塊 18"/>
            <p:cNvSpPr txBox="1"/>
            <p:nvPr/>
          </p:nvSpPr>
          <p:spPr>
            <a:xfrm>
              <a:off x="3124810" y="3053380"/>
              <a:ext cx="343364" cy="369332"/>
            </a:xfrm>
            <a:prstGeom prst="rect">
              <a:avLst/>
            </a:prstGeom>
            <a:noFill/>
          </p:spPr>
          <p:txBody>
            <a:bodyPr wrap="none" rtlCol="0">
              <a:spAutoFit/>
            </a:bodyPr>
            <a:lstStyle/>
            <a:p>
              <a:r>
                <a:rPr lang="en-US" altLang="zh-TW" dirty="0" smtClean="0"/>
                <a:t>…</a:t>
              </a:r>
              <a:endParaRPr lang="zh-TW" altLang="en-US" dirty="0"/>
            </a:p>
          </p:txBody>
        </p:sp>
        <p:sp>
          <p:nvSpPr>
            <p:cNvPr id="20" name="文字方塊 19"/>
            <p:cNvSpPr txBox="1"/>
            <p:nvPr/>
          </p:nvSpPr>
          <p:spPr>
            <a:xfrm>
              <a:off x="3384815" y="2206837"/>
              <a:ext cx="1588098" cy="338554"/>
            </a:xfrm>
            <a:prstGeom prst="rect">
              <a:avLst/>
            </a:prstGeom>
            <a:noFill/>
          </p:spPr>
          <p:txBody>
            <a:bodyPr wrap="square" rtlCol="0">
              <a:spAutoFit/>
            </a:bodyPr>
            <a:lstStyle/>
            <a:p>
              <a:pPr marL="342900" indent="-342900"/>
              <a:r>
                <a:rPr lang="en-US" altLang="zh-TW" sz="1600" dirty="0" smtClean="0">
                  <a:latin typeface="Times New Roman" pitchFamily="18" charset="0"/>
                  <a:cs typeface="Times New Roman" pitchFamily="18" charset="0"/>
                </a:rPr>
                <a:t>3. RBM training</a:t>
              </a:r>
              <a:endParaRPr lang="zh-TW" altLang="en-US" sz="1600" dirty="0">
                <a:latin typeface="Times New Roman" pitchFamily="18" charset="0"/>
                <a:cs typeface="Times New Roman" pitchFamily="18" charset="0"/>
              </a:endParaRPr>
            </a:p>
          </p:txBody>
        </p:sp>
        <p:sp>
          <p:nvSpPr>
            <p:cNvPr id="21" name="左右括弧 20"/>
            <p:cNvSpPr/>
            <p:nvPr/>
          </p:nvSpPr>
          <p:spPr>
            <a:xfrm>
              <a:off x="4651512" y="2598248"/>
              <a:ext cx="142876" cy="1357322"/>
            </a:xfrm>
            <a:prstGeom prst="bracketPair">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sp>
          <p:nvSpPr>
            <p:cNvPr id="22" name="左右括弧 21"/>
            <p:cNvSpPr/>
            <p:nvPr/>
          </p:nvSpPr>
          <p:spPr>
            <a:xfrm>
              <a:off x="4937264" y="2598248"/>
              <a:ext cx="142876" cy="1357322"/>
            </a:xfrm>
            <a:prstGeom prst="bracketPair">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sp>
          <p:nvSpPr>
            <p:cNvPr id="23" name="文字方塊 22"/>
            <p:cNvSpPr txBox="1"/>
            <p:nvPr/>
          </p:nvSpPr>
          <p:spPr>
            <a:xfrm>
              <a:off x="4704520" y="3098314"/>
              <a:ext cx="343364" cy="369332"/>
            </a:xfrm>
            <a:prstGeom prst="rect">
              <a:avLst/>
            </a:prstGeom>
            <a:noFill/>
          </p:spPr>
          <p:txBody>
            <a:bodyPr wrap="none" rtlCol="0">
              <a:spAutoFit/>
            </a:bodyPr>
            <a:lstStyle/>
            <a:p>
              <a:r>
                <a:rPr lang="en-US" altLang="zh-TW" dirty="0" smtClean="0"/>
                <a:t>…</a:t>
              </a:r>
              <a:endParaRPr lang="zh-TW" altLang="en-US" dirty="0"/>
            </a:p>
          </p:txBody>
        </p:sp>
        <p:sp>
          <p:nvSpPr>
            <p:cNvPr id="24" name="文字方塊 23"/>
            <p:cNvSpPr txBox="1"/>
            <p:nvPr/>
          </p:nvSpPr>
          <p:spPr>
            <a:xfrm>
              <a:off x="4140476" y="3841480"/>
              <a:ext cx="1144865" cy="338554"/>
            </a:xfrm>
            <a:prstGeom prst="rect">
              <a:avLst/>
            </a:prstGeom>
            <a:noFill/>
          </p:spPr>
          <p:txBody>
            <a:bodyPr wrap="none" rtlCol="0">
              <a:spAutoFit/>
            </a:bodyPr>
            <a:lstStyle/>
            <a:p>
              <a:pPr marL="342900" indent="-342900"/>
              <a:r>
                <a:rPr lang="en-US" altLang="zh-TW" sz="1600" dirty="0" smtClean="0">
                  <a:latin typeface="Times New Roman" pitchFamily="18" charset="0"/>
                  <a:cs typeface="Times New Roman" pitchFamily="18" charset="0"/>
                </a:rPr>
                <a:t>4. sampling</a:t>
              </a:r>
              <a:endParaRPr lang="zh-TW" altLang="en-US" sz="1600" dirty="0">
                <a:latin typeface="Times New Roman" pitchFamily="18" charset="0"/>
                <a:cs typeface="Times New Roman" pitchFamily="18" charset="0"/>
              </a:endParaRPr>
            </a:p>
          </p:txBody>
        </p:sp>
        <p:sp>
          <p:nvSpPr>
            <p:cNvPr id="25" name="文字方塊 24"/>
            <p:cNvSpPr txBox="1"/>
            <p:nvPr/>
          </p:nvSpPr>
          <p:spPr>
            <a:xfrm>
              <a:off x="5214942" y="2208428"/>
              <a:ext cx="1661314" cy="338554"/>
            </a:xfrm>
            <a:prstGeom prst="rect">
              <a:avLst/>
            </a:prstGeom>
            <a:noFill/>
          </p:spPr>
          <p:txBody>
            <a:bodyPr wrap="square" rtlCol="0">
              <a:spAutoFit/>
            </a:bodyPr>
            <a:lstStyle/>
            <a:p>
              <a:pPr marL="342900" indent="-342900"/>
              <a:r>
                <a:rPr lang="en-US" altLang="zh-TW" sz="1600" dirty="0" smtClean="0">
                  <a:latin typeface="Times New Roman" pitchFamily="18" charset="0"/>
                  <a:cs typeface="Times New Roman" pitchFamily="18" charset="0"/>
                </a:rPr>
                <a:t>5. RBM training</a:t>
              </a:r>
              <a:endParaRPr lang="zh-TW" altLang="en-US" sz="1600" dirty="0">
                <a:latin typeface="Times New Roman" pitchFamily="18" charset="0"/>
                <a:cs typeface="Times New Roman" pitchFamily="18" charset="0"/>
              </a:endParaRPr>
            </a:p>
          </p:txBody>
        </p:sp>
        <p:pic>
          <p:nvPicPr>
            <p:cNvPr id="26" name="圖片 25" descr="dnn2.png"/>
            <p:cNvPicPr>
              <a:picLocks noChangeAspect="1"/>
            </p:cNvPicPr>
            <p:nvPr/>
          </p:nvPicPr>
          <p:blipFill>
            <a:blip r:embed="rId5"/>
            <a:stretch>
              <a:fillRect/>
            </a:stretch>
          </p:blipFill>
          <p:spPr>
            <a:xfrm>
              <a:off x="2285984" y="4429132"/>
              <a:ext cx="2928958" cy="1891486"/>
            </a:xfrm>
            <a:prstGeom prst="rect">
              <a:avLst/>
            </a:prstGeom>
          </p:spPr>
        </p:pic>
        <p:cxnSp>
          <p:nvCxnSpPr>
            <p:cNvPr id="48" name="直線單箭頭接點 47"/>
            <p:cNvCxnSpPr/>
            <p:nvPr/>
          </p:nvCxnSpPr>
          <p:spPr>
            <a:xfrm rot="16200000" flipH="1">
              <a:off x="1928794" y="4286256"/>
              <a:ext cx="1357322" cy="21431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0" name="直線單箭頭接點 49"/>
            <p:cNvCxnSpPr>
              <a:stCxn id="6" idx="2"/>
            </p:cNvCxnSpPr>
            <p:nvPr/>
          </p:nvCxnSpPr>
          <p:spPr>
            <a:xfrm rot="5400000">
              <a:off x="3202593" y="4114570"/>
              <a:ext cx="969590" cy="65966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2" name="直線單箭頭接點 51"/>
            <p:cNvCxnSpPr/>
            <p:nvPr/>
          </p:nvCxnSpPr>
          <p:spPr>
            <a:xfrm rot="10800000" flipV="1">
              <a:off x="4071934" y="3786190"/>
              <a:ext cx="1643074" cy="114300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3" name="文字方塊 52"/>
            <p:cNvSpPr txBox="1"/>
            <p:nvPr/>
          </p:nvSpPr>
          <p:spPr>
            <a:xfrm>
              <a:off x="4786314" y="4357694"/>
              <a:ext cx="3458094" cy="338554"/>
            </a:xfrm>
            <a:prstGeom prst="rect">
              <a:avLst/>
            </a:prstGeom>
            <a:noFill/>
          </p:spPr>
          <p:txBody>
            <a:bodyPr wrap="square" rtlCol="0">
              <a:spAutoFit/>
            </a:bodyPr>
            <a:lstStyle/>
            <a:p>
              <a:pPr marL="342900" indent="-342900"/>
              <a:r>
                <a:rPr lang="en-US" altLang="zh-TW" sz="1600" dirty="0" smtClean="0">
                  <a:latin typeface="Times New Roman" pitchFamily="18" charset="0"/>
                  <a:cs typeface="Times New Roman" pitchFamily="18" charset="0"/>
                </a:rPr>
                <a:t>6. copy weight and bias as initialization</a:t>
              </a:r>
              <a:endParaRPr lang="zh-TW" altLang="en-US" sz="1600" dirty="0">
                <a:latin typeface="Times New Roman" pitchFamily="18" charset="0"/>
                <a:cs typeface="Times New Roman" pitchFamily="18" charset="0"/>
              </a:endParaRPr>
            </a:p>
          </p:txBody>
        </p:sp>
        <p:cxnSp>
          <p:nvCxnSpPr>
            <p:cNvPr id="58" name="直線接點 57"/>
            <p:cNvCxnSpPr/>
            <p:nvPr/>
          </p:nvCxnSpPr>
          <p:spPr>
            <a:xfrm>
              <a:off x="1357290" y="4286256"/>
              <a:ext cx="5572164" cy="1588"/>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59" name="文字方塊 58"/>
            <p:cNvSpPr txBox="1"/>
            <p:nvPr/>
          </p:nvSpPr>
          <p:spPr>
            <a:xfrm>
              <a:off x="395536" y="2595250"/>
              <a:ext cx="1322798" cy="338554"/>
            </a:xfrm>
            <a:prstGeom prst="rect">
              <a:avLst/>
            </a:prstGeom>
            <a:noFill/>
          </p:spPr>
          <p:txBody>
            <a:bodyPr wrap="none" rtlCol="0">
              <a:spAutoFit/>
            </a:bodyPr>
            <a:lstStyle/>
            <a:p>
              <a:pPr marL="342900" indent="-342900"/>
              <a:r>
                <a:rPr lang="en-US" altLang="zh-TW" sz="1600" dirty="0" smtClean="0">
                  <a:latin typeface="Times New Roman" pitchFamily="18" charset="0"/>
                  <a:cs typeface="Times New Roman" pitchFamily="18" charset="0"/>
                </a:rPr>
                <a:t>input samples</a:t>
              </a:r>
              <a:endParaRPr lang="zh-TW" altLang="en-US" sz="1600" dirty="0">
                <a:latin typeface="Times New Roman" pitchFamily="18" charset="0"/>
                <a:cs typeface="Times New Roman" pitchFamily="18" charset="0"/>
              </a:endParaRPr>
            </a:p>
          </p:txBody>
        </p:sp>
        <p:sp>
          <p:nvSpPr>
            <p:cNvPr id="60" name="文字方塊 59"/>
            <p:cNvSpPr txBox="1"/>
            <p:nvPr/>
          </p:nvSpPr>
          <p:spPr>
            <a:xfrm>
              <a:off x="3428992" y="6267658"/>
              <a:ext cx="627095" cy="338554"/>
            </a:xfrm>
            <a:prstGeom prst="rect">
              <a:avLst/>
            </a:prstGeom>
            <a:noFill/>
          </p:spPr>
          <p:txBody>
            <a:bodyPr wrap="none" rtlCol="0">
              <a:spAutoFit/>
            </a:bodyPr>
            <a:lstStyle/>
            <a:p>
              <a:pPr marL="342900" indent="-342900"/>
              <a:r>
                <a:rPr lang="en-US" altLang="zh-TW" sz="1600" dirty="0" smtClean="0">
                  <a:latin typeface="Times New Roman" pitchFamily="18" charset="0"/>
                  <a:cs typeface="Times New Roman" pitchFamily="18" charset="0"/>
                </a:rPr>
                <a:t>DNN</a:t>
              </a:r>
              <a:endParaRPr lang="zh-TW" altLang="en-US" sz="1600" dirty="0">
                <a:latin typeface="Times New Roman" pitchFamily="18" charset="0"/>
                <a:cs typeface="Times New Roman" pitchFamily="18" charset="0"/>
              </a:endParaRPr>
            </a:p>
          </p:txBody>
        </p:sp>
        <p:sp>
          <p:nvSpPr>
            <p:cNvPr id="30" name="文字方塊 29"/>
            <p:cNvSpPr txBox="1"/>
            <p:nvPr/>
          </p:nvSpPr>
          <p:spPr>
            <a:xfrm>
              <a:off x="5364088" y="5374875"/>
              <a:ext cx="1944216" cy="338554"/>
            </a:xfrm>
            <a:prstGeom prst="rect">
              <a:avLst/>
            </a:prstGeom>
            <a:noFill/>
          </p:spPr>
          <p:txBody>
            <a:bodyPr wrap="square" rtlCol="0">
              <a:spAutoFit/>
            </a:bodyPr>
            <a:lstStyle/>
            <a:p>
              <a:pPr marL="342900" indent="-342900"/>
              <a:r>
                <a:rPr lang="en-US" altLang="zh-TW" sz="1600" dirty="0" smtClean="0">
                  <a:latin typeface="Times New Roman" pitchFamily="18" charset="0"/>
                  <a:cs typeface="Times New Roman" pitchFamily="18" charset="0"/>
                </a:rPr>
                <a:t>7. back propagation</a:t>
              </a:r>
              <a:endParaRPr lang="zh-TW" altLang="en-US" sz="1600" dirty="0">
                <a:latin typeface="Times New Roman" pitchFamily="18" charset="0"/>
                <a:cs typeface="Times New Roman" pitchFamily="18" charset="0"/>
              </a:endParaRPr>
            </a:p>
          </p:txBody>
        </p:sp>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bwMode="auto">
          <a:xfrm>
            <a:off x="36000" y="115200"/>
            <a:ext cx="8229600" cy="633600"/>
          </a:xfrm>
          <a:noFill/>
          <a:ln>
            <a:miter lim="800000"/>
            <a:headEnd/>
            <a:tailEnd/>
          </a:ln>
        </p:spPr>
        <p:txBody>
          <a:bodyPr vert="horz" wrap="square" lIns="91440" tIns="45720" rIns="91440" bIns="45720" numCol="1" anchor="t" anchorCtr="0" compatLnSpc="1">
            <a:prstTxWarp prst="textNoShape">
              <a:avLst/>
            </a:prstTxWarp>
          </a:bodyPr>
          <a:lstStyle/>
          <a:p>
            <a:pPr algn="l" eaLnBrk="1" hangingPunct="1">
              <a:lnSpc>
                <a:spcPct val="90000"/>
              </a:lnSpc>
            </a:pPr>
            <a:r>
              <a:rPr lang="en-US" altLang="zh-TW" sz="3300" b="1" dirty="0" smtClean="0">
                <a:latin typeface="Times New Roman" pitchFamily="18" charset="0"/>
              </a:rPr>
              <a:t>Deep Neural Network for Acoustic Modeling</a:t>
            </a:r>
          </a:p>
        </p:txBody>
      </p:sp>
      <p:sp>
        <p:nvSpPr>
          <p:cNvPr id="34819" name="Rectangle 3"/>
          <p:cNvSpPr>
            <a:spLocks noGrp="1" noChangeArrowheads="1"/>
          </p:cNvSpPr>
          <p:nvPr>
            <p:ph type="body" sz="half" idx="1"/>
          </p:nvPr>
        </p:nvSpPr>
        <p:spPr bwMode="auto">
          <a:xfrm>
            <a:off x="36000" y="907200"/>
            <a:ext cx="8964612" cy="5953125"/>
          </a:xfrm>
          <a:noFill/>
          <a:ln>
            <a:miter lim="800000"/>
            <a:headEnd/>
            <a:tailEnd/>
          </a:ln>
        </p:spPr>
        <p:txBody>
          <a:bodyPr vert="horz" wrap="square" lIns="91440" tIns="45720" rIns="91440" bIns="45720" numCol="1" anchor="t" anchorCtr="0" compatLnSpc="1">
            <a:prstTxWarp prst="textNoShape">
              <a:avLst/>
            </a:prstTxWarp>
          </a:bodyPr>
          <a:lstStyle/>
          <a:p>
            <a:pPr marL="180975" indent="-180975">
              <a:lnSpc>
                <a:spcPct val="80000"/>
              </a:lnSpc>
              <a:spcBef>
                <a:spcPct val="0"/>
              </a:spcBef>
            </a:pPr>
            <a:r>
              <a:rPr lang="en-US" altLang="zh-TW" sz="2200" b="1" dirty="0" smtClean="0">
                <a:latin typeface="Times New Roman" pitchFamily="18" charset="0"/>
              </a:rPr>
              <a:t>DNN as </a:t>
            </a:r>
            <a:r>
              <a:rPr lang="en-US" altLang="zh-TW" sz="2200" b="1" dirty="0" err="1" smtClean="0">
                <a:latin typeface="Times New Roman" pitchFamily="18" charset="0"/>
              </a:rPr>
              <a:t>triphone</a:t>
            </a:r>
            <a:r>
              <a:rPr lang="en-US" altLang="zh-TW" sz="2200" b="1" dirty="0" smtClean="0">
                <a:latin typeface="Times New Roman" pitchFamily="18" charset="0"/>
              </a:rPr>
              <a:t> state classifier</a:t>
            </a:r>
            <a:endParaRPr lang="en-US" altLang="zh-TW" sz="2200" dirty="0" smtClean="0">
              <a:latin typeface="Times New Roman" pitchFamily="18" charset="0"/>
            </a:endParaRPr>
          </a:p>
          <a:p>
            <a:pPr marL="542925" lvl="1" indent="-182563">
              <a:lnSpc>
                <a:spcPct val="80000"/>
              </a:lnSpc>
              <a:spcBef>
                <a:spcPct val="0"/>
              </a:spcBef>
            </a:pPr>
            <a:r>
              <a:rPr lang="en-US" altLang="zh-TW" sz="2000" dirty="0" smtClean="0">
                <a:latin typeface="Times New Roman" pitchFamily="18" charset="0"/>
              </a:rPr>
              <a:t>input: acoustic features, e.g. MFCC</a:t>
            </a:r>
          </a:p>
          <a:p>
            <a:pPr marL="542925" lvl="1" indent="-182563">
              <a:lnSpc>
                <a:spcPct val="80000"/>
              </a:lnSpc>
              <a:spcBef>
                <a:spcPct val="0"/>
              </a:spcBef>
            </a:pPr>
            <a:r>
              <a:rPr lang="en-US" altLang="zh-TW" sz="2000" dirty="0" smtClean="0">
                <a:latin typeface="Times New Roman" pitchFamily="18" charset="0"/>
              </a:rPr>
              <a:t>output layer of DNN representing </a:t>
            </a:r>
            <a:r>
              <a:rPr lang="en-US" altLang="zh-TW" sz="2000" dirty="0" err="1" smtClean="0">
                <a:latin typeface="Times New Roman" pitchFamily="18" charset="0"/>
              </a:rPr>
              <a:t>triphone</a:t>
            </a:r>
            <a:r>
              <a:rPr lang="en-US" altLang="zh-TW" sz="2000" dirty="0" smtClean="0">
                <a:latin typeface="Times New Roman" pitchFamily="18" charset="0"/>
              </a:rPr>
              <a:t> states</a:t>
            </a:r>
          </a:p>
          <a:p>
            <a:pPr marL="542925" lvl="1" indent="-182563">
              <a:lnSpc>
                <a:spcPct val="80000"/>
              </a:lnSpc>
              <a:spcBef>
                <a:spcPct val="0"/>
              </a:spcBef>
            </a:pPr>
            <a:r>
              <a:rPr lang="en-US" altLang="zh-TW" sz="2000" dirty="0" smtClean="0">
                <a:latin typeface="Times New Roman" pitchFamily="18" charset="0"/>
              </a:rPr>
              <a:t>fine tuning the DNN by back propagation using </a:t>
            </a:r>
            <a:r>
              <a:rPr lang="en-US" altLang="zh-TW" sz="2000" dirty="0" err="1" smtClean="0">
                <a:latin typeface="Times New Roman" pitchFamily="18" charset="0"/>
              </a:rPr>
              <a:t>labelled</a:t>
            </a:r>
            <a:r>
              <a:rPr lang="en-US" altLang="zh-TW" sz="2000" dirty="0" smtClean="0">
                <a:latin typeface="Times New Roman" pitchFamily="18" charset="0"/>
              </a:rPr>
              <a:t> data</a:t>
            </a:r>
          </a:p>
          <a:p>
            <a:pPr marL="180975" indent="-180975" eaLnBrk="1" hangingPunct="1">
              <a:lnSpc>
                <a:spcPct val="80000"/>
              </a:lnSpc>
              <a:spcBef>
                <a:spcPct val="0"/>
              </a:spcBef>
              <a:buNone/>
            </a:pPr>
            <a:endParaRPr lang="en-US" altLang="zh-TW" sz="2000" b="1" dirty="0" smtClean="0">
              <a:latin typeface="Times New Roman" pitchFamily="18" charset="0"/>
            </a:endParaRPr>
          </a:p>
          <a:p>
            <a:pPr marL="180975" indent="-180975">
              <a:lnSpc>
                <a:spcPct val="80000"/>
              </a:lnSpc>
              <a:spcBef>
                <a:spcPct val="0"/>
              </a:spcBef>
            </a:pPr>
            <a:r>
              <a:rPr lang="en-US" altLang="zh-TW" sz="2200" b="1" dirty="0">
                <a:latin typeface="Times New Roman" pitchFamily="18" charset="0"/>
              </a:rPr>
              <a:t>Hybrid System </a:t>
            </a:r>
          </a:p>
          <a:p>
            <a:pPr marL="542925" lvl="1" indent="-182563">
              <a:lnSpc>
                <a:spcPct val="80000"/>
              </a:lnSpc>
              <a:spcBef>
                <a:spcPct val="0"/>
              </a:spcBef>
            </a:pPr>
            <a:r>
              <a:rPr lang="en-US" altLang="zh-TW" sz="2000" dirty="0" smtClean="0">
                <a:latin typeface="Times New Roman" pitchFamily="18" charset="0"/>
              </a:rPr>
              <a:t>normalized output of DNN as posterior of states p(</a:t>
            </a:r>
            <a:r>
              <a:rPr lang="en-US" altLang="zh-TW" sz="2000" dirty="0" err="1" smtClean="0">
                <a:latin typeface="Times New Roman" pitchFamily="18" charset="0"/>
              </a:rPr>
              <a:t>s|x</a:t>
            </a:r>
            <a:r>
              <a:rPr lang="en-US" altLang="zh-TW" sz="2000" dirty="0" smtClean="0">
                <a:latin typeface="Times New Roman" pitchFamily="18" charset="0"/>
              </a:rPr>
              <a:t>)</a:t>
            </a:r>
          </a:p>
          <a:p>
            <a:pPr marL="542925" lvl="1" indent="-182563">
              <a:lnSpc>
                <a:spcPct val="80000"/>
              </a:lnSpc>
              <a:spcBef>
                <a:spcPct val="0"/>
              </a:spcBef>
            </a:pPr>
            <a:r>
              <a:rPr lang="en-US" altLang="zh-TW" sz="2000" dirty="0" smtClean="0">
                <a:latin typeface="Times New Roman" pitchFamily="18" charset="0"/>
              </a:rPr>
              <a:t>state transition remaining unchanged, modeled by transition probabilities of HMM</a:t>
            </a:r>
          </a:p>
          <a:p>
            <a:pPr marL="180975" indent="-180975">
              <a:lnSpc>
                <a:spcPct val="80000"/>
              </a:lnSpc>
              <a:spcBef>
                <a:spcPct val="0"/>
              </a:spcBef>
            </a:pPr>
            <a:endParaRPr lang="en-US" altLang="zh-TW" sz="1300" dirty="0" smtClean="0">
              <a:latin typeface="Times New Roman" pitchFamily="18" charset="0"/>
            </a:endParaRPr>
          </a:p>
          <a:p>
            <a:pPr marL="180975" indent="-180975" eaLnBrk="1" hangingPunct="1">
              <a:lnSpc>
                <a:spcPct val="80000"/>
              </a:lnSpc>
              <a:spcBef>
                <a:spcPct val="0"/>
              </a:spcBef>
            </a:pPr>
            <a:endParaRPr lang="en-US" altLang="zh-TW" sz="2000" b="1" dirty="0" smtClean="0">
              <a:latin typeface="Times New Roman" pitchFamily="18" charset="0"/>
            </a:endParaRPr>
          </a:p>
          <a:p>
            <a:pPr marL="542925" lvl="1" indent="-182563" eaLnBrk="1" hangingPunct="1">
              <a:lnSpc>
                <a:spcPct val="80000"/>
              </a:lnSpc>
              <a:spcBef>
                <a:spcPct val="0"/>
              </a:spcBef>
              <a:buNone/>
            </a:pPr>
            <a:endParaRPr lang="en-US" altLang="zh-TW" sz="1800" dirty="0" smtClean="0">
              <a:latin typeface="Times New Roman" pitchFamily="18" charset="0"/>
              <a:sym typeface="Symbol" pitchFamily="18" charset="2"/>
            </a:endParaRPr>
          </a:p>
          <a:p>
            <a:pPr marL="542925" lvl="1" indent="-182563" eaLnBrk="1" hangingPunct="1">
              <a:lnSpc>
                <a:spcPct val="80000"/>
              </a:lnSpc>
              <a:spcBef>
                <a:spcPct val="0"/>
              </a:spcBef>
            </a:pPr>
            <a:endParaRPr lang="en-US" altLang="zh-TW" sz="1800" dirty="0" smtClean="0">
              <a:latin typeface="Times New Roman" pitchFamily="18" charset="0"/>
              <a:sym typeface="Symbol" pitchFamily="18" charset="2"/>
            </a:endParaRPr>
          </a:p>
        </p:txBody>
      </p:sp>
      <p:sp>
        <p:nvSpPr>
          <p:cNvPr id="1843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18438"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18440"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pic>
        <p:nvPicPr>
          <p:cNvPr id="12" name="圖片 11" descr="dnn2.png"/>
          <p:cNvPicPr>
            <a:picLocks noChangeAspect="1"/>
          </p:cNvPicPr>
          <p:nvPr/>
        </p:nvPicPr>
        <p:blipFill>
          <a:blip r:embed="rId3"/>
          <a:stretch>
            <a:fillRect/>
          </a:stretch>
        </p:blipFill>
        <p:spPr>
          <a:xfrm>
            <a:off x="1714480" y="3571876"/>
            <a:ext cx="2928958" cy="1891486"/>
          </a:xfrm>
          <a:prstGeom prst="rect">
            <a:avLst/>
          </a:prstGeom>
        </p:spPr>
      </p:pic>
      <p:sp>
        <p:nvSpPr>
          <p:cNvPr id="14" name="左右括弧 13"/>
          <p:cNvSpPr/>
          <p:nvPr/>
        </p:nvSpPr>
        <p:spPr>
          <a:xfrm>
            <a:off x="1500166" y="3995326"/>
            <a:ext cx="142876" cy="928694"/>
          </a:xfrm>
          <a:prstGeom prst="bracketPair">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sp>
        <p:nvSpPr>
          <p:cNvPr id="15" name="左右括弧 14"/>
          <p:cNvSpPr/>
          <p:nvPr/>
        </p:nvSpPr>
        <p:spPr>
          <a:xfrm>
            <a:off x="1071538" y="3995326"/>
            <a:ext cx="142876" cy="928694"/>
          </a:xfrm>
          <a:prstGeom prst="bracketPair">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sp>
        <p:nvSpPr>
          <p:cNvPr id="16" name="文字方塊 15"/>
          <p:cNvSpPr txBox="1"/>
          <p:nvPr/>
        </p:nvSpPr>
        <p:spPr>
          <a:xfrm>
            <a:off x="1195984" y="4281078"/>
            <a:ext cx="343364" cy="369332"/>
          </a:xfrm>
          <a:prstGeom prst="rect">
            <a:avLst/>
          </a:prstGeom>
          <a:noFill/>
        </p:spPr>
        <p:txBody>
          <a:bodyPr wrap="none" rtlCol="0">
            <a:spAutoFit/>
          </a:bodyPr>
          <a:lstStyle/>
          <a:p>
            <a:r>
              <a:rPr lang="en-US" altLang="zh-TW" dirty="0" smtClean="0"/>
              <a:t>…</a:t>
            </a:r>
            <a:endParaRPr lang="zh-TW" altLang="en-US" dirty="0"/>
          </a:p>
        </p:txBody>
      </p:sp>
      <p:sp>
        <p:nvSpPr>
          <p:cNvPr id="17" name="橢圓 16"/>
          <p:cNvSpPr/>
          <p:nvPr/>
        </p:nvSpPr>
        <p:spPr>
          <a:xfrm>
            <a:off x="6072198" y="3500438"/>
            <a:ext cx="500066" cy="50006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t>s</a:t>
            </a:r>
            <a:r>
              <a:rPr lang="en-US" altLang="zh-TW" baseline="-25000" dirty="0" smtClean="0"/>
              <a:t>1</a:t>
            </a:r>
            <a:endParaRPr lang="zh-TW" altLang="en-US" baseline="-25000" dirty="0"/>
          </a:p>
        </p:txBody>
      </p:sp>
      <p:sp>
        <p:nvSpPr>
          <p:cNvPr id="18" name="橢圓 17"/>
          <p:cNvSpPr/>
          <p:nvPr/>
        </p:nvSpPr>
        <p:spPr>
          <a:xfrm>
            <a:off x="6072198" y="4558756"/>
            <a:ext cx="500066" cy="50006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t>s</a:t>
            </a:r>
            <a:r>
              <a:rPr lang="en-US" altLang="zh-TW" baseline="-25000" dirty="0" smtClean="0"/>
              <a:t>2</a:t>
            </a:r>
            <a:endParaRPr lang="zh-TW" altLang="en-US" baseline="-25000" dirty="0"/>
          </a:p>
        </p:txBody>
      </p:sp>
      <p:sp>
        <p:nvSpPr>
          <p:cNvPr id="19" name="橢圓 18"/>
          <p:cNvSpPr/>
          <p:nvPr/>
        </p:nvSpPr>
        <p:spPr>
          <a:xfrm>
            <a:off x="6072198" y="5572140"/>
            <a:ext cx="500066" cy="50006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err="1" smtClean="0"/>
              <a:t>s</a:t>
            </a:r>
            <a:r>
              <a:rPr lang="en-US" altLang="zh-TW" baseline="-25000" dirty="0" err="1" smtClean="0"/>
              <a:t>n</a:t>
            </a:r>
            <a:endParaRPr lang="zh-TW" altLang="en-US" baseline="-25000" dirty="0"/>
          </a:p>
        </p:txBody>
      </p:sp>
      <p:cxnSp>
        <p:nvCxnSpPr>
          <p:cNvPr id="27" name="圖案 26"/>
          <p:cNvCxnSpPr>
            <a:stCxn id="17" idx="7"/>
            <a:endCxn id="17" idx="5"/>
          </p:cNvCxnSpPr>
          <p:nvPr/>
        </p:nvCxnSpPr>
        <p:spPr>
          <a:xfrm rot="16200000" flipH="1">
            <a:off x="6322231" y="3750471"/>
            <a:ext cx="353600" cy="1588"/>
          </a:xfrm>
          <a:prstGeom prst="curvedConnector5">
            <a:avLst>
              <a:gd name="adj1" fmla="val -30919"/>
              <a:gd name="adj2" fmla="val 47115758"/>
              <a:gd name="adj3" fmla="val 119676"/>
            </a:avLst>
          </a:prstGeom>
          <a:ln>
            <a:tailEnd type="arrow"/>
          </a:ln>
        </p:spPr>
        <p:style>
          <a:lnRef idx="1">
            <a:schemeClr val="dk1"/>
          </a:lnRef>
          <a:fillRef idx="0">
            <a:schemeClr val="dk1"/>
          </a:fillRef>
          <a:effectRef idx="0">
            <a:schemeClr val="dk1"/>
          </a:effectRef>
          <a:fontRef idx="minor">
            <a:schemeClr val="tx1"/>
          </a:fontRef>
        </p:style>
      </p:cxnSp>
      <p:cxnSp>
        <p:nvCxnSpPr>
          <p:cNvPr id="34" name="直線單箭頭接點 33"/>
          <p:cNvCxnSpPr>
            <a:stCxn id="17" idx="4"/>
            <a:endCxn id="18" idx="0"/>
          </p:cNvCxnSpPr>
          <p:nvPr/>
        </p:nvCxnSpPr>
        <p:spPr>
          <a:xfrm rot="5400000">
            <a:off x="6043105" y="4279630"/>
            <a:ext cx="558252"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5" name="圖案 34"/>
          <p:cNvCxnSpPr/>
          <p:nvPr/>
        </p:nvCxnSpPr>
        <p:spPr>
          <a:xfrm rot="16200000" flipH="1">
            <a:off x="6311568" y="4832704"/>
            <a:ext cx="353600" cy="1588"/>
          </a:xfrm>
          <a:prstGeom prst="curvedConnector5">
            <a:avLst>
              <a:gd name="adj1" fmla="val -30919"/>
              <a:gd name="adj2" fmla="val 47115758"/>
              <a:gd name="adj3" fmla="val 119676"/>
            </a:avLst>
          </a:prstGeom>
          <a:ln>
            <a:tailEnd type="arrow"/>
          </a:ln>
        </p:spPr>
        <p:style>
          <a:lnRef idx="1">
            <a:schemeClr val="dk1"/>
          </a:lnRef>
          <a:fillRef idx="0">
            <a:schemeClr val="dk1"/>
          </a:fillRef>
          <a:effectRef idx="0">
            <a:schemeClr val="dk1"/>
          </a:effectRef>
          <a:fontRef idx="minor">
            <a:schemeClr val="tx1"/>
          </a:fontRef>
        </p:style>
      </p:cxnSp>
      <p:cxnSp>
        <p:nvCxnSpPr>
          <p:cNvPr id="36" name="圖案 35"/>
          <p:cNvCxnSpPr/>
          <p:nvPr/>
        </p:nvCxnSpPr>
        <p:spPr>
          <a:xfrm rot="16200000" flipH="1">
            <a:off x="6311568" y="5819584"/>
            <a:ext cx="353600" cy="1588"/>
          </a:xfrm>
          <a:prstGeom prst="curvedConnector5">
            <a:avLst>
              <a:gd name="adj1" fmla="val -30919"/>
              <a:gd name="adj2" fmla="val 47115758"/>
              <a:gd name="adj3" fmla="val 119676"/>
            </a:avLst>
          </a:prstGeom>
          <a:ln>
            <a:tailEnd type="arrow"/>
          </a:ln>
        </p:spPr>
        <p:style>
          <a:lnRef idx="1">
            <a:schemeClr val="dk1"/>
          </a:lnRef>
          <a:fillRef idx="0">
            <a:schemeClr val="dk1"/>
          </a:fillRef>
          <a:effectRef idx="0">
            <a:schemeClr val="dk1"/>
          </a:effectRef>
          <a:fontRef idx="minor">
            <a:schemeClr val="tx1"/>
          </a:fontRef>
        </p:style>
      </p:cxnSp>
      <p:sp>
        <p:nvSpPr>
          <p:cNvPr id="37" name="文字方塊 36"/>
          <p:cNvSpPr txBox="1"/>
          <p:nvPr/>
        </p:nvSpPr>
        <p:spPr>
          <a:xfrm>
            <a:off x="6072198" y="5214950"/>
            <a:ext cx="461665" cy="251031"/>
          </a:xfrm>
          <a:prstGeom prst="rect">
            <a:avLst/>
          </a:prstGeom>
          <a:noFill/>
        </p:spPr>
        <p:txBody>
          <a:bodyPr vert="eaVert" wrap="none" rtlCol="0">
            <a:spAutoFit/>
          </a:bodyPr>
          <a:lstStyle/>
          <a:p>
            <a:r>
              <a:rPr lang="en-US" altLang="zh-TW" dirty="0" smtClean="0"/>
              <a:t>…</a:t>
            </a:r>
            <a:endParaRPr lang="zh-TW" altLang="en-US" dirty="0"/>
          </a:p>
        </p:txBody>
      </p:sp>
      <p:sp>
        <p:nvSpPr>
          <p:cNvPr id="38" name="文字方塊 37"/>
          <p:cNvSpPr txBox="1"/>
          <p:nvPr/>
        </p:nvSpPr>
        <p:spPr>
          <a:xfrm>
            <a:off x="7170272" y="3500438"/>
            <a:ext cx="420308" cy="338554"/>
          </a:xfrm>
          <a:prstGeom prst="rect">
            <a:avLst/>
          </a:prstGeom>
          <a:noFill/>
        </p:spPr>
        <p:txBody>
          <a:bodyPr wrap="none" rtlCol="0">
            <a:spAutoFit/>
          </a:bodyPr>
          <a:lstStyle/>
          <a:p>
            <a:r>
              <a:rPr lang="en-US" altLang="zh-TW" sz="1600" dirty="0" smtClean="0">
                <a:latin typeface="Times New Roman" pitchFamily="18" charset="0"/>
                <a:cs typeface="Times New Roman" pitchFamily="18" charset="0"/>
              </a:rPr>
              <a:t>a</a:t>
            </a:r>
            <a:r>
              <a:rPr lang="en-US" altLang="zh-TW" sz="1600" baseline="-25000" dirty="0" smtClean="0">
                <a:latin typeface="Times New Roman" pitchFamily="18" charset="0"/>
                <a:cs typeface="Times New Roman" pitchFamily="18" charset="0"/>
              </a:rPr>
              <a:t>11</a:t>
            </a:r>
            <a:endParaRPr lang="zh-TW" altLang="en-US" sz="1600" baseline="-25000" dirty="0">
              <a:latin typeface="Times New Roman" pitchFamily="18" charset="0"/>
              <a:cs typeface="Times New Roman" pitchFamily="18" charset="0"/>
            </a:endParaRPr>
          </a:p>
        </p:txBody>
      </p:sp>
      <p:sp>
        <p:nvSpPr>
          <p:cNvPr id="39" name="文字方塊 38"/>
          <p:cNvSpPr txBox="1"/>
          <p:nvPr/>
        </p:nvSpPr>
        <p:spPr>
          <a:xfrm>
            <a:off x="6286512" y="4071942"/>
            <a:ext cx="413896" cy="338554"/>
          </a:xfrm>
          <a:prstGeom prst="rect">
            <a:avLst/>
          </a:prstGeom>
          <a:noFill/>
        </p:spPr>
        <p:txBody>
          <a:bodyPr wrap="none" rtlCol="0">
            <a:spAutoFit/>
          </a:bodyPr>
          <a:lstStyle/>
          <a:p>
            <a:r>
              <a:rPr lang="en-US" altLang="zh-TW" sz="1600" dirty="0" smtClean="0">
                <a:latin typeface="Times New Roman" pitchFamily="18" charset="0"/>
                <a:cs typeface="Times New Roman" pitchFamily="18" charset="0"/>
              </a:rPr>
              <a:t>a</a:t>
            </a:r>
            <a:r>
              <a:rPr lang="en-US" altLang="zh-TW" sz="1600" baseline="-25000" dirty="0" smtClean="0">
                <a:latin typeface="Times New Roman" pitchFamily="18" charset="0"/>
                <a:cs typeface="Times New Roman" pitchFamily="18" charset="0"/>
              </a:rPr>
              <a:t>12</a:t>
            </a:r>
            <a:endParaRPr lang="zh-TW" altLang="en-US" sz="1600" baseline="-25000" dirty="0">
              <a:latin typeface="Times New Roman" pitchFamily="18" charset="0"/>
              <a:cs typeface="Times New Roman" pitchFamily="18" charset="0"/>
            </a:endParaRPr>
          </a:p>
        </p:txBody>
      </p:sp>
      <p:sp>
        <p:nvSpPr>
          <p:cNvPr id="40" name="文字方塊 39"/>
          <p:cNvSpPr txBox="1"/>
          <p:nvPr/>
        </p:nvSpPr>
        <p:spPr>
          <a:xfrm>
            <a:off x="7170272" y="4643446"/>
            <a:ext cx="413896" cy="338554"/>
          </a:xfrm>
          <a:prstGeom prst="rect">
            <a:avLst/>
          </a:prstGeom>
          <a:noFill/>
        </p:spPr>
        <p:txBody>
          <a:bodyPr wrap="none" rtlCol="0">
            <a:spAutoFit/>
          </a:bodyPr>
          <a:lstStyle/>
          <a:p>
            <a:r>
              <a:rPr lang="en-US" altLang="zh-TW" sz="1600" dirty="0" smtClean="0">
                <a:latin typeface="Times New Roman" pitchFamily="18" charset="0"/>
                <a:cs typeface="Times New Roman" pitchFamily="18" charset="0"/>
              </a:rPr>
              <a:t>a</a:t>
            </a:r>
            <a:r>
              <a:rPr lang="en-US" altLang="zh-TW" sz="1600" baseline="-25000" dirty="0" smtClean="0">
                <a:latin typeface="Times New Roman" pitchFamily="18" charset="0"/>
                <a:cs typeface="Times New Roman" pitchFamily="18" charset="0"/>
              </a:rPr>
              <a:t>22</a:t>
            </a:r>
            <a:endParaRPr lang="zh-TW" altLang="en-US" sz="1600" baseline="-25000" dirty="0">
              <a:latin typeface="Times New Roman" pitchFamily="18" charset="0"/>
              <a:cs typeface="Times New Roman" pitchFamily="18" charset="0"/>
            </a:endParaRPr>
          </a:p>
        </p:txBody>
      </p:sp>
      <p:sp>
        <p:nvSpPr>
          <p:cNvPr id="41" name="文字方塊 40"/>
          <p:cNvSpPr txBox="1"/>
          <p:nvPr/>
        </p:nvSpPr>
        <p:spPr>
          <a:xfrm>
            <a:off x="7170272" y="5643578"/>
            <a:ext cx="413896" cy="338554"/>
          </a:xfrm>
          <a:prstGeom prst="rect">
            <a:avLst/>
          </a:prstGeom>
          <a:noFill/>
        </p:spPr>
        <p:txBody>
          <a:bodyPr wrap="none" rtlCol="0">
            <a:spAutoFit/>
          </a:bodyPr>
          <a:lstStyle/>
          <a:p>
            <a:r>
              <a:rPr lang="en-US" altLang="zh-TW" sz="1600" dirty="0" err="1" smtClean="0">
                <a:latin typeface="Times New Roman" pitchFamily="18" charset="0"/>
                <a:cs typeface="Times New Roman" pitchFamily="18" charset="0"/>
              </a:rPr>
              <a:t>a</a:t>
            </a:r>
            <a:r>
              <a:rPr lang="en-US" altLang="zh-TW" sz="1600" baseline="-25000" dirty="0" err="1" smtClean="0">
                <a:latin typeface="Times New Roman" pitchFamily="18" charset="0"/>
                <a:cs typeface="Times New Roman" pitchFamily="18" charset="0"/>
              </a:rPr>
              <a:t>nn</a:t>
            </a:r>
            <a:endParaRPr lang="zh-TW" altLang="en-US" sz="1600" baseline="-25000" dirty="0">
              <a:latin typeface="Times New Roman" pitchFamily="18" charset="0"/>
              <a:cs typeface="Times New Roman" pitchFamily="18" charset="0"/>
            </a:endParaRPr>
          </a:p>
        </p:txBody>
      </p:sp>
      <p:cxnSp>
        <p:nvCxnSpPr>
          <p:cNvPr id="43" name="直線接點 42"/>
          <p:cNvCxnSpPr/>
          <p:nvPr/>
        </p:nvCxnSpPr>
        <p:spPr>
          <a:xfrm rot="5400000">
            <a:off x="3643306" y="4786322"/>
            <a:ext cx="3286148" cy="1588"/>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45" name="直線單箭頭接點 44"/>
          <p:cNvCxnSpPr>
            <a:stCxn id="17" idx="2"/>
          </p:cNvCxnSpPr>
          <p:nvPr/>
        </p:nvCxnSpPr>
        <p:spPr>
          <a:xfrm rot="10800000" flipV="1">
            <a:off x="4643438" y="3750470"/>
            <a:ext cx="1428760" cy="46434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7" name="直線單箭頭接點 46"/>
          <p:cNvCxnSpPr>
            <a:stCxn id="19" idx="2"/>
          </p:cNvCxnSpPr>
          <p:nvPr/>
        </p:nvCxnSpPr>
        <p:spPr>
          <a:xfrm rot="10800000">
            <a:off x="4572000" y="4786323"/>
            <a:ext cx="1500198" cy="103585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8" name="文字方塊 47"/>
          <p:cNvSpPr txBox="1"/>
          <p:nvPr/>
        </p:nvSpPr>
        <p:spPr>
          <a:xfrm>
            <a:off x="-2928" y="3683070"/>
            <a:ext cx="1838965" cy="369332"/>
          </a:xfrm>
          <a:prstGeom prst="rect">
            <a:avLst/>
          </a:prstGeom>
          <a:noFill/>
        </p:spPr>
        <p:txBody>
          <a:bodyPr wrap="none" rtlCol="0">
            <a:spAutoFit/>
          </a:bodyPr>
          <a:lstStyle/>
          <a:p>
            <a:r>
              <a:rPr lang="en-US" altLang="zh-TW" dirty="0" smtClean="0">
                <a:latin typeface="Times New Roman" pitchFamily="18" charset="0"/>
                <a:cs typeface="Times New Roman" pitchFamily="18" charset="0"/>
              </a:rPr>
              <a:t>MFCC frames (x)</a:t>
            </a:r>
            <a:endParaRPr lang="zh-TW" altLang="en-US" dirty="0">
              <a:latin typeface="Times New Roman" pitchFamily="18" charset="0"/>
              <a:cs typeface="Times New Roman" pitchFamily="18" charset="0"/>
            </a:endParaRPr>
          </a:p>
        </p:txBody>
      </p:sp>
      <p:sp>
        <p:nvSpPr>
          <p:cNvPr id="49" name="文字方塊 48"/>
          <p:cNvSpPr txBox="1"/>
          <p:nvPr/>
        </p:nvSpPr>
        <p:spPr>
          <a:xfrm>
            <a:off x="2643174" y="3203684"/>
            <a:ext cx="684803" cy="369332"/>
          </a:xfrm>
          <a:prstGeom prst="rect">
            <a:avLst/>
          </a:prstGeom>
          <a:noFill/>
        </p:spPr>
        <p:txBody>
          <a:bodyPr wrap="none" rtlCol="0">
            <a:spAutoFit/>
          </a:bodyPr>
          <a:lstStyle/>
          <a:p>
            <a:r>
              <a:rPr lang="en-US" altLang="zh-TW" dirty="0" smtClean="0">
                <a:latin typeface="Times New Roman" pitchFamily="18" charset="0"/>
                <a:cs typeface="Times New Roman" pitchFamily="18" charset="0"/>
              </a:rPr>
              <a:t>DNN</a:t>
            </a:r>
            <a:endParaRPr lang="zh-TW" altLang="en-US" dirty="0">
              <a:latin typeface="Times New Roman" pitchFamily="18" charset="0"/>
              <a:cs typeface="Times New Roman" pitchFamily="18" charset="0"/>
            </a:endParaRPr>
          </a:p>
        </p:txBody>
      </p:sp>
      <p:sp>
        <p:nvSpPr>
          <p:cNvPr id="50" name="文字方塊 49"/>
          <p:cNvSpPr txBox="1"/>
          <p:nvPr/>
        </p:nvSpPr>
        <p:spPr>
          <a:xfrm>
            <a:off x="6000760" y="3000372"/>
            <a:ext cx="761747" cy="369332"/>
          </a:xfrm>
          <a:prstGeom prst="rect">
            <a:avLst/>
          </a:prstGeom>
          <a:noFill/>
        </p:spPr>
        <p:txBody>
          <a:bodyPr wrap="none" rtlCol="0">
            <a:spAutoFit/>
          </a:bodyPr>
          <a:lstStyle/>
          <a:p>
            <a:r>
              <a:rPr lang="en-US" altLang="zh-TW" dirty="0" smtClean="0">
                <a:latin typeface="Times New Roman" pitchFamily="18" charset="0"/>
                <a:cs typeface="Times New Roman" pitchFamily="18" charset="0"/>
              </a:rPr>
              <a:t>HMM</a:t>
            </a:r>
            <a:endParaRPr lang="zh-TW" altLang="en-US" dirty="0">
              <a:latin typeface="Times New Roman" pitchFamily="18" charset="0"/>
              <a:cs typeface="Times New Roman" pitchFamily="18" charset="0"/>
            </a:endParaRPr>
          </a:p>
        </p:txBody>
      </p:sp>
      <p:sp>
        <p:nvSpPr>
          <p:cNvPr id="29"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720000"/>
          </a:xfrm>
        </p:spPr>
        <p:txBody>
          <a:bodyPr anchor="ctr" anchorCtr="0"/>
          <a:lstStyle/>
          <a:p>
            <a:pPr algn="l"/>
            <a:r>
              <a:rPr lang="en-US" altLang="zh-TW" sz="3600" b="1" dirty="0" smtClean="0">
                <a:latin typeface="Times New Roman" panose="02020603050405020304" pitchFamily="18" charset="0"/>
                <a:cs typeface="Times New Roman" panose="02020603050405020304" pitchFamily="18" charset="0"/>
              </a:rPr>
              <a:t>Bottleneck Features from DNN</a:t>
            </a:r>
            <a:endParaRPr lang="zh-TW" altLang="en-US" sz="3600" b="1" dirty="0">
              <a:latin typeface="Times New Roman" panose="02020603050405020304" pitchFamily="18" charset="0"/>
              <a:cs typeface="Times New Roman" panose="02020603050405020304" pitchFamily="18" charset="0"/>
            </a:endParaRPr>
          </a:p>
        </p:txBody>
      </p:sp>
      <p:sp>
        <p:nvSpPr>
          <p:cNvPr id="4" name="矩形 3"/>
          <p:cNvSpPr/>
          <p:nvPr/>
        </p:nvSpPr>
        <p:spPr>
          <a:xfrm>
            <a:off x="2172186" y="5172796"/>
            <a:ext cx="184151" cy="108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5" name="矩形 4"/>
          <p:cNvSpPr/>
          <p:nvPr/>
        </p:nvSpPr>
        <p:spPr>
          <a:xfrm>
            <a:off x="2793828" y="5188900"/>
            <a:ext cx="184151" cy="108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p:sp>
        <p:nvSpPr>
          <p:cNvPr id="6" name="矩形 5"/>
          <p:cNvSpPr/>
          <p:nvPr/>
        </p:nvSpPr>
        <p:spPr>
          <a:xfrm>
            <a:off x="3389797" y="5188900"/>
            <a:ext cx="184151" cy="108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p:sp>
        <p:nvSpPr>
          <p:cNvPr id="7" name="矩形 6"/>
          <p:cNvSpPr/>
          <p:nvPr/>
        </p:nvSpPr>
        <p:spPr>
          <a:xfrm>
            <a:off x="4011970" y="5188900"/>
            <a:ext cx="184151" cy="108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p:sp>
        <p:nvSpPr>
          <p:cNvPr id="8" name="矩形 7"/>
          <p:cNvSpPr/>
          <p:nvPr/>
        </p:nvSpPr>
        <p:spPr>
          <a:xfrm>
            <a:off x="4597274" y="5195235"/>
            <a:ext cx="184151" cy="108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9" name="矩形 8"/>
          <p:cNvSpPr/>
          <p:nvPr/>
        </p:nvSpPr>
        <p:spPr>
          <a:xfrm>
            <a:off x="5182578" y="5191026"/>
            <a:ext cx="184151" cy="108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p:sp>
        <p:nvSpPr>
          <p:cNvPr id="10" name="矩形 9"/>
          <p:cNvSpPr/>
          <p:nvPr/>
        </p:nvSpPr>
        <p:spPr>
          <a:xfrm>
            <a:off x="5744336" y="5188900"/>
            <a:ext cx="184151" cy="108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p:sp>
        <p:nvSpPr>
          <p:cNvPr id="11" name="矩形 10"/>
          <p:cNvSpPr/>
          <p:nvPr/>
        </p:nvSpPr>
        <p:spPr>
          <a:xfrm>
            <a:off x="6308644" y="5188900"/>
            <a:ext cx="184151" cy="108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p:sp>
        <p:nvSpPr>
          <p:cNvPr id="12" name="矩形 11"/>
          <p:cNvSpPr/>
          <p:nvPr/>
        </p:nvSpPr>
        <p:spPr>
          <a:xfrm>
            <a:off x="6891398" y="5188900"/>
            <a:ext cx="184151" cy="108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3" name="文字方塊 12"/>
          <p:cNvSpPr txBox="1"/>
          <p:nvPr/>
        </p:nvSpPr>
        <p:spPr>
          <a:xfrm>
            <a:off x="917380" y="5451186"/>
            <a:ext cx="9098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14" name="文字方塊 13"/>
          <p:cNvSpPr txBox="1"/>
          <p:nvPr/>
        </p:nvSpPr>
        <p:spPr>
          <a:xfrm>
            <a:off x="7356377" y="5467290"/>
            <a:ext cx="9098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15" name="文字方塊 14"/>
          <p:cNvSpPr txBox="1"/>
          <p:nvPr/>
        </p:nvSpPr>
        <p:spPr>
          <a:xfrm>
            <a:off x="3825675" y="6197331"/>
            <a:ext cx="603168" cy="523220"/>
          </a:xfrm>
          <a:prstGeom prst="rect">
            <a:avLst/>
          </a:prstGeom>
          <a:noFill/>
        </p:spPr>
        <p:txBody>
          <a:bodyPr wrap="square" rtlCol="0">
            <a:spAutoFit/>
          </a:bodyPr>
          <a:lstStyle/>
          <a:p>
            <a:pPr algn="ctr"/>
            <a:r>
              <a:rPr lang="en-US" altLang="zh-TW" sz="2800" dirty="0" smtClean="0"/>
              <a:t>x</a:t>
            </a:r>
            <a:r>
              <a:rPr lang="en-US" altLang="zh-TW" sz="2800" baseline="-25000" dirty="0" smtClean="0"/>
              <a:t>i</a:t>
            </a:r>
            <a:endParaRPr lang="zh-TW" altLang="en-US" sz="2800" baseline="-25000" dirty="0"/>
          </a:p>
        </p:txBody>
      </p:sp>
      <p:sp>
        <p:nvSpPr>
          <p:cNvPr id="16" name="文字方塊 15"/>
          <p:cNvSpPr txBox="1"/>
          <p:nvPr/>
        </p:nvSpPr>
        <p:spPr>
          <a:xfrm>
            <a:off x="5301726" y="2000051"/>
            <a:ext cx="2775052" cy="830997"/>
          </a:xfrm>
          <a:prstGeom prst="rect">
            <a:avLst/>
          </a:prstGeom>
          <a:noFill/>
        </p:spPr>
        <p:txBody>
          <a:bodyPr wrap="square" rtlCol="0">
            <a:spAutoFit/>
          </a:bodyPr>
          <a:lstStyle/>
          <a:p>
            <a:r>
              <a:rPr lang="en-US" altLang="zh-TW" sz="2400" dirty="0" smtClean="0"/>
              <a:t>Size of output layer</a:t>
            </a:r>
            <a:r>
              <a:rPr lang="zh-TW" altLang="en-US" sz="2400" dirty="0" smtClean="0"/>
              <a:t> </a:t>
            </a:r>
            <a:r>
              <a:rPr lang="en-US" altLang="zh-TW" sz="2400" dirty="0" smtClean="0"/>
              <a:t>= No. of states</a:t>
            </a:r>
            <a:endParaRPr lang="zh-TW" altLang="en-US" sz="2400" dirty="0"/>
          </a:p>
        </p:txBody>
      </p:sp>
      <p:cxnSp>
        <p:nvCxnSpPr>
          <p:cNvPr id="20" name="直線單箭頭接點 19"/>
          <p:cNvCxnSpPr/>
          <p:nvPr/>
        </p:nvCxnSpPr>
        <p:spPr>
          <a:xfrm flipV="1">
            <a:off x="4104045" y="4928697"/>
            <a:ext cx="0" cy="2646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3301892" y="2277406"/>
            <a:ext cx="1563092" cy="22386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8" name="文字方塊 27"/>
          <p:cNvSpPr txBox="1"/>
          <p:nvPr/>
        </p:nvSpPr>
        <p:spPr>
          <a:xfrm>
            <a:off x="4434025" y="1369152"/>
            <a:ext cx="834601" cy="461665"/>
          </a:xfrm>
          <a:prstGeom prst="rect">
            <a:avLst/>
          </a:prstGeom>
          <a:noFill/>
        </p:spPr>
        <p:txBody>
          <a:bodyPr wrap="square" rtlCol="0">
            <a:spAutoFit/>
          </a:bodyPr>
          <a:lstStyle/>
          <a:p>
            <a:r>
              <a:rPr lang="en-US" altLang="zh-TW" sz="2400" dirty="0" smtClean="0"/>
              <a:t>……</a:t>
            </a:r>
            <a:endParaRPr lang="zh-TW" altLang="en-US" sz="2400" dirty="0"/>
          </a:p>
        </p:txBody>
      </p:sp>
      <p:sp>
        <p:nvSpPr>
          <p:cNvPr id="29" name="橢圓 28"/>
          <p:cNvSpPr/>
          <p:nvPr/>
        </p:nvSpPr>
        <p:spPr>
          <a:xfrm>
            <a:off x="3381146" y="2246926"/>
            <a:ext cx="261610" cy="26161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30" name="橢圓 29"/>
          <p:cNvSpPr/>
          <p:nvPr/>
        </p:nvSpPr>
        <p:spPr>
          <a:xfrm>
            <a:off x="3733681" y="2246926"/>
            <a:ext cx="261610" cy="26161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31" name="橢圓 30"/>
          <p:cNvSpPr/>
          <p:nvPr/>
        </p:nvSpPr>
        <p:spPr>
          <a:xfrm>
            <a:off x="4084701" y="2246926"/>
            <a:ext cx="261610" cy="26161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32" name="文字方塊 31"/>
          <p:cNvSpPr txBox="1"/>
          <p:nvPr/>
        </p:nvSpPr>
        <p:spPr>
          <a:xfrm>
            <a:off x="4313047" y="2085324"/>
            <a:ext cx="834601" cy="461665"/>
          </a:xfrm>
          <a:prstGeom prst="rect">
            <a:avLst/>
          </a:prstGeom>
          <a:noFill/>
        </p:spPr>
        <p:txBody>
          <a:bodyPr wrap="square" rtlCol="0">
            <a:spAutoFit/>
          </a:bodyPr>
          <a:lstStyle/>
          <a:p>
            <a:r>
              <a:rPr lang="en-US" altLang="zh-TW" sz="2400" dirty="0" smtClean="0">
                <a:solidFill>
                  <a:schemeClr val="bg1"/>
                </a:solidFill>
              </a:rPr>
              <a:t>……</a:t>
            </a:r>
            <a:endParaRPr lang="zh-TW" altLang="en-US" sz="2400" dirty="0">
              <a:solidFill>
                <a:schemeClr val="bg1"/>
              </a:solidFill>
            </a:endParaRPr>
          </a:p>
        </p:txBody>
      </p:sp>
      <p:cxnSp>
        <p:nvCxnSpPr>
          <p:cNvPr id="33" name="直線單箭頭接點 32"/>
          <p:cNvCxnSpPr/>
          <p:nvPr/>
        </p:nvCxnSpPr>
        <p:spPr>
          <a:xfrm flipH="1" flipV="1">
            <a:off x="1993301" y="1825755"/>
            <a:ext cx="1518650" cy="5466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H="1" flipV="1">
            <a:off x="3059190" y="1852683"/>
            <a:ext cx="816599" cy="5197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H="1" flipV="1">
            <a:off x="4050215" y="1861995"/>
            <a:ext cx="188565" cy="5408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向右箭號 36"/>
          <p:cNvSpPr/>
          <p:nvPr/>
        </p:nvSpPr>
        <p:spPr>
          <a:xfrm>
            <a:off x="4728744" y="3793365"/>
            <a:ext cx="1015592" cy="156781"/>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38" name="矩形 37"/>
          <p:cNvSpPr/>
          <p:nvPr/>
        </p:nvSpPr>
        <p:spPr>
          <a:xfrm>
            <a:off x="3177403" y="2192177"/>
            <a:ext cx="1825508" cy="4295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9" name="文字方塊 38"/>
              <p:cNvSpPr txBox="1"/>
              <p:nvPr/>
            </p:nvSpPr>
            <p:spPr>
              <a:xfrm>
                <a:off x="5744336" y="3579884"/>
                <a:ext cx="2196572" cy="461921"/>
              </a:xfrm>
              <a:prstGeom prst="rect">
                <a:avLst/>
              </a:prstGeom>
              <a:noFill/>
            </p:spPr>
            <p:txBody>
              <a:bodyPr wrap="square" rtlCol="0">
                <a:spAutoFit/>
              </a:bodyPr>
              <a:lstStyle/>
              <a:p>
                <a:r>
                  <a:rPr lang="en-US" altLang="zh-TW" sz="2400" dirty="0"/>
                  <a:t>n</a:t>
                </a:r>
                <a:r>
                  <a:rPr lang="en-US" altLang="zh-TW" sz="2400" dirty="0" smtClean="0"/>
                  <a:t>ew feature </a:t>
                </a:r>
                <a14:m>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𝑖</m:t>
                        </m:r>
                      </m:sub>
                      <m:sup>
                        <m:r>
                          <a:rPr lang="en-US" altLang="zh-TW" sz="2400" b="0" i="1" smtClean="0">
                            <a:latin typeface="Cambria Math" panose="02040503050406030204" pitchFamily="18" charset="0"/>
                          </a:rPr>
                          <m:t>′</m:t>
                        </m:r>
                      </m:sup>
                    </m:sSubSup>
                  </m:oMath>
                </a14:m>
                <a:endParaRPr lang="zh-TW" altLang="en-US" sz="2400" dirty="0"/>
              </a:p>
            </p:txBody>
          </p:sp>
        </mc:Choice>
        <mc:Fallback xmlns="">
          <p:sp>
            <p:nvSpPr>
              <p:cNvPr id="39" name="文字方塊 38"/>
              <p:cNvSpPr txBox="1">
                <a:spLocks noRot="1" noChangeAspect="1" noMove="1" noResize="1" noEditPoints="1" noAdjustHandles="1" noChangeArrowheads="1" noChangeShapeType="1" noTextEdit="1"/>
              </p:cNvSpPr>
              <p:nvPr/>
            </p:nvSpPr>
            <p:spPr>
              <a:xfrm>
                <a:off x="5744336" y="3579884"/>
                <a:ext cx="2196572" cy="461921"/>
              </a:xfrm>
              <a:prstGeom prst="rect">
                <a:avLst/>
              </a:prstGeom>
              <a:blipFill rotWithShape="0">
                <a:blip r:embed="rId3"/>
                <a:stretch>
                  <a:fillRect l="-4155" t="-10526" b="-28947"/>
                </a:stretch>
              </a:blipFill>
            </p:spPr>
            <p:txBody>
              <a:bodyPr/>
              <a:lstStyle/>
              <a:p>
                <a:r>
                  <a:rPr lang="zh-TW" altLang="en-US">
                    <a:noFill/>
                  </a:rPr>
                  <a:t> </a:t>
                </a:r>
              </a:p>
            </p:txBody>
          </p:sp>
        </mc:Fallback>
      </mc:AlternateContent>
      <p:sp>
        <p:nvSpPr>
          <p:cNvPr id="42" name="文字方塊 41"/>
          <p:cNvSpPr txBox="1"/>
          <p:nvPr/>
        </p:nvSpPr>
        <p:spPr>
          <a:xfrm>
            <a:off x="1454199" y="1377204"/>
            <a:ext cx="1386770" cy="461665"/>
          </a:xfrm>
          <a:prstGeom prst="rect">
            <a:avLst/>
          </a:prstGeom>
          <a:noFill/>
        </p:spPr>
        <p:txBody>
          <a:bodyPr wrap="square" rtlCol="0">
            <a:spAutoFit/>
          </a:bodyPr>
          <a:lstStyle/>
          <a:p>
            <a:r>
              <a:rPr lang="en-US" altLang="zh-TW" sz="2400" dirty="0" smtClean="0"/>
              <a:t>P(</a:t>
            </a:r>
            <a:r>
              <a:rPr lang="en-US" altLang="zh-TW" sz="2400" dirty="0" err="1" smtClean="0"/>
              <a:t>a|x</a:t>
            </a:r>
            <a:r>
              <a:rPr lang="en-US" altLang="zh-TW" sz="2400" baseline="-25000" dirty="0" err="1" smtClean="0"/>
              <a:t>i</a:t>
            </a:r>
            <a:r>
              <a:rPr lang="en-US" altLang="zh-TW" sz="2400" dirty="0" smtClean="0"/>
              <a:t>)</a:t>
            </a:r>
            <a:endParaRPr lang="zh-TW" altLang="en-US" sz="2400" dirty="0"/>
          </a:p>
        </p:txBody>
      </p:sp>
      <p:sp>
        <p:nvSpPr>
          <p:cNvPr id="43" name="文字方塊 42"/>
          <p:cNvSpPr txBox="1"/>
          <p:nvPr/>
        </p:nvSpPr>
        <p:spPr>
          <a:xfrm>
            <a:off x="2470936" y="1391018"/>
            <a:ext cx="1176507" cy="461665"/>
          </a:xfrm>
          <a:prstGeom prst="rect">
            <a:avLst/>
          </a:prstGeom>
          <a:noFill/>
        </p:spPr>
        <p:txBody>
          <a:bodyPr wrap="square" rtlCol="0">
            <a:spAutoFit/>
          </a:bodyPr>
          <a:lstStyle/>
          <a:p>
            <a:r>
              <a:rPr lang="en-US" altLang="zh-TW" sz="2400" dirty="0" smtClean="0"/>
              <a:t>P(</a:t>
            </a:r>
            <a:r>
              <a:rPr lang="en-US" altLang="zh-TW" sz="2400" dirty="0" err="1" smtClean="0"/>
              <a:t>b|x</a:t>
            </a:r>
            <a:r>
              <a:rPr lang="en-US" altLang="zh-TW" sz="2400" baseline="-25000" dirty="0" err="1" smtClean="0"/>
              <a:t>i</a:t>
            </a:r>
            <a:r>
              <a:rPr lang="en-US" altLang="zh-TW" sz="2400" dirty="0" smtClean="0"/>
              <a:t>)</a:t>
            </a:r>
            <a:endParaRPr lang="zh-TW" altLang="en-US" sz="2400" dirty="0"/>
          </a:p>
        </p:txBody>
      </p:sp>
      <p:sp>
        <p:nvSpPr>
          <p:cNvPr id="44" name="文字方塊 43"/>
          <p:cNvSpPr txBox="1"/>
          <p:nvPr/>
        </p:nvSpPr>
        <p:spPr>
          <a:xfrm>
            <a:off x="3461961" y="1400330"/>
            <a:ext cx="1176507" cy="461665"/>
          </a:xfrm>
          <a:prstGeom prst="rect">
            <a:avLst/>
          </a:prstGeom>
          <a:noFill/>
        </p:spPr>
        <p:txBody>
          <a:bodyPr wrap="square" rtlCol="0">
            <a:spAutoFit/>
          </a:bodyPr>
          <a:lstStyle/>
          <a:p>
            <a:r>
              <a:rPr lang="en-US" altLang="zh-TW" sz="2400" dirty="0" smtClean="0"/>
              <a:t>P(</a:t>
            </a:r>
            <a:r>
              <a:rPr lang="en-US" altLang="zh-TW" sz="2400" dirty="0" err="1"/>
              <a:t>c</a:t>
            </a:r>
            <a:r>
              <a:rPr lang="en-US" altLang="zh-TW" sz="2400" dirty="0" err="1" smtClean="0"/>
              <a:t>|x</a:t>
            </a:r>
            <a:r>
              <a:rPr lang="en-US" altLang="zh-TW" sz="2400" baseline="-25000" dirty="0" err="1" smtClean="0"/>
              <a:t>i</a:t>
            </a:r>
            <a:r>
              <a:rPr lang="en-US" altLang="zh-TW" sz="2400" dirty="0" smtClean="0"/>
              <a:t>)</a:t>
            </a:r>
            <a:endParaRPr lang="zh-TW" altLang="en-US" sz="2400" dirty="0"/>
          </a:p>
        </p:txBody>
      </p:sp>
      <p:sp>
        <p:nvSpPr>
          <p:cNvPr id="40" name="矩形 39"/>
          <p:cNvSpPr/>
          <p:nvPr/>
        </p:nvSpPr>
        <p:spPr>
          <a:xfrm>
            <a:off x="3143903" y="4705497"/>
            <a:ext cx="1899712" cy="223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5" name="矩形 44"/>
          <p:cNvSpPr/>
          <p:nvPr/>
        </p:nvSpPr>
        <p:spPr>
          <a:xfrm>
            <a:off x="3154189" y="3315303"/>
            <a:ext cx="1899712" cy="223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6" name="矩形 45"/>
          <p:cNvSpPr/>
          <p:nvPr/>
        </p:nvSpPr>
        <p:spPr>
          <a:xfrm>
            <a:off x="3642756" y="3759896"/>
            <a:ext cx="931571" cy="2232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47" name="矩形 46"/>
          <p:cNvSpPr/>
          <p:nvPr/>
        </p:nvSpPr>
        <p:spPr>
          <a:xfrm>
            <a:off x="3140301" y="4249634"/>
            <a:ext cx="1899712" cy="223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8" name="矩形 47"/>
          <p:cNvSpPr/>
          <p:nvPr/>
        </p:nvSpPr>
        <p:spPr>
          <a:xfrm>
            <a:off x="3154189" y="2819546"/>
            <a:ext cx="1899712" cy="223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49" name="直線單箭頭接點 48"/>
          <p:cNvCxnSpPr/>
          <p:nvPr/>
        </p:nvCxnSpPr>
        <p:spPr>
          <a:xfrm flipV="1">
            <a:off x="4104045" y="4440858"/>
            <a:ext cx="0" cy="2646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p:nvPr/>
        </p:nvCxnSpPr>
        <p:spPr>
          <a:xfrm flipV="1">
            <a:off x="4109207" y="3988246"/>
            <a:ext cx="0" cy="2646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p:nvPr/>
        </p:nvCxnSpPr>
        <p:spPr>
          <a:xfrm flipV="1">
            <a:off x="4109274" y="3495257"/>
            <a:ext cx="0" cy="2646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p:cNvCxnSpPr/>
          <p:nvPr/>
        </p:nvCxnSpPr>
        <p:spPr>
          <a:xfrm flipV="1">
            <a:off x="4112013" y="3054619"/>
            <a:ext cx="0" cy="2646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flipV="1">
            <a:off x="4102488" y="2537111"/>
            <a:ext cx="0" cy="2646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文字方塊 57"/>
          <p:cNvSpPr txBox="1"/>
          <p:nvPr/>
        </p:nvSpPr>
        <p:spPr>
          <a:xfrm>
            <a:off x="1785474" y="6264709"/>
            <a:ext cx="2196572" cy="461921"/>
          </a:xfrm>
          <a:prstGeom prst="rect">
            <a:avLst/>
          </a:prstGeom>
          <a:noFill/>
        </p:spPr>
        <p:txBody>
          <a:bodyPr wrap="square" rtlCol="0">
            <a:spAutoFit/>
          </a:bodyPr>
          <a:lstStyle/>
          <a:p>
            <a:r>
              <a:rPr lang="en-US" altLang="zh-TW" sz="2400" dirty="0" smtClean="0"/>
              <a:t>Acoustic feature</a:t>
            </a:r>
            <a:endParaRPr lang="zh-TW" altLang="en-US" sz="2400" dirty="0"/>
          </a:p>
        </p:txBody>
      </p:sp>
      <p:sp>
        <p:nvSpPr>
          <p:cNvPr id="17" name="矩形 16"/>
          <p:cNvSpPr/>
          <p:nvPr/>
        </p:nvSpPr>
        <p:spPr>
          <a:xfrm>
            <a:off x="2964373" y="2049747"/>
            <a:ext cx="2263888" cy="3011650"/>
          </a:xfrm>
          <a:prstGeom prst="rect">
            <a:avLst/>
          </a:prstGeom>
          <a:noFill/>
          <a:ln w="381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文字方塊 21"/>
          <p:cNvSpPr txBox="1"/>
          <p:nvPr/>
        </p:nvSpPr>
        <p:spPr>
          <a:xfrm>
            <a:off x="1967700" y="3346115"/>
            <a:ext cx="1006471" cy="523220"/>
          </a:xfrm>
          <a:prstGeom prst="rect">
            <a:avLst/>
          </a:prstGeom>
          <a:noFill/>
        </p:spPr>
        <p:txBody>
          <a:bodyPr wrap="square" rtlCol="0">
            <a:spAutoFit/>
          </a:bodyPr>
          <a:lstStyle/>
          <a:p>
            <a:pPr algn="r"/>
            <a:r>
              <a:rPr lang="en-US" altLang="zh-TW" sz="2800" dirty="0" smtClean="0"/>
              <a:t>DNN</a:t>
            </a:r>
            <a:endParaRPr lang="zh-TW" altLang="en-US" sz="2800" dirty="0"/>
          </a:p>
        </p:txBody>
      </p:sp>
    </p:spTree>
    <p:extLst>
      <p:ext uri="{BB962C8B-B14F-4D97-AF65-F5344CB8AC3E}">
        <p14:creationId xmlns:p14="http://schemas.microsoft.com/office/powerpoint/2010/main" val="2923937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p:bldP spid="5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bwMode="auto">
          <a:xfrm>
            <a:off x="0" y="0"/>
            <a:ext cx="9144000" cy="720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hangingPunct="1"/>
            <a:r>
              <a:rPr lang="en-US" altLang="zh-TW" sz="3300" b="1" dirty="0" smtClean="0">
                <a:latin typeface="Times New Roman" pitchFamily="18" charset="0"/>
              </a:rPr>
              <a:t>Minimum-Classification-Error (MCE) Training</a:t>
            </a:r>
          </a:p>
        </p:txBody>
      </p:sp>
      <p:sp>
        <p:nvSpPr>
          <p:cNvPr id="13315" name="Rectangle 3"/>
          <p:cNvSpPr>
            <a:spLocks noGrp="1" noChangeArrowheads="1"/>
          </p:cNvSpPr>
          <p:nvPr>
            <p:ph type="body" idx="1"/>
          </p:nvPr>
        </p:nvSpPr>
        <p:spPr bwMode="auto">
          <a:xfrm>
            <a:off x="9525" y="855663"/>
            <a:ext cx="9134475" cy="530401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180975" indent="-180975" eaLnBrk="1" hangingPunct="1">
              <a:lnSpc>
                <a:spcPct val="80000"/>
              </a:lnSpc>
            </a:pPr>
            <a:r>
              <a:rPr lang="en-US" altLang="zh-TW" sz="2300" b="1" dirty="0" smtClean="0">
                <a:latin typeface="Times New Roman" pitchFamily="18" charset="0"/>
              </a:rPr>
              <a:t>One form of the misclassification measure</a:t>
            </a:r>
            <a:r>
              <a:rPr lang="en-US" altLang="zh-TW" sz="2600" dirty="0" smtClean="0">
                <a:latin typeface="Times New Roman" pitchFamily="18" charset="0"/>
              </a:rPr>
              <a:t> </a:t>
            </a:r>
          </a:p>
          <a:p>
            <a:pPr marL="628650" lvl="1" indent="-266700" eaLnBrk="1" hangingPunct="1">
              <a:lnSpc>
                <a:spcPct val="80000"/>
              </a:lnSpc>
            </a:pPr>
            <a:endParaRPr lang="en-US" altLang="zh-TW" sz="2200" dirty="0" smtClean="0">
              <a:latin typeface="Times New Roman" pitchFamily="18" charset="0"/>
            </a:endParaRPr>
          </a:p>
          <a:p>
            <a:pPr marL="628650" lvl="1" indent="-266700" eaLnBrk="1" hangingPunct="1">
              <a:lnSpc>
                <a:spcPct val="80000"/>
              </a:lnSpc>
              <a:spcBef>
                <a:spcPct val="50000"/>
              </a:spcBef>
            </a:pPr>
            <a:r>
              <a:rPr lang="en-US" altLang="zh-TW" sz="2100" dirty="0" smtClean="0">
                <a:latin typeface="Times New Roman" pitchFamily="18" charset="0"/>
              </a:rPr>
              <a:t>Comparison between the likelihood functions for the correct class and the competing classes</a:t>
            </a:r>
          </a:p>
          <a:p>
            <a:pPr marL="628650" lvl="1" indent="-266700" eaLnBrk="1" hangingPunct="1">
              <a:lnSpc>
                <a:spcPct val="80000"/>
              </a:lnSpc>
              <a:buFontTx/>
              <a:buNone/>
            </a:pPr>
            <a:r>
              <a:rPr lang="en-US" altLang="zh-TW" sz="2200" dirty="0" smtClean="0">
                <a:latin typeface="Times New Roman" pitchFamily="18" charset="0"/>
              </a:rPr>
              <a:t>	</a:t>
            </a:r>
          </a:p>
          <a:p>
            <a:pPr marL="628650" lvl="1" indent="-266700" eaLnBrk="1" hangingPunct="1">
              <a:lnSpc>
                <a:spcPct val="80000"/>
              </a:lnSpc>
            </a:pPr>
            <a:endParaRPr lang="en-US" altLang="zh-TW" sz="2200" dirty="0" smtClean="0">
              <a:latin typeface="Times New Roman" pitchFamily="18" charset="0"/>
            </a:endParaRPr>
          </a:p>
          <a:p>
            <a:pPr marL="180975" indent="-180975" eaLnBrk="1" hangingPunct="1">
              <a:lnSpc>
                <a:spcPct val="80000"/>
              </a:lnSpc>
              <a:spcBef>
                <a:spcPts val="3500"/>
              </a:spcBef>
            </a:pPr>
            <a:r>
              <a:rPr lang="en-US" altLang="zh-TW" sz="2300" b="1" dirty="0" smtClean="0">
                <a:latin typeface="Times New Roman" pitchFamily="18" charset="0"/>
              </a:rPr>
              <a:t>A continuous loss function is defined</a:t>
            </a:r>
            <a:endParaRPr lang="en-US" altLang="zh-TW" sz="2600" dirty="0" smtClean="0">
              <a:latin typeface="Times New Roman" pitchFamily="18" charset="0"/>
            </a:endParaRPr>
          </a:p>
          <a:p>
            <a:pPr marL="628650" lvl="1" indent="-266700" eaLnBrk="1" hangingPunct="1">
              <a:lnSpc>
                <a:spcPct val="80000"/>
              </a:lnSpc>
            </a:pPr>
            <a:endParaRPr lang="en-US" altLang="zh-TW" sz="2200" dirty="0" smtClean="0">
              <a:latin typeface="Times New Roman" pitchFamily="18" charset="0"/>
            </a:endParaRPr>
          </a:p>
          <a:p>
            <a:pPr marL="628650" lvl="1" indent="-266700" eaLnBrk="1" hangingPunct="1">
              <a:lnSpc>
                <a:spcPct val="80000"/>
              </a:lnSpc>
            </a:pPr>
            <a:endParaRPr lang="en-US" altLang="zh-TW" sz="2200" dirty="0" smtClean="0">
              <a:latin typeface="Times New Roman" pitchFamily="18" charset="0"/>
            </a:endParaRPr>
          </a:p>
          <a:p>
            <a:pPr marL="628650" lvl="1" indent="-266700" eaLnBrk="1" hangingPunct="1">
              <a:lnSpc>
                <a:spcPct val="80000"/>
              </a:lnSpc>
              <a:spcBef>
                <a:spcPct val="100000"/>
              </a:spcBef>
            </a:pPr>
            <a:r>
              <a:rPr lang="en-US" altLang="zh-TW" sz="2100" dirty="0" smtClean="0">
                <a:latin typeface="Times New Roman" pitchFamily="18" charset="0"/>
              </a:rPr>
              <a:t>l(d) →0 when d →-∞</a:t>
            </a:r>
          </a:p>
          <a:p>
            <a:pPr marL="628650" lvl="1" indent="-266700" eaLnBrk="1" hangingPunct="1">
              <a:lnSpc>
                <a:spcPct val="80000"/>
              </a:lnSpc>
              <a:spcBef>
                <a:spcPts val="200"/>
              </a:spcBef>
              <a:buFontTx/>
              <a:buNone/>
            </a:pPr>
            <a:r>
              <a:rPr lang="en-US" altLang="zh-TW" sz="2100" dirty="0" smtClean="0">
                <a:latin typeface="Times New Roman" pitchFamily="18" charset="0"/>
              </a:rPr>
              <a:t>	l(d) →1 when d →∞</a:t>
            </a:r>
          </a:p>
          <a:p>
            <a:pPr marL="628650" lvl="1" indent="-266700" eaLnBrk="1" hangingPunct="1">
              <a:lnSpc>
                <a:spcPct val="80000"/>
              </a:lnSpc>
              <a:spcBef>
                <a:spcPts val="200"/>
              </a:spcBef>
              <a:buFontTx/>
              <a:buNone/>
            </a:pPr>
            <a:r>
              <a:rPr lang="en-US" altLang="zh-TW" sz="2100" dirty="0" smtClean="0">
                <a:latin typeface="Times New Roman" pitchFamily="18" charset="0"/>
              </a:rPr>
              <a:t>	θ: switching from 0 to 1 near θ</a:t>
            </a:r>
          </a:p>
          <a:p>
            <a:pPr marL="628650" lvl="1" indent="-266700" eaLnBrk="1" hangingPunct="1">
              <a:lnSpc>
                <a:spcPct val="80000"/>
              </a:lnSpc>
              <a:spcBef>
                <a:spcPts val="200"/>
              </a:spcBef>
              <a:buFontTx/>
              <a:buNone/>
            </a:pPr>
            <a:r>
              <a:rPr lang="en-US" altLang="zh-TW" sz="2100" dirty="0" smtClean="0">
                <a:latin typeface="Times New Roman" pitchFamily="18" charset="0"/>
              </a:rPr>
              <a:t>	</a:t>
            </a:r>
            <a:r>
              <a:rPr lang="el-GR" altLang="zh-TW" sz="2100" dirty="0" smtClean="0">
                <a:latin typeface="Times New Roman" pitchFamily="18" charset="0"/>
                <a:cs typeface="Times New Roman" pitchFamily="18" charset="0"/>
              </a:rPr>
              <a:t>γ</a:t>
            </a:r>
            <a:r>
              <a:rPr lang="en-US" altLang="zh-TW" sz="2100" dirty="0" smtClean="0">
                <a:latin typeface="Times New Roman" pitchFamily="18" charset="0"/>
              </a:rPr>
              <a:t>: determining the slope at switching point</a:t>
            </a:r>
          </a:p>
          <a:p>
            <a:pPr marL="180975" indent="-180975" eaLnBrk="1" hangingPunct="1">
              <a:lnSpc>
                <a:spcPct val="80000"/>
              </a:lnSpc>
            </a:pPr>
            <a:r>
              <a:rPr lang="en-US" altLang="zh-TW" sz="2300" b="1" dirty="0" smtClean="0">
                <a:latin typeface="Times New Roman" pitchFamily="18" charset="0"/>
              </a:rPr>
              <a:t>Overall Classification Performance Measure :</a:t>
            </a:r>
          </a:p>
        </p:txBody>
      </p:sp>
      <p:graphicFrame>
        <p:nvGraphicFramePr>
          <p:cNvPr id="13316" name="Object 4"/>
          <p:cNvGraphicFramePr>
            <a:graphicFrameLocks noChangeAspect="1"/>
          </p:cNvGraphicFramePr>
          <p:nvPr/>
        </p:nvGraphicFramePr>
        <p:xfrm>
          <a:off x="854075" y="1130300"/>
          <a:ext cx="4656138" cy="666750"/>
        </p:xfrm>
        <a:graphic>
          <a:graphicData uri="http://schemas.openxmlformats.org/presentationml/2006/ole">
            <mc:AlternateContent xmlns:mc="http://schemas.openxmlformats.org/markup-compatibility/2006">
              <mc:Choice xmlns:v="urn:schemas-microsoft-com:vml" Requires="v">
                <p:oleObj spid="_x0000_s18480" name="方程式" r:id="rId3" imgW="2959100" imgH="457200" progId="Equation.3">
                  <p:embed/>
                </p:oleObj>
              </mc:Choice>
              <mc:Fallback>
                <p:oleObj name="方程式" r:id="rId3" imgW="295910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075" y="1130300"/>
                        <a:ext cx="4656138" cy="666750"/>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7" name="Object 5"/>
          <p:cNvGraphicFramePr>
            <a:graphicFrameLocks noChangeAspect="1"/>
          </p:cNvGraphicFramePr>
          <p:nvPr/>
        </p:nvGraphicFramePr>
        <p:xfrm>
          <a:off x="628650" y="3609975"/>
          <a:ext cx="4600575" cy="931863"/>
        </p:xfrm>
        <a:graphic>
          <a:graphicData uri="http://schemas.openxmlformats.org/presentationml/2006/ole">
            <mc:AlternateContent xmlns:mc="http://schemas.openxmlformats.org/markup-compatibility/2006">
              <mc:Choice xmlns:v="urn:schemas-microsoft-com:vml" Requires="v">
                <p:oleObj spid="_x0000_s18481" name="方程式" r:id="rId5" imgW="2476500" imgH="546100" progId="Equation.3">
                  <p:embed/>
                </p:oleObj>
              </mc:Choice>
              <mc:Fallback>
                <p:oleObj name="方程式" r:id="rId5" imgW="2476500" imgH="546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650" y="3609975"/>
                        <a:ext cx="4600575" cy="931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18"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endParaRPr lang="zh-TW" altLang="en-US"/>
          </a:p>
        </p:txBody>
      </p:sp>
      <p:sp>
        <p:nvSpPr>
          <p:cNvPr id="13319" name="Rectangle 10"/>
          <p:cNvSpPr>
            <a:spLocks noChangeArrowheads="1"/>
          </p:cNvSpPr>
          <p:nvPr/>
        </p:nvSpPr>
        <p:spPr bwMode="auto">
          <a:xfrm>
            <a:off x="0" y="3271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endParaRPr lang="zh-TW" altLang="en-US"/>
          </a:p>
        </p:txBody>
      </p:sp>
      <p:grpSp>
        <p:nvGrpSpPr>
          <p:cNvPr id="13320" name="Group 36"/>
          <p:cNvGrpSpPr>
            <a:grpSpLocks/>
          </p:cNvGrpSpPr>
          <p:nvPr/>
        </p:nvGrpSpPr>
        <p:grpSpPr bwMode="auto">
          <a:xfrm>
            <a:off x="703263" y="2244725"/>
            <a:ext cx="7910512" cy="1093788"/>
            <a:chOff x="443" y="1414"/>
            <a:chExt cx="4983" cy="689"/>
          </a:xfrm>
        </p:grpSpPr>
        <p:graphicFrame>
          <p:nvGraphicFramePr>
            <p:cNvPr id="13331" name="Object 7"/>
            <p:cNvGraphicFramePr>
              <a:graphicFrameLocks noChangeAspect="1"/>
            </p:cNvGraphicFramePr>
            <p:nvPr/>
          </p:nvGraphicFramePr>
          <p:xfrm>
            <a:off x="443" y="1414"/>
            <a:ext cx="4983" cy="356"/>
          </p:xfrm>
          <a:graphic>
            <a:graphicData uri="http://schemas.openxmlformats.org/presentationml/2006/ole">
              <mc:AlternateContent xmlns:mc="http://schemas.openxmlformats.org/markup-compatibility/2006">
                <mc:Choice xmlns:v="urn:schemas-microsoft-com:vml" Requires="v">
                  <p:oleObj spid="_x0000_s18482" name="方程式" r:id="rId7" imgW="3822700" imgH="330200" progId="Equation.3">
                    <p:embed/>
                  </p:oleObj>
                </mc:Choice>
                <mc:Fallback>
                  <p:oleObj name="方程式" r:id="rId7" imgW="3822700" imgH="330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3" y="1414"/>
                          <a:ext cx="4983" cy="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32" name="Object 9"/>
            <p:cNvGraphicFramePr>
              <a:graphicFrameLocks noChangeAspect="1"/>
            </p:cNvGraphicFramePr>
            <p:nvPr/>
          </p:nvGraphicFramePr>
          <p:xfrm>
            <a:off x="453" y="1719"/>
            <a:ext cx="2621" cy="384"/>
          </p:xfrm>
          <a:graphic>
            <a:graphicData uri="http://schemas.openxmlformats.org/presentationml/2006/ole">
              <mc:AlternateContent xmlns:mc="http://schemas.openxmlformats.org/markup-compatibility/2006">
                <mc:Choice xmlns:v="urn:schemas-microsoft-com:vml" Requires="v">
                  <p:oleObj spid="_x0000_s18483" name="方程式" r:id="rId9" imgW="2311400" imgH="342900" progId="Equation.3">
                    <p:embed/>
                  </p:oleObj>
                </mc:Choice>
                <mc:Fallback>
                  <p:oleObj name="方程式" r:id="rId9" imgW="2311400" imgH="3429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3" y="1719"/>
                          <a:ext cx="2621"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3323" name="Object 6"/>
          <p:cNvGraphicFramePr>
            <a:graphicFrameLocks noChangeAspect="1"/>
          </p:cNvGraphicFramePr>
          <p:nvPr>
            <p:extLst>
              <p:ext uri="{D42A27DB-BD31-4B8C-83A1-F6EECF244321}">
                <p14:modId xmlns:p14="http://schemas.microsoft.com/office/powerpoint/2010/main" val="2633462011"/>
              </p:ext>
            </p:extLst>
          </p:nvPr>
        </p:nvGraphicFramePr>
        <p:xfrm>
          <a:off x="579438" y="5987867"/>
          <a:ext cx="5402262" cy="969525"/>
        </p:xfrm>
        <a:graphic>
          <a:graphicData uri="http://schemas.openxmlformats.org/presentationml/2006/ole">
            <mc:AlternateContent xmlns:mc="http://schemas.openxmlformats.org/markup-compatibility/2006">
              <mc:Choice xmlns:v="urn:schemas-microsoft-com:vml" Requires="v">
                <p:oleObj spid="_x0000_s18484" name="方程式" r:id="rId11" imgW="3390840" imgH="583920" progId="Equation.3">
                  <p:embed/>
                </p:oleObj>
              </mc:Choice>
              <mc:Fallback>
                <p:oleObj name="方程式" r:id="rId11" imgW="3390840" imgH="583920" progId="Equation.3">
                  <p:embed/>
                  <p:pic>
                    <p:nvPicPr>
                      <p:cNvPr id="0" name=""/>
                      <p:cNvPicPr>
                        <a:picLocks noChangeAspect="1" noChangeArrowheads="1"/>
                      </p:cNvPicPr>
                      <p:nvPr/>
                    </p:nvPicPr>
                    <p:blipFill>
                      <a:blip r:embed="rId12"/>
                      <a:srcRect/>
                      <a:stretch>
                        <a:fillRect/>
                      </a:stretch>
                    </p:blipFill>
                    <p:spPr bwMode="auto">
                      <a:xfrm>
                        <a:off x="579438" y="5987867"/>
                        <a:ext cx="5402262" cy="969525"/>
                      </a:xfrm>
                      <a:prstGeom prst="rect">
                        <a:avLst/>
                      </a:prstGeom>
                      <a:noFill/>
                      <a:ln>
                        <a:noFill/>
                      </a:ln>
                      <a:effectLst/>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p>
        </p:txBody>
      </p:sp>
    </p:spTree>
    <p:extLst>
      <p:ext uri="{BB962C8B-B14F-4D97-AF65-F5344CB8AC3E}">
        <p14:creationId xmlns:p14="http://schemas.microsoft.com/office/powerpoint/2010/main" val="117949743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bwMode="auto">
          <a:xfrm>
            <a:off x="36000" y="115200"/>
            <a:ext cx="8229600" cy="633600"/>
          </a:xfrm>
          <a:noFill/>
          <a:ln>
            <a:miter lim="800000"/>
            <a:headEnd/>
            <a:tailEnd/>
          </a:ln>
        </p:spPr>
        <p:txBody>
          <a:bodyPr vert="horz" wrap="square" lIns="91440" tIns="45720" rIns="91440" bIns="45720" numCol="1" anchor="t" anchorCtr="0" compatLnSpc="1">
            <a:prstTxWarp prst="textNoShape">
              <a:avLst/>
            </a:prstTxWarp>
          </a:bodyPr>
          <a:lstStyle/>
          <a:p>
            <a:pPr algn="l" eaLnBrk="1" hangingPunct="1">
              <a:lnSpc>
                <a:spcPct val="90000"/>
              </a:lnSpc>
            </a:pPr>
            <a:r>
              <a:rPr lang="en-US" altLang="zh-TW" sz="3300" b="1" dirty="0" smtClean="0">
                <a:latin typeface="Times New Roman" pitchFamily="18" charset="0"/>
              </a:rPr>
              <a:t>References for DNN</a:t>
            </a:r>
          </a:p>
        </p:txBody>
      </p:sp>
      <p:sp>
        <p:nvSpPr>
          <p:cNvPr id="34819" name="Rectangle 3"/>
          <p:cNvSpPr>
            <a:spLocks noGrp="1" noChangeArrowheads="1"/>
          </p:cNvSpPr>
          <p:nvPr>
            <p:ph type="body" sz="half" idx="1"/>
          </p:nvPr>
        </p:nvSpPr>
        <p:spPr bwMode="auto">
          <a:xfrm>
            <a:off x="0" y="828000"/>
            <a:ext cx="9144000" cy="6155531"/>
          </a:xfrm>
          <a:noFill/>
          <a:ln>
            <a:miter lim="800000"/>
            <a:headEnd/>
            <a:tailEnd/>
          </a:ln>
        </p:spPr>
        <p:txBody>
          <a:bodyPr vert="horz" wrap="square" lIns="91440" tIns="45720" rIns="91440" bIns="45720" numCol="1" anchor="t" anchorCtr="0" compatLnSpc="1">
            <a:prstTxWarp prst="textNoShape">
              <a:avLst/>
            </a:prstTxWarp>
            <a:spAutoFit/>
          </a:bodyPr>
          <a:lstStyle/>
          <a:p>
            <a:pPr marL="180975" indent="-180975">
              <a:spcBef>
                <a:spcPct val="0"/>
              </a:spcBef>
            </a:pPr>
            <a:r>
              <a:rPr lang="en-US" altLang="zh-TW" sz="2200" b="1" dirty="0" smtClean="0">
                <a:latin typeface="Times New Roman" pitchFamily="18" charset="0"/>
              </a:rPr>
              <a:t>Context-Dependent Pre-trained Deep Neural Networks for Large Vocabulary Speech Recognition</a:t>
            </a:r>
          </a:p>
          <a:p>
            <a:pPr marL="581025" lvl="1" indent="-180975">
              <a:spcBef>
                <a:spcPts val="0"/>
              </a:spcBef>
            </a:pPr>
            <a:r>
              <a:rPr lang="en-US" altLang="zh-TW" sz="2000" dirty="0" smtClean="0">
                <a:latin typeface="Times New Roman" pitchFamily="18" charset="0"/>
                <a:cs typeface="Times New Roman" pitchFamily="18" charset="0"/>
              </a:rPr>
              <a:t>George E. Dahl, Dong Yu, Deng Li, and Alex </a:t>
            </a:r>
            <a:r>
              <a:rPr lang="en-US" altLang="zh-TW" sz="2000" dirty="0" err="1" smtClean="0">
                <a:latin typeface="Times New Roman" pitchFamily="18" charset="0"/>
                <a:cs typeface="Times New Roman" pitchFamily="18" charset="0"/>
              </a:rPr>
              <a:t>Acero</a:t>
            </a:r>
            <a:endParaRPr lang="en-US" altLang="zh-TW" sz="2000" dirty="0" smtClean="0">
              <a:latin typeface="Times New Roman" pitchFamily="18" charset="0"/>
              <a:cs typeface="Times New Roman" pitchFamily="18" charset="0"/>
            </a:endParaRPr>
          </a:p>
          <a:p>
            <a:pPr marL="581025" lvl="1" indent="-180975">
              <a:spcBef>
                <a:spcPts val="0"/>
              </a:spcBef>
            </a:pPr>
            <a:r>
              <a:rPr lang="en-US" altLang="zh-TW" sz="2000" dirty="0" smtClean="0">
                <a:latin typeface="Times New Roman" pitchFamily="18" charset="0"/>
                <a:cs typeface="Times New Roman" pitchFamily="18" charset="0"/>
              </a:rPr>
              <a:t>IEEE</a:t>
            </a:r>
            <a:r>
              <a:rPr lang="zh-TW" altLang="en-US" sz="2000" dirty="0" smtClean="0">
                <a:latin typeface="Times New Roman" pitchFamily="18" charset="0"/>
                <a:cs typeface="Times New Roman" pitchFamily="18" charset="0"/>
              </a:rPr>
              <a:t> </a:t>
            </a:r>
            <a:r>
              <a:rPr lang="en-US" altLang="zh-TW" sz="2000" dirty="0" smtClean="0">
                <a:latin typeface="Times New Roman" pitchFamily="18" charset="0"/>
                <a:cs typeface="Times New Roman" pitchFamily="18" charset="0"/>
              </a:rPr>
              <a:t>Trans. on Audio, Speech and Language Processing, Jan, 2012</a:t>
            </a:r>
          </a:p>
          <a:p>
            <a:pPr marL="180975" indent="-180975">
              <a:spcBef>
                <a:spcPct val="0"/>
              </a:spcBef>
            </a:pPr>
            <a:r>
              <a:rPr lang="en-US" sz="2200" b="1" dirty="0">
                <a:latin typeface="Times New Roman" pitchFamily="18" charset="0"/>
              </a:rPr>
              <a:t>A fast learning algorithm for deep belief</a:t>
            </a:r>
            <a:endParaRPr lang="en-US" altLang="zh-TW" sz="2200" b="1" dirty="0">
              <a:latin typeface="Times New Roman" pitchFamily="18" charset="0"/>
            </a:endParaRPr>
          </a:p>
          <a:p>
            <a:pPr marL="581025" lvl="1" indent="-180975">
              <a:spcBef>
                <a:spcPts val="0"/>
              </a:spcBef>
            </a:pPr>
            <a:r>
              <a:rPr lang="es-ES" sz="2000" dirty="0">
                <a:latin typeface="Times New Roman" pitchFamily="18" charset="0"/>
                <a:cs typeface="Times New Roman" pitchFamily="18" charset="0"/>
              </a:rPr>
              <a:t>Hinton, G. E., Osindero, S. and Teh, Y</a:t>
            </a:r>
            <a:endParaRPr lang="en-US" altLang="zh-TW" sz="2000" dirty="0">
              <a:latin typeface="Times New Roman" pitchFamily="18" charset="0"/>
              <a:cs typeface="Times New Roman" pitchFamily="18" charset="0"/>
            </a:endParaRPr>
          </a:p>
          <a:p>
            <a:pPr marL="581025" lvl="1" indent="-180975">
              <a:spcBef>
                <a:spcPts val="0"/>
              </a:spcBef>
            </a:pPr>
            <a:r>
              <a:rPr lang="en-US" sz="2000" dirty="0">
                <a:latin typeface="Times New Roman" pitchFamily="18" charset="0"/>
                <a:cs typeface="Times New Roman" pitchFamily="18" charset="0"/>
              </a:rPr>
              <a:t>Neural Computation, 18, pp 1527-1554</a:t>
            </a:r>
            <a:r>
              <a:rPr lang="en-US" altLang="zh-TW" sz="2000" dirty="0">
                <a:latin typeface="Times New Roman" pitchFamily="18" charset="0"/>
                <a:cs typeface="Times New Roman" pitchFamily="18" charset="0"/>
              </a:rPr>
              <a:t>,</a:t>
            </a:r>
            <a:r>
              <a:rPr lang="zh-TW" altLang="en-US" sz="2000" dirty="0">
                <a:latin typeface="Times New Roman" pitchFamily="18" charset="0"/>
                <a:cs typeface="Times New Roman" pitchFamily="18" charset="0"/>
              </a:rPr>
              <a:t> </a:t>
            </a:r>
            <a:r>
              <a:rPr lang="en-US" altLang="zh-TW" sz="2000" dirty="0">
                <a:latin typeface="Times New Roman" pitchFamily="18" charset="0"/>
                <a:cs typeface="Times New Roman" pitchFamily="18" charset="0"/>
              </a:rPr>
              <a:t>2006</a:t>
            </a:r>
          </a:p>
          <a:p>
            <a:pPr marL="180975" indent="-180975">
              <a:spcBef>
                <a:spcPct val="0"/>
              </a:spcBef>
            </a:pPr>
            <a:r>
              <a:rPr lang="en-US" sz="2200" b="1" dirty="0">
                <a:latin typeface="Times New Roman" pitchFamily="18" charset="0"/>
              </a:rPr>
              <a:t>Deep Neural Networks for Acoustic Modeling in Speech Recognition</a:t>
            </a:r>
            <a:endParaRPr lang="en-US" altLang="zh-TW" sz="2200" b="1" dirty="0">
              <a:latin typeface="Times New Roman" pitchFamily="18" charset="0"/>
            </a:endParaRPr>
          </a:p>
          <a:p>
            <a:pPr marL="581025" lvl="1" indent="-180975">
              <a:spcBef>
                <a:spcPts val="0"/>
              </a:spcBef>
            </a:pPr>
            <a:r>
              <a:rPr lang="en-US" sz="2000" dirty="0">
                <a:latin typeface="Times New Roman" pitchFamily="18" charset="0"/>
                <a:cs typeface="Times New Roman" pitchFamily="18" charset="0"/>
              </a:rPr>
              <a:t>G. Hinton, L. Deng, D. Yu, G. Dahl, </a:t>
            </a:r>
            <a:r>
              <a:rPr lang="en-US" sz="2000" dirty="0" err="1">
                <a:latin typeface="Times New Roman" pitchFamily="18" charset="0"/>
                <a:cs typeface="Times New Roman" pitchFamily="18" charset="0"/>
              </a:rPr>
              <a:t>A.Mohamed</a:t>
            </a:r>
            <a:r>
              <a:rPr lang="en-US" sz="2000" dirty="0">
                <a:latin typeface="Times New Roman" pitchFamily="18" charset="0"/>
                <a:cs typeface="Times New Roman" pitchFamily="18" charset="0"/>
              </a:rPr>
              <a:t>, N. </a:t>
            </a:r>
            <a:r>
              <a:rPr lang="en-US" sz="2000" dirty="0" err="1">
                <a:latin typeface="Times New Roman" pitchFamily="18" charset="0"/>
                <a:cs typeface="Times New Roman" pitchFamily="18" charset="0"/>
              </a:rPr>
              <a:t>Jaitly</a:t>
            </a:r>
            <a:r>
              <a:rPr lang="en-US" sz="2000" dirty="0">
                <a:latin typeface="Times New Roman" pitchFamily="18" charset="0"/>
                <a:cs typeface="Times New Roman" pitchFamily="18" charset="0"/>
              </a:rPr>
              <a:t>, A. Senior, V. </a:t>
            </a:r>
            <a:r>
              <a:rPr lang="en-US" sz="2000" dirty="0" err="1">
                <a:latin typeface="Times New Roman" pitchFamily="18" charset="0"/>
                <a:cs typeface="Times New Roman" pitchFamily="18" charset="0"/>
              </a:rPr>
              <a:t>Vanhoucke</a:t>
            </a:r>
            <a:r>
              <a:rPr lang="en-US" sz="2000" dirty="0">
                <a:latin typeface="Times New Roman" pitchFamily="18" charset="0"/>
                <a:cs typeface="Times New Roman" pitchFamily="18" charset="0"/>
              </a:rPr>
              <a:t>, P. Nguyen, T. </a:t>
            </a:r>
            <a:r>
              <a:rPr lang="en-US" sz="2000" dirty="0" err="1">
                <a:latin typeface="Times New Roman" pitchFamily="18" charset="0"/>
                <a:cs typeface="Times New Roman" pitchFamily="18" charset="0"/>
              </a:rPr>
              <a:t>Sainath</a:t>
            </a:r>
            <a:r>
              <a:rPr lang="en-US" sz="2000" dirty="0">
                <a:latin typeface="Times New Roman" pitchFamily="18" charset="0"/>
                <a:cs typeface="Times New Roman" pitchFamily="18" charset="0"/>
              </a:rPr>
              <a:t>, and B. Kingsbury</a:t>
            </a:r>
            <a:endParaRPr lang="en-US" altLang="zh-TW" sz="2000" dirty="0">
              <a:latin typeface="Times New Roman" pitchFamily="18" charset="0"/>
              <a:cs typeface="Times New Roman" pitchFamily="18" charset="0"/>
            </a:endParaRPr>
          </a:p>
          <a:p>
            <a:pPr marL="581025" lvl="1" indent="-180975">
              <a:spcBef>
                <a:spcPts val="0"/>
              </a:spcBef>
            </a:pPr>
            <a:r>
              <a:rPr lang="en-US" sz="2000" dirty="0">
                <a:latin typeface="Times New Roman" pitchFamily="18" charset="0"/>
                <a:cs typeface="Times New Roman" pitchFamily="18" charset="0"/>
              </a:rPr>
              <a:t>IEEE Signal Processing Magazine, 29, November 2012</a:t>
            </a:r>
          </a:p>
          <a:p>
            <a:pPr marL="180975" indent="-180975">
              <a:spcBef>
                <a:spcPct val="0"/>
              </a:spcBef>
            </a:pPr>
            <a:r>
              <a:rPr lang="en-US" altLang="zh-TW" sz="2200" b="1" dirty="0">
                <a:latin typeface="Times New Roman" pitchFamily="18" charset="0"/>
              </a:rPr>
              <a:t>Deep Learning and Its Applications to Signal and Information Processing</a:t>
            </a:r>
          </a:p>
          <a:p>
            <a:pPr marL="581025" lvl="1" indent="-180975">
              <a:spcBef>
                <a:spcPts val="0"/>
              </a:spcBef>
            </a:pPr>
            <a:r>
              <a:rPr lang="en-US" altLang="zh-TW" sz="2000" dirty="0">
                <a:latin typeface="Times New Roman" pitchFamily="18" charset="0"/>
                <a:cs typeface="Times New Roman" pitchFamily="18" charset="0"/>
              </a:rPr>
              <a:t>IEEE Signal Processing Magazine, Jan </a:t>
            </a:r>
            <a:r>
              <a:rPr lang="en-US" altLang="zh-TW" sz="2000" dirty="0" smtClean="0">
                <a:latin typeface="Times New Roman" pitchFamily="18" charset="0"/>
                <a:cs typeface="Times New Roman" pitchFamily="18" charset="0"/>
              </a:rPr>
              <a:t>2011</a:t>
            </a:r>
          </a:p>
          <a:p>
            <a:pPr marL="180975" indent="-180975">
              <a:spcBef>
                <a:spcPct val="0"/>
              </a:spcBef>
            </a:pPr>
            <a:r>
              <a:rPr lang="en-US" altLang="zh-TW" sz="2200" b="1" dirty="0">
                <a:latin typeface="Times New Roman" pitchFamily="18" charset="0"/>
              </a:rPr>
              <a:t>Improved Bottleneck Features Using </a:t>
            </a:r>
            <a:r>
              <a:rPr lang="en-US" altLang="zh-TW" sz="2200" b="1" dirty="0" err="1">
                <a:latin typeface="Times New Roman" pitchFamily="18" charset="0"/>
              </a:rPr>
              <a:t>Pretrained</a:t>
            </a:r>
            <a:r>
              <a:rPr lang="en-US" altLang="zh-TW" sz="2200" b="1" dirty="0">
                <a:latin typeface="Times New Roman" pitchFamily="18" charset="0"/>
              </a:rPr>
              <a:t> Deep Neural Networks</a:t>
            </a:r>
          </a:p>
          <a:p>
            <a:pPr marL="581025" lvl="1" indent="-180975">
              <a:spcBef>
                <a:spcPts val="0"/>
              </a:spcBef>
            </a:pPr>
            <a:r>
              <a:rPr lang="en-US" altLang="zh-TW" sz="2000" dirty="0">
                <a:latin typeface="Times New Roman" pitchFamily="18" charset="0"/>
                <a:cs typeface="Times New Roman" pitchFamily="18" charset="0"/>
              </a:rPr>
              <a:t>Yu, Dong, and Michael L. Seltzer</a:t>
            </a:r>
          </a:p>
          <a:p>
            <a:pPr marL="581025" lvl="1" indent="-180975">
              <a:spcBef>
                <a:spcPts val="0"/>
              </a:spcBef>
            </a:pPr>
            <a:r>
              <a:rPr lang="en-US" altLang="zh-TW" sz="2000" dirty="0" err="1">
                <a:latin typeface="Times New Roman" pitchFamily="18" charset="0"/>
                <a:cs typeface="Times New Roman" pitchFamily="18" charset="0"/>
              </a:rPr>
              <a:t>Interspeech</a:t>
            </a:r>
            <a:r>
              <a:rPr lang="en-US" altLang="zh-TW" sz="2000" dirty="0">
                <a:latin typeface="Times New Roman" pitchFamily="18" charset="0"/>
                <a:cs typeface="Times New Roman" pitchFamily="18" charset="0"/>
              </a:rPr>
              <a:t> </a:t>
            </a:r>
            <a:r>
              <a:rPr lang="en-US" altLang="zh-TW" sz="2000" dirty="0" smtClean="0">
                <a:latin typeface="Times New Roman" pitchFamily="18" charset="0"/>
                <a:cs typeface="Times New Roman" pitchFamily="18" charset="0"/>
              </a:rPr>
              <a:t>2011</a:t>
            </a:r>
          </a:p>
          <a:p>
            <a:pPr marL="180975" indent="-180975">
              <a:spcBef>
                <a:spcPct val="0"/>
              </a:spcBef>
            </a:pPr>
            <a:r>
              <a:rPr lang="en-US" altLang="zh-TW" sz="2200" b="1" dirty="0">
                <a:latin typeface="Times New Roman" pitchFamily="18" charset="0"/>
              </a:rPr>
              <a:t>Extracting deep bottleneck features using stacked auto-encoders</a:t>
            </a:r>
          </a:p>
          <a:p>
            <a:pPr marL="581025" lvl="1" indent="-180975">
              <a:spcBef>
                <a:spcPts val="0"/>
              </a:spcBef>
            </a:pPr>
            <a:r>
              <a:rPr lang="en-US" altLang="zh-TW" sz="2000" dirty="0" err="1">
                <a:latin typeface="Times New Roman" pitchFamily="18" charset="0"/>
                <a:cs typeface="Times New Roman" pitchFamily="18" charset="0"/>
              </a:rPr>
              <a:t>Gehring</a:t>
            </a:r>
            <a:r>
              <a:rPr lang="en-US" altLang="zh-TW" sz="2000" dirty="0">
                <a:latin typeface="Times New Roman" pitchFamily="18" charset="0"/>
                <a:cs typeface="Times New Roman" pitchFamily="18" charset="0"/>
              </a:rPr>
              <a:t>, Jonas, et al. </a:t>
            </a:r>
          </a:p>
          <a:p>
            <a:pPr marL="581025" lvl="1" indent="-180975">
              <a:spcBef>
                <a:spcPts val="0"/>
              </a:spcBef>
            </a:pPr>
            <a:r>
              <a:rPr lang="en-US" altLang="zh-TW" sz="2000" dirty="0">
                <a:latin typeface="Times New Roman" pitchFamily="18" charset="0"/>
                <a:cs typeface="Times New Roman" pitchFamily="18" charset="0"/>
              </a:rPr>
              <a:t>ICASSP </a:t>
            </a:r>
            <a:r>
              <a:rPr lang="en-US" altLang="zh-TW" sz="2000" dirty="0" smtClean="0">
                <a:latin typeface="Times New Roman" pitchFamily="18" charset="0"/>
                <a:cs typeface="Times New Roman" pitchFamily="18" charset="0"/>
              </a:rPr>
              <a:t>2013</a:t>
            </a:r>
            <a:endParaRPr lang="en-US" altLang="zh-TW" sz="2000" dirty="0">
              <a:latin typeface="Times New Roman" pitchFamily="18" charset="0"/>
              <a:cs typeface="Times New Roman" pitchFamily="18" charset="0"/>
            </a:endParaRPr>
          </a:p>
        </p:txBody>
      </p:sp>
      <p:sp>
        <p:nvSpPr>
          <p:cNvPr id="1843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18438"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18440"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7"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720000"/>
          </a:xfrm>
        </p:spPr>
        <p:txBody>
          <a:bodyPr anchor="ctr" anchorCtr="0">
            <a:noAutofit/>
          </a:bodyPr>
          <a:lstStyle/>
          <a:p>
            <a:pPr algn="l">
              <a:lnSpc>
                <a:spcPct val="90000"/>
              </a:lnSpc>
            </a:pPr>
            <a:r>
              <a:rPr lang="en-US" altLang="zh-TW" sz="3600" b="1" dirty="0" smtClean="0">
                <a:latin typeface="Times New Roman" pitchFamily="18" charset="0"/>
              </a:rPr>
              <a:t>Convolutional Neural Network (CNN)</a:t>
            </a:r>
            <a:endParaRPr lang="zh-TW" altLang="en-US" sz="3600" b="1" dirty="0">
              <a:latin typeface="Times New Roman" pitchFamily="18" charset="0"/>
            </a:endParaRPr>
          </a:p>
        </p:txBody>
      </p:sp>
      <p:sp>
        <p:nvSpPr>
          <p:cNvPr id="3" name="內容版面配置區 2"/>
          <p:cNvSpPr>
            <a:spLocks noGrp="1"/>
          </p:cNvSpPr>
          <p:nvPr>
            <p:ph idx="1"/>
          </p:nvPr>
        </p:nvSpPr>
        <p:spPr>
          <a:xfrm>
            <a:off x="457200" y="1052736"/>
            <a:ext cx="8229600" cy="5073427"/>
          </a:xfrm>
        </p:spPr>
        <p:txBody>
          <a:bodyPr/>
          <a:lstStyle/>
          <a:p>
            <a:r>
              <a:rPr lang="en-US" altLang="zh-TW" dirty="0" smtClean="0"/>
              <a:t>Successful in processing images</a:t>
            </a:r>
          </a:p>
          <a:p>
            <a:r>
              <a:rPr lang="en-US" altLang="zh-TW" dirty="0" smtClean="0"/>
              <a:t>Speech can be treated as images</a:t>
            </a:r>
            <a:endParaRPr lang="zh-TW" altLang="en-US" dirty="0"/>
          </a:p>
        </p:txBody>
      </p:sp>
      <p:pic>
        <p:nvPicPr>
          <p:cNvPr id="5" name="圖片 4"/>
          <p:cNvPicPr>
            <a:picLocks noChangeAspect="1"/>
          </p:cNvPicPr>
          <p:nvPr/>
        </p:nvPicPr>
        <p:blipFill>
          <a:blip r:embed="rId3"/>
          <a:stretch>
            <a:fillRect/>
          </a:stretch>
        </p:blipFill>
        <p:spPr>
          <a:xfrm>
            <a:off x="1409114" y="3100007"/>
            <a:ext cx="6644135" cy="2668994"/>
          </a:xfrm>
          <a:prstGeom prst="rect">
            <a:avLst/>
          </a:prstGeom>
        </p:spPr>
      </p:pic>
      <p:cxnSp>
        <p:nvCxnSpPr>
          <p:cNvPr id="7" name="直線單箭頭接點 6"/>
          <p:cNvCxnSpPr/>
          <p:nvPr/>
        </p:nvCxnSpPr>
        <p:spPr>
          <a:xfrm>
            <a:off x="1390839" y="5777883"/>
            <a:ext cx="6960121" cy="0"/>
          </a:xfrm>
          <a:prstGeom prst="straightConnector1">
            <a:avLst/>
          </a:prstGeom>
          <a:ln w="38100">
            <a:solidFill>
              <a:srgbClr val="00B0F0"/>
            </a:solidFill>
            <a:tailEnd type="triangle"/>
          </a:ln>
        </p:spPr>
        <p:style>
          <a:lnRef idx="1">
            <a:schemeClr val="accent2"/>
          </a:lnRef>
          <a:fillRef idx="0">
            <a:schemeClr val="accent2"/>
          </a:fillRef>
          <a:effectRef idx="0">
            <a:schemeClr val="accent2"/>
          </a:effectRef>
          <a:fontRef idx="minor">
            <a:schemeClr val="tx1"/>
          </a:fontRef>
        </p:style>
      </p:cxnSp>
      <p:sp>
        <p:nvSpPr>
          <p:cNvPr id="9" name="矩形 8"/>
          <p:cNvSpPr/>
          <p:nvPr/>
        </p:nvSpPr>
        <p:spPr>
          <a:xfrm>
            <a:off x="3691184" y="2490933"/>
            <a:ext cx="2079993" cy="523220"/>
          </a:xfrm>
          <a:prstGeom prst="rect">
            <a:avLst/>
          </a:prstGeom>
        </p:spPr>
        <p:txBody>
          <a:bodyPr wrap="none">
            <a:spAutoFit/>
          </a:bodyPr>
          <a:lstStyle/>
          <a:p>
            <a:r>
              <a:rPr lang="en-US" altLang="zh-TW" sz="2800" b="1" dirty="0">
                <a:solidFill>
                  <a:srgbClr val="C00000"/>
                </a:solidFill>
              </a:rPr>
              <a:t>Spectrogram</a:t>
            </a:r>
            <a:endParaRPr lang="zh-TW" altLang="en-US" sz="2800" b="1" dirty="0">
              <a:solidFill>
                <a:srgbClr val="C00000"/>
              </a:solidFill>
            </a:endParaRPr>
          </a:p>
        </p:txBody>
      </p:sp>
      <p:cxnSp>
        <p:nvCxnSpPr>
          <p:cNvPr id="10" name="直線單箭頭接點 9"/>
          <p:cNvCxnSpPr/>
          <p:nvPr/>
        </p:nvCxnSpPr>
        <p:spPr>
          <a:xfrm flipV="1">
            <a:off x="1390839" y="2807336"/>
            <a:ext cx="0" cy="2968096"/>
          </a:xfrm>
          <a:prstGeom prst="straightConnector1">
            <a:avLst/>
          </a:prstGeom>
          <a:ln w="38100">
            <a:solidFill>
              <a:srgbClr val="00B0F0"/>
            </a:solidFill>
            <a:tailEnd type="triangle"/>
          </a:ln>
        </p:spPr>
        <p:style>
          <a:lnRef idx="1">
            <a:schemeClr val="accent2"/>
          </a:lnRef>
          <a:fillRef idx="0">
            <a:schemeClr val="accent2"/>
          </a:fillRef>
          <a:effectRef idx="0">
            <a:schemeClr val="accent2"/>
          </a:effectRef>
          <a:fontRef idx="minor">
            <a:schemeClr val="tx1"/>
          </a:fontRef>
        </p:style>
      </p:cxnSp>
      <p:sp>
        <p:nvSpPr>
          <p:cNvPr id="15" name="文字方塊 14"/>
          <p:cNvSpPr txBox="1"/>
          <p:nvPr/>
        </p:nvSpPr>
        <p:spPr>
          <a:xfrm>
            <a:off x="3587208" y="5801772"/>
            <a:ext cx="2190307" cy="461665"/>
          </a:xfrm>
          <a:prstGeom prst="rect">
            <a:avLst/>
          </a:prstGeom>
          <a:noFill/>
        </p:spPr>
        <p:txBody>
          <a:bodyPr wrap="square" rtlCol="0">
            <a:spAutoFit/>
          </a:bodyPr>
          <a:lstStyle/>
          <a:p>
            <a:pPr algn="ctr"/>
            <a:r>
              <a:rPr lang="en-US" altLang="zh-TW" sz="2400" dirty="0" smtClean="0"/>
              <a:t>Time</a:t>
            </a:r>
            <a:endParaRPr lang="zh-TW" altLang="en-US" sz="2400" dirty="0"/>
          </a:p>
        </p:txBody>
      </p:sp>
      <p:sp>
        <p:nvSpPr>
          <p:cNvPr id="16" name="文字方塊 15"/>
          <p:cNvSpPr txBox="1"/>
          <p:nvPr/>
        </p:nvSpPr>
        <p:spPr>
          <a:xfrm rot="16200000">
            <a:off x="-30245" y="4203671"/>
            <a:ext cx="2190307" cy="461665"/>
          </a:xfrm>
          <a:prstGeom prst="rect">
            <a:avLst/>
          </a:prstGeom>
          <a:noFill/>
        </p:spPr>
        <p:txBody>
          <a:bodyPr wrap="square" rtlCol="0">
            <a:spAutoFit/>
          </a:bodyPr>
          <a:lstStyle/>
          <a:p>
            <a:pPr algn="ctr"/>
            <a:r>
              <a:rPr lang="en-US" altLang="zh-TW" sz="2400" dirty="0" smtClean="0"/>
              <a:t>Frequency</a:t>
            </a:r>
            <a:endParaRPr lang="zh-TW" altLang="en-US" sz="2400" dirty="0"/>
          </a:p>
        </p:txBody>
      </p:sp>
    </p:spTree>
    <p:extLst>
      <p:ext uri="{BB962C8B-B14F-4D97-AF65-F5344CB8AC3E}">
        <p14:creationId xmlns:p14="http://schemas.microsoft.com/office/powerpoint/2010/main" val="258842948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2"/>
          <a:stretch>
            <a:fillRect/>
          </a:stretch>
        </p:blipFill>
        <p:spPr>
          <a:xfrm>
            <a:off x="244667" y="4177203"/>
            <a:ext cx="8695113" cy="2381648"/>
          </a:xfrm>
          <a:prstGeom prst="rect">
            <a:avLst/>
          </a:prstGeom>
        </p:spPr>
      </p:pic>
      <p:sp>
        <p:nvSpPr>
          <p:cNvPr id="5" name="矩形 4"/>
          <p:cNvSpPr/>
          <p:nvPr/>
        </p:nvSpPr>
        <p:spPr>
          <a:xfrm>
            <a:off x="3080495" y="4177203"/>
            <a:ext cx="2933204" cy="2381648"/>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p:cNvSpPr/>
          <p:nvPr/>
        </p:nvSpPr>
        <p:spPr>
          <a:xfrm>
            <a:off x="3677020" y="2593564"/>
            <a:ext cx="653143" cy="653143"/>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pSp>
        <p:nvGrpSpPr>
          <p:cNvPr id="48" name="群組 47"/>
          <p:cNvGrpSpPr/>
          <p:nvPr/>
        </p:nvGrpSpPr>
        <p:grpSpPr>
          <a:xfrm>
            <a:off x="3099866" y="3263473"/>
            <a:ext cx="2979657" cy="2001767"/>
            <a:chOff x="3101333" y="2753113"/>
            <a:chExt cx="2979657" cy="2001767"/>
          </a:xfrm>
        </p:grpSpPr>
        <p:sp>
          <p:nvSpPr>
            <p:cNvPr id="8" name="矩形 7"/>
            <p:cNvSpPr/>
            <p:nvPr/>
          </p:nvSpPr>
          <p:spPr>
            <a:xfrm>
              <a:off x="3135087" y="3719896"/>
              <a:ext cx="2933204" cy="10349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 name="直線接點 13"/>
            <p:cNvCxnSpPr/>
            <p:nvPr/>
          </p:nvCxnSpPr>
          <p:spPr>
            <a:xfrm flipV="1">
              <a:off x="3147785" y="2753113"/>
              <a:ext cx="923098" cy="93049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flipH="1" flipV="1">
              <a:off x="4070883" y="2753113"/>
              <a:ext cx="2010107" cy="93049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8" name="直線接點 17"/>
            <p:cNvCxnSpPr/>
            <p:nvPr/>
          </p:nvCxnSpPr>
          <p:spPr>
            <a:xfrm flipH="1" flipV="1">
              <a:off x="4070883" y="2753113"/>
              <a:ext cx="2010107" cy="196548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1" name="直線接點 20"/>
            <p:cNvCxnSpPr/>
            <p:nvPr/>
          </p:nvCxnSpPr>
          <p:spPr>
            <a:xfrm flipV="1">
              <a:off x="3101333" y="2753113"/>
              <a:ext cx="969550" cy="1965480"/>
            </a:xfrm>
            <a:prstGeom prst="line">
              <a:avLst/>
            </a:prstGeom>
            <a:ln w="57150"/>
          </p:spPr>
          <p:style>
            <a:lnRef idx="1">
              <a:schemeClr val="accent1"/>
            </a:lnRef>
            <a:fillRef idx="0">
              <a:schemeClr val="accent1"/>
            </a:fillRef>
            <a:effectRef idx="0">
              <a:schemeClr val="accent1"/>
            </a:effectRef>
            <a:fontRef idx="minor">
              <a:schemeClr val="tx1"/>
            </a:fontRef>
          </p:style>
        </p:cxnSp>
      </p:grpSp>
      <p:sp>
        <p:nvSpPr>
          <p:cNvPr id="60" name="文字方塊 59"/>
          <p:cNvSpPr txBox="1"/>
          <p:nvPr/>
        </p:nvSpPr>
        <p:spPr>
          <a:xfrm>
            <a:off x="2812700" y="2565000"/>
            <a:ext cx="566057" cy="523220"/>
          </a:xfrm>
          <a:prstGeom prst="rect">
            <a:avLst/>
          </a:prstGeom>
          <a:noFill/>
        </p:spPr>
        <p:txBody>
          <a:bodyPr wrap="square" rtlCol="0">
            <a:spAutoFit/>
          </a:bodyPr>
          <a:lstStyle/>
          <a:p>
            <a:pPr algn="ctr"/>
            <a:r>
              <a:rPr lang="en-US" altLang="zh-TW" sz="2800" dirty="0" smtClean="0"/>
              <a:t>a</a:t>
            </a:r>
            <a:r>
              <a:rPr lang="en-US" altLang="zh-TW" sz="2800" baseline="-25000" dirty="0"/>
              <a:t>2</a:t>
            </a:r>
            <a:endParaRPr lang="zh-TW" altLang="en-US" sz="2800" baseline="-25000" dirty="0"/>
          </a:p>
        </p:txBody>
      </p:sp>
      <p:cxnSp>
        <p:nvCxnSpPr>
          <p:cNvPr id="64" name="直線單箭頭接點 63"/>
          <p:cNvCxnSpPr/>
          <p:nvPr/>
        </p:nvCxnSpPr>
        <p:spPr>
          <a:xfrm flipH="1" flipV="1">
            <a:off x="3378758" y="2389747"/>
            <a:ext cx="393913" cy="3147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5" name="文字方塊 64"/>
          <p:cNvSpPr txBox="1"/>
          <p:nvPr/>
        </p:nvSpPr>
        <p:spPr>
          <a:xfrm>
            <a:off x="2812700" y="1866526"/>
            <a:ext cx="566057" cy="523220"/>
          </a:xfrm>
          <a:prstGeom prst="rect">
            <a:avLst/>
          </a:prstGeom>
          <a:noFill/>
        </p:spPr>
        <p:txBody>
          <a:bodyPr wrap="square" rtlCol="0">
            <a:spAutoFit/>
          </a:bodyPr>
          <a:lstStyle/>
          <a:p>
            <a:pPr algn="ctr"/>
            <a:r>
              <a:rPr lang="en-US" altLang="zh-TW" sz="2800" dirty="0" smtClean="0"/>
              <a:t>a</a:t>
            </a:r>
            <a:r>
              <a:rPr lang="en-US" altLang="zh-TW" sz="2800" baseline="-25000" dirty="0" smtClean="0"/>
              <a:t>1</a:t>
            </a:r>
            <a:endParaRPr lang="zh-TW" altLang="en-US" sz="2800" baseline="-25000" dirty="0"/>
          </a:p>
        </p:txBody>
      </p:sp>
      <p:sp>
        <p:nvSpPr>
          <p:cNvPr id="66" name="橢圓 65"/>
          <p:cNvSpPr/>
          <p:nvPr/>
        </p:nvSpPr>
        <p:spPr>
          <a:xfrm>
            <a:off x="4830861" y="2624087"/>
            <a:ext cx="653143" cy="653143"/>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pSp>
        <p:nvGrpSpPr>
          <p:cNvPr id="82" name="群組 81"/>
          <p:cNvGrpSpPr/>
          <p:nvPr/>
        </p:nvGrpSpPr>
        <p:grpSpPr>
          <a:xfrm>
            <a:off x="3102394" y="3226009"/>
            <a:ext cx="2979658" cy="2023465"/>
            <a:chOff x="6061166" y="2712024"/>
            <a:chExt cx="2979658" cy="2023465"/>
          </a:xfrm>
        </p:grpSpPr>
        <p:sp>
          <p:nvSpPr>
            <p:cNvPr id="68" name="矩形 67"/>
            <p:cNvSpPr/>
            <p:nvPr/>
          </p:nvSpPr>
          <p:spPr>
            <a:xfrm>
              <a:off x="6068290" y="3700505"/>
              <a:ext cx="2933204" cy="1034984"/>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9" name="直線接點 68"/>
            <p:cNvCxnSpPr/>
            <p:nvPr/>
          </p:nvCxnSpPr>
          <p:spPr>
            <a:xfrm flipV="1">
              <a:off x="6107618" y="2731415"/>
              <a:ext cx="1963655" cy="936237"/>
            </a:xfrm>
            <a:prstGeom prst="line">
              <a:avLst/>
            </a:prstGeom>
            <a:ln w="571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0" name="直線接點 69"/>
            <p:cNvCxnSpPr/>
            <p:nvPr/>
          </p:nvCxnSpPr>
          <p:spPr>
            <a:xfrm flipH="1" flipV="1">
              <a:off x="8071273" y="2712024"/>
              <a:ext cx="969551" cy="955628"/>
            </a:xfrm>
            <a:prstGeom prst="line">
              <a:avLst/>
            </a:prstGeom>
            <a:ln w="571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直線接點 70"/>
            <p:cNvCxnSpPr/>
            <p:nvPr/>
          </p:nvCxnSpPr>
          <p:spPr>
            <a:xfrm flipH="1" flipV="1">
              <a:off x="8104778" y="2779672"/>
              <a:ext cx="936046" cy="1922964"/>
            </a:xfrm>
            <a:prstGeom prst="line">
              <a:avLst/>
            </a:prstGeom>
            <a:ln w="571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直線接點 71"/>
            <p:cNvCxnSpPr/>
            <p:nvPr/>
          </p:nvCxnSpPr>
          <p:spPr>
            <a:xfrm flipV="1">
              <a:off x="6061166" y="2727461"/>
              <a:ext cx="1970777" cy="1975175"/>
            </a:xfrm>
            <a:prstGeom prst="line">
              <a:avLst/>
            </a:prstGeom>
            <a:ln w="571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73" name="橢圓 72"/>
          <p:cNvSpPr/>
          <p:nvPr/>
        </p:nvSpPr>
        <p:spPr>
          <a:xfrm>
            <a:off x="4839321" y="3375133"/>
            <a:ext cx="653143" cy="653143"/>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cxnSp>
        <p:nvCxnSpPr>
          <p:cNvPr id="76" name="直線單箭頭接點 75"/>
          <p:cNvCxnSpPr>
            <a:stCxn id="66" idx="7"/>
          </p:cNvCxnSpPr>
          <p:nvPr/>
        </p:nvCxnSpPr>
        <p:spPr>
          <a:xfrm flipV="1">
            <a:off x="5388353" y="2400659"/>
            <a:ext cx="513996" cy="319079"/>
          </a:xfrm>
          <a:prstGeom prst="straightConnector1">
            <a:avLst/>
          </a:prstGeom>
          <a:ln w="38100">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文字方塊 76"/>
          <p:cNvSpPr txBox="1"/>
          <p:nvPr/>
        </p:nvSpPr>
        <p:spPr>
          <a:xfrm>
            <a:off x="5754637" y="1911930"/>
            <a:ext cx="566057" cy="523220"/>
          </a:xfrm>
          <a:prstGeom prst="rect">
            <a:avLst/>
          </a:prstGeom>
          <a:noFill/>
        </p:spPr>
        <p:txBody>
          <a:bodyPr wrap="square" rtlCol="0">
            <a:spAutoFit/>
          </a:bodyPr>
          <a:lstStyle/>
          <a:p>
            <a:pPr algn="ctr"/>
            <a:r>
              <a:rPr lang="en-US" altLang="zh-TW" sz="2800" dirty="0" smtClean="0"/>
              <a:t>b</a:t>
            </a:r>
            <a:r>
              <a:rPr lang="en-US" altLang="zh-TW" sz="2800" baseline="-25000" dirty="0" smtClean="0"/>
              <a:t>1</a:t>
            </a:r>
            <a:endParaRPr lang="zh-TW" altLang="en-US" sz="2800" baseline="-25000" dirty="0"/>
          </a:p>
        </p:txBody>
      </p:sp>
      <p:cxnSp>
        <p:nvCxnSpPr>
          <p:cNvPr id="87" name="直線單箭頭接點 86"/>
          <p:cNvCxnSpPr/>
          <p:nvPr/>
        </p:nvCxnSpPr>
        <p:spPr>
          <a:xfrm flipV="1">
            <a:off x="5395852" y="3235059"/>
            <a:ext cx="513996" cy="319079"/>
          </a:xfrm>
          <a:prstGeom prst="straightConnector1">
            <a:avLst/>
          </a:prstGeom>
          <a:ln w="38100">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8" name="文字方塊 87"/>
          <p:cNvSpPr txBox="1"/>
          <p:nvPr/>
        </p:nvSpPr>
        <p:spPr>
          <a:xfrm>
            <a:off x="5762136" y="2746330"/>
            <a:ext cx="566057" cy="523220"/>
          </a:xfrm>
          <a:prstGeom prst="rect">
            <a:avLst/>
          </a:prstGeom>
          <a:noFill/>
        </p:spPr>
        <p:txBody>
          <a:bodyPr wrap="square" rtlCol="0">
            <a:spAutoFit/>
          </a:bodyPr>
          <a:lstStyle/>
          <a:p>
            <a:pPr algn="ctr"/>
            <a:r>
              <a:rPr lang="en-US" altLang="zh-TW" sz="2800" dirty="0" smtClean="0"/>
              <a:t>b</a:t>
            </a:r>
            <a:r>
              <a:rPr lang="en-US" altLang="zh-TW" sz="2800" baseline="-25000" dirty="0" smtClean="0"/>
              <a:t>2</a:t>
            </a:r>
            <a:endParaRPr lang="zh-TW" altLang="en-US" sz="2800" baseline="-25000" dirty="0"/>
          </a:p>
        </p:txBody>
      </p:sp>
      <p:sp>
        <p:nvSpPr>
          <p:cNvPr id="58" name="橢圓 57"/>
          <p:cNvSpPr/>
          <p:nvPr/>
        </p:nvSpPr>
        <p:spPr>
          <a:xfrm>
            <a:off x="3677020" y="3307319"/>
            <a:ext cx="653143" cy="653143"/>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59" name="直線單箭頭接點 58"/>
          <p:cNvCxnSpPr>
            <a:stCxn id="58" idx="1"/>
          </p:cNvCxnSpPr>
          <p:nvPr/>
        </p:nvCxnSpPr>
        <p:spPr>
          <a:xfrm flipH="1" flipV="1">
            <a:off x="3378758" y="3088221"/>
            <a:ext cx="393913" cy="3147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9" name="文字方塊 88"/>
          <p:cNvSpPr txBox="1"/>
          <p:nvPr/>
        </p:nvSpPr>
        <p:spPr>
          <a:xfrm>
            <a:off x="1257311" y="2128136"/>
            <a:ext cx="1277257" cy="523220"/>
          </a:xfrm>
          <a:prstGeom prst="rect">
            <a:avLst/>
          </a:prstGeom>
          <a:noFill/>
        </p:spPr>
        <p:txBody>
          <a:bodyPr wrap="square" rtlCol="0">
            <a:spAutoFit/>
          </a:bodyPr>
          <a:lstStyle/>
          <a:p>
            <a:pPr algn="ctr"/>
            <a:r>
              <a:rPr lang="en-US" altLang="zh-TW" sz="2800" dirty="0" smtClean="0"/>
              <a:t>Max</a:t>
            </a:r>
            <a:endParaRPr lang="zh-TW" altLang="en-US" sz="2800" dirty="0"/>
          </a:p>
        </p:txBody>
      </p:sp>
      <p:sp>
        <p:nvSpPr>
          <p:cNvPr id="90" name="文字方塊 89"/>
          <p:cNvSpPr txBox="1"/>
          <p:nvPr/>
        </p:nvSpPr>
        <p:spPr>
          <a:xfrm>
            <a:off x="6459841" y="2331954"/>
            <a:ext cx="1277257" cy="523220"/>
          </a:xfrm>
          <a:prstGeom prst="rect">
            <a:avLst/>
          </a:prstGeom>
          <a:noFill/>
        </p:spPr>
        <p:txBody>
          <a:bodyPr wrap="square" rtlCol="0">
            <a:spAutoFit/>
          </a:bodyPr>
          <a:lstStyle/>
          <a:p>
            <a:pPr algn="ctr"/>
            <a:r>
              <a:rPr lang="en-US" altLang="zh-TW" sz="2800" dirty="0" smtClean="0"/>
              <a:t>Max</a:t>
            </a:r>
            <a:endParaRPr lang="zh-TW" altLang="en-US" sz="2800" dirty="0"/>
          </a:p>
        </p:txBody>
      </p:sp>
      <p:cxnSp>
        <p:nvCxnSpPr>
          <p:cNvPr id="92" name="直線接點 91"/>
          <p:cNvCxnSpPr>
            <a:stCxn id="65" idx="1"/>
          </p:cNvCxnSpPr>
          <p:nvPr/>
        </p:nvCxnSpPr>
        <p:spPr>
          <a:xfrm flipH="1">
            <a:off x="2311238" y="2128136"/>
            <a:ext cx="501462" cy="3283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線接點 92"/>
          <p:cNvCxnSpPr>
            <a:stCxn id="60" idx="1"/>
          </p:cNvCxnSpPr>
          <p:nvPr/>
        </p:nvCxnSpPr>
        <p:spPr>
          <a:xfrm flipH="1" flipV="1">
            <a:off x="2311238" y="2456519"/>
            <a:ext cx="501462" cy="3700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線接點 105"/>
          <p:cNvCxnSpPr/>
          <p:nvPr/>
        </p:nvCxnSpPr>
        <p:spPr>
          <a:xfrm flipH="1">
            <a:off x="6209110" y="2670026"/>
            <a:ext cx="501462" cy="3283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線接點 106"/>
          <p:cNvCxnSpPr/>
          <p:nvPr/>
        </p:nvCxnSpPr>
        <p:spPr>
          <a:xfrm flipH="1" flipV="1">
            <a:off x="6220188" y="2301022"/>
            <a:ext cx="501462" cy="3700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文字方塊 115"/>
          <p:cNvSpPr txBox="1"/>
          <p:nvPr/>
        </p:nvSpPr>
        <p:spPr>
          <a:xfrm>
            <a:off x="465063" y="2813082"/>
            <a:ext cx="1834416" cy="954107"/>
          </a:xfrm>
          <a:prstGeom prst="rect">
            <a:avLst/>
          </a:prstGeom>
          <a:noFill/>
        </p:spPr>
        <p:txBody>
          <a:bodyPr wrap="square" rtlCol="0">
            <a:spAutoFit/>
          </a:bodyPr>
          <a:lstStyle/>
          <a:p>
            <a:pPr algn="ctr"/>
            <a:r>
              <a:rPr lang="en-US" altLang="zh-TW" sz="2800" b="1" i="1" u="sng" dirty="0" smtClean="0"/>
              <a:t>Max pooling</a:t>
            </a:r>
            <a:endParaRPr lang="zh-TW" altLang="en-US" sz="2800" b="1" i="1" u="sng" dirty="0"/>
          </a:p>
        </p:txBody>
      </p:sp>
      <p:sp>
        <p:nvSpPr>
          <p:cNvPr id="37" name="標題 1"/>
          <p:cNvSpPr>
            <a:spLocks noGrp="1"/>
          </p:cNvSpPr>
          <p:nvPr>
            <p:ph type="title"/>
          </p:nvPr>
        </p:nvSpPr>
        <p:spPr>
          <a:xfrm>
            <a:off x="0" y="0"/>
            <a:ext cx="9144000" cy="720000"/>
          </a:xfrm>
        </p:spPr>
        <p:txBody>
          <a:bodyPr anchor="ctr" anchorCtr="0">
            <a:noAutofit/>
          </a:bodyPr>
          <a:lstStyle/>
          <a:p>
            <a:pPr algn="l">
              <a:lnSpc>
                <a:spcPct val="90000"/>
              </a:lnSpc>
            </a:pPr>
            <a:r>
              <a:rPr lang="en-US" altLang="zh-TW" sz="3600" b="1" dirty="0" smtClean="0">
                <a:latin typeface="Times New Roman" pitchFamily="18" charset="0"/>
              </a:rPr>
              <a:t>Convolutional Neural Network (CNN)</a:t>
            </a:r>
            <a:endParaRPr lang="zh-TW" altLang="en-US" sz="3600" b="1" dirty="0">
              <a:latin typeface="Times New Roman" pitchFamily="18" charset="0"/>
            </a:endParaRPr>
          </a:p>
        </p:txBody>
      </p:sp>
      <p:sp>
        <p:nvSpPr>
          <p:cNvPr id="4" name="文字方塊 3"/>
          <p:cNvSpPr txBox="1"/>
          <p:nvPr/>
        </p:nvSpPr>
        <p:spPr>
          <a:xfrm>
            <a:off x="0" y="980728"/>
            <a:ext cx="2627784" cy="523220"/>
          </a:xfrm>
          <a:prstGeom prst="rect">
            <a:avLst/>
          </a:prstGeom>
          <a:noFill/>
        </p:spPr>
        <p:txBody>
          <a:bodyPr wrap="square" rtlCol="0">
            <a:spAutoFit/>
          </a:bodyPr>
          <a:lstStyle/>
          <a:p>
            <a:pPr marL="285750" indent="-285750">
              <a:buFont typeface="Arial" panose="020B0604020202020204" pitchFamily="34" charset="0"/>
              <a:buChar char="•"/>
            </a:pPr>
            <a:r>
              <a:rPr lang="en-US" altLang="zh-TW" sz="2800" dirty="0" smtClean="0"/>
              <a:t>An example</a:t>
            </a:r>
            <a:endParaRPr lang="zh-TW" altLang="en-US" sz="2800" dirty="0"/>
          </a:p>
        </p:txBody>
      </p:sp>
    </p:spTree>
    <p:extLst>
      <p:ext uri="{BB962C8B-B14F-4D97-AF65-F5344CB8AC3E}">
        <p14:creationId xmlns:p14="http://schemas.microsoft.com/office/powerpoint/2010/main" val="3205688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2.77778E-7 7.40741E-7 L 2.77778E-7 0.10555 " pathEditMode="relative" rAng="0" ptsTypes="AA">
                                      <p:cBhvr>
                                        <p:cTn id="18" dur="2000" fill="hold"/>
                                        <p:tgtEl>
                                          <p:spTgt spid="48"/>
                                        </p:tgtEl>
                                        <p:attrNameLst>
                                          <p:attrName>ppt_x</p:attrName>
                                          <p:attrName>ppt_y</p:attrName>
                                        </p:attrNameLst>
                                      </p:cBhvr>
                                      <p:rCtr x="0" y="5278"/>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3.33333E-6 -4.07407E-6 L 0.00452 0.11551 " pathEditMode="relative" rAng="0" ptsTypes="AA">
                                      <p:cBhvr>
                                        <p:cTn id="42" dur="2000" fill="hold"/>
                                        <p:tgtEl>
                                          <p:spTgt spid="82"/>
                                        </p:tgtEl>
                                        <p:attrNameLst>
                                          <p:attrName>ppt_x</p:attrName>
                                          <p:attrName>ppt_y</p:attrName>
                                        </p:attrNameLst>
                                      </p:cBhvr>
                                      <p:rCtr x="226" y="5764"/>
                                    </p:animMotion>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9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0" grpId="0"/>
      <p:bldP spid="65" grpId="0"/>
      <p:bldP spid="66" grpId="0" animBg="1"/>
      <p:bldP spid="73" grpId="0" animBg="1"/>
      <p:bldP spid="77" grpId="0"/>
      <p:bldP spid="88" grpId="0"/>
      <p:bldP spid="58" grpId="0" animBg="1"/>
      <p:bldP spid="89" grpId="0"/>
      <p:bldP spid="90" grpId="0"/>
      <p:bldP spid="11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p:cNvSpPr txBox="1"/>
          <p:nvPr/>
        </p:nvSpPr>
        <p:spPr>
          <a:xfrm>
            <a:off x="7221043" y="2087193"/>
            <a:ext cx="2549573" cy="739657"/>
          </a:xfrm>
          <a:prstGeom prst="rect">
            <a:avLst/>
          </a:prstGeom>
          <a:noFill/>
        </p:spPr>
        <p:txBody>
          <a:bodyPr wrap="square" rtlCol="0">
            <a:spAutoFit/>
          </a:bodyPr>
          <a:lstStyle/>
          <a:p>
            <a:pPr algn="ctr"/>
            <a:r>
              <a:rPr lang="en-US" altLang="zh-TW" sz="2400" dirty="0" smtClean="0">
                <a:solidFill>
                  <a:schemeClr val="bg1"/>
                </a:solidFill>
              </a:rPr>
              <a:t>CNN</a:t>
            </a:r>
            <a:endParaRPr lang="zh-TW" altLang="en-US" sz="2400" dirty="0">
              <a:solidFill>
                <a:schemeClr val="bg1"/>
              </a:solidFill>
            </a:endParaRPr>
          </a:p>
        </p:txBody>
      </p:sp>
      <p:pic>
        <p:nvPicPr>
          <p:cNvPr id="7" name="圖片 6"/>
          <p:cNvPicPr>
            <a:picLocks noChangeAspect="1"/>
          </p:cNvPicPr>
          <p:nvPr/>
        </p:nvPicPr>
        <p:blipFill>
          <a:blip r:embed="rId2"/>
          <a:stretch>
            <a:fillRect/>
          </a:stretch>
        </p:blipFill>
        <p:spPr>
          <a:xfrm>
            <a:off x="100012" y="2211474"/>
            <a:ext cx="8943975" cy="3362325"/>
          </a:xfrm>
          <a:prstGeom prst="rect">
            <a:avLst/>
          </a:prstGeom>
        </p:spPr>
      </p:pic>
      <p:sp>
        <p:nvSpPr>
          <p:cNvPr id="8" name="標題 1"/>
          <p:cNvSpPr>
            <a:spLocks noGrp="1"/>
          </p:cNvSpPr>
          <p:nvPr>
            <p:ph type="title"/>
          </p:nvPr>
        </p:nvSpPr>
        <p:spPr>
          <a:xfrm>
            <a:off x="0" y="0"/>
            <a:ext cx="9144000" cy="720000"/>
          </a:xfrm>
        </p:spPr>
        <p:txBody>
          <a:bodyPr anchor="ctr" anchorCtr="0">
            <a:noAutofit/>
          </a:bodyPr>
          <a:lstStyle/>
          <a:p>
            <a:pPr algn="l">
              <a:lnSpc>
                <a:spcPct val="90000"/>
              </a:lnSpc>
            </a:pPr>
            <a:r>
              <a:rPr lang="en-US" altLang="zh-TW" sz="3600" b="1" dirty="0" smtClean="0">
                <a:latin typeface="Times New Roman" pitchFamily="18" charset="0"/>
              </a:rPr>
              <a:t>Convolutional Neural Network (CNN)</a:t>
            </a:r>
            <a:endParaRPr lang="zh-TW" altLang="en-US" sz="3600" b="1" dirty="0">
              <a:latin typeface="Times New Roman" pitchFamily="18" charset="0"/>
            </a:endParaRPr>
          </a:p>
        </p:txBody>
      </p:sp>
      <p:sp>
        <p:nvSpPr>
          <p:cNvPr id="9" name="文字方塊 8"/>
          <p:cNvSpPr txBox="1"/>
          <p:nvPr/>
        </p:nvSpPr>
        <p:spPr>
          <a:xfrm>
            <a:off x="0" y="980728"/>
            <a:ext cx="2627784" cy="523220"/>
          </a:xfrm>
          <a:prstGeom prst="rect">
            <a:avLst/>
          </a:prstGeom>
          <a:noFill/>
        </p:spPr>
        <p:txBody>
          <a:bodyPr wrap="square" rtlCol="0">
            <a:spAutoFit/>
          </a:bodyPr>
          <a:lstStyle/>
          <a:p>
            <a:pPr marL="285750" indent="-285750">
              <a:buFont typeface="Arial" panose="020B0604020202020204" pitchFamily="34" charset="0"/>
              <a:buChar char="•"/>
            </a:pPr>
            <a:r>
              <a:rPr lang="en-US" altLang="zh-TW" sz="2800" dirty="0" smtClean="0"/>
              <a:t>An example</a:t>
            </a:r>
            <a:endParaRPr lang="zh-TW" altLang="en-US" sz="2800" dirty="0"/>
          </a:p>
        </p:txBody>
      </p:sp>
    </p:spTree>
    <p:extLst>
      <p:ext uri="{BB962C8B-B14F-4D97-AF65-F5344CB8AC3E}">
        <p14:creationId xmlns:p14="http://schemas.microsoft.com/office/powerpoint/2010/main" val="8227465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672564" y="5250710"/>
            <a:ext cx="8049190" cy="1281887"/>
          </a:xfrm>
          <a:prstGeom prst="rect">
            <a:avLst/>
          </a:prstGeom>
        </p:spPr>
      </p:pic>
      <p:sp>
        <p:nvSpPr>
          <p:cNvPr id="5" name="矩形 4"/>
          <p:cNvSpPr/>
          <p:nvPr/>
        </p:nvSpPr>
        <p:spPr>
          <a:xfrm>
            <a:off x="1711900" y="5295274"/>
            <a:ext cx="1510413" cy="1192758"/>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1605006" y="3784704"/>
            <a:ext cx="1679944" cy="95693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800" dirty="0" smtClean="0"/>
              <a:t>CNN</a:t>
            </a:r>
            <a:endParaRPr lang="zh-TW" altLang="en-US" sz="2800" dirty="0"/>
          </a:p>
        </p:txBody>
      </p:sp>
      <p:cxnSp>
        <p:nvCxnSpPr>
          <p:cNvPr id="9" name="直線單箭頭接點 8"/>
          <p:cNvCxnSpPr/>
          <p:nvPr/>
        </p:nvCxnSpPr>
        <p:spPr>
          <a:xfrm flipV="1">
            <a:off x="2444978" y="3306239"/>
            <a:ext cx="0" cy="478465"/>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flipV="1">
            <a:off x="2444978" y="4741634"/>
            <a:ext cx="0" cy="478465"/>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 name="文字方塊 2"/>
          <p:cNvSpPr txBox="1"/>
          <p:nvPr/>
        </p:nvSpPr>
        <p:spPr>
          <a:xfrm>
            <a:off x="1711900" y="5660820"/>
            <a:ext cx="1591343" cy="461665"/>
          </a:xfrm>
          <a:prstGeom prst="rect">
            <a:avLst/>
          </a:prstGeom>
          <a:noFill/>
        </p:spPr>
        <p:txBody>
          <a:bodyPr wrap="square" rtlCol="0">
            <a:spAutoFit/>
          </a:bodyPr>
          <a:lstStyle/>
          <a:p>
            <a:pPr algn="ctr"/>
            <a:r>
              <a:rPr lang="en-US" altLang="zh-TW" sz="2400" b="1" dirty="0" smtClean="0"/>
              <a:t>Image</a:t>
            </a:r>
            <a:endParaRPr lang="zh-TW" altLang="en-US" sz="2400" b="1" dirty="0"/>
          </a:p>
        </p:txBody>
      </p:sp>
      <p:grpSp>
        <p:nvGrpSpPr>
          <p:cNvPr id="11" name="群組 10"/>
          <p:cNvGrpSpPr/>
          <p:nvPr/>
        </p:nvGrpSpPr>
        <p:grpSpPr>
          <a:xfrm>
            <a:off x="2847975" y="970409"/>
            <a:ext cx="6282230" cy="2314575"/>
            <a:chOff x="2847975" y="386060"/>
            <a:chExt cx="6282230" cy="2314575"/>
          </a:xfrm>
        </p:grpSpPr>
        <p:pic>
          <p:nvPicPr>
            <p:cNvPr id="4098" name="Picture 2" descr="http://parse.ele.tue.nl/cluster/2/CNNArchitectur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7975" y="386060"/>
              <a:ext cx="5981700" cy="2314575"/>
            </a:xfrm>
            <a:prstGeom prst="rect">
              <a:avLst/>
            </a:prstGeom>
            <a:noFill/>
            <a:extLst>
              <a:ext uri="{909E8E84-426E-40DD-AFC4-6F175D3DCCD1}">
                <a14:hiddenFill xmlns:a14="http://schemas.microsoft.com/office/drawing/2010/main">
                  <a:solidFill>
                    <a:srgbClr val="FFFFFF"/>
                  </a:solidFill>
                </a14:hiddenFill>
              </a:ext>
            </a:extLst>
          </p:spPr>
        </p:pic>
        <p:sp>
          <p:nvSpPr>
            <p:cNvPr id="23" name="文字方塊 22"/>
            <p:cNvSpPr txBox="1"/>
            <p:nvPr/>
          </p:nvSpPr>
          <p:spPr>
            <a:xfrm>
              <a:off x="7538862" y="386060"/>
              <a:ext cx="1591343" cy="461665"/>
            </a:xfrm>
            <a:prstGeom prst="rect">
              <a:avLst/>
            </a:prstGeom>
            <a:noFill/>
          </p:spPr>
          <p:txBody>
            <a:bodyPr wrap="square" rtlCol="0">
              <a:spAutoFit/>
            </a:bodyPr>
            <a:lstStyle/>
            <a:p>
              <a:pPr algn="ctr"/>
              <a:r>
                <a:rPr lang="en-US" altLang="zh-TW" sz="2400" dirty="0" smtClean="0">
                  <a:solidFill>
                    <a:schemeClr val="bg1"/>
                  </a:solidFill>
                </a:rPr>
                <a:t>CNN</a:t>
              </a:r>
              <a:endParaRPr lang="zh-TW" altLang="en-US" sz="2400" dirty="0">
                <a:solidFill>
                  <a:schemeClr val="bg1"/>
                </a:solidFill>
              </a:endParaRPr>
            </a:p>
          </p:txBody>
        </p:sp>
      </p:grpSp>
      <p:sp>
        <p:nvSpPr>
          <p:cNvPr id="12" name="文字方塊 11"/>
          <p:cNvSpPr txBox="1"/>
          <p:nvPr/>
        </p:nvSpPr>
        <p:spPr>
          <a:xfrm>
            <a:off x="3683189" y="3979154"/>
            <a:ext cx="3332466" cy="523220"/>
          </a:xfrm>
          <a:prstGeom prst="rect">
            <a:avLst/>
          </a:prstGeom>
          <a:noFill/>
        </p:spPr>
        <p:txBody>
          <a:bodyPr wrap="square" rtlCol="0">
            <a:spAutoFit/>
          </a:bodyPr>
          <a:lstStyle/>
          <a:p>
            <a:r>
              <a:rPr lang="en-US" altLang="zh-TW" sz="2800" dirty="0" smtClean="0"/>
              <a:t>Replace DNN by CNN</a:t>
            </a:r>
            <a:endParaRPr lang="zh-TW" altLang="en-US" sz="2800" dirty="0"/>
          </a:p>
        </p:txBody>
      </p:sp>
      <p:sp>
        <p:nvSpPr>
          <p:cNvPr id="14" name="標題 1"/>
          <p:cNvSpPr txBox="1">
            <a:spLocks/>
          </p:cNvSpPr>
          <p:nvPr/>
        </p:nvSpPr>
        <p:spPr>
          <a:xfrm>
            <a:off x="0" y="0"/>
            <a:ext cx="9144000" cy="720000"/>
          </a:xfrm>
          <a:prstGeom prst="rect">
            <a:avLst/>
          </a:prstGeom>
        </p:spPr>
        <p:txBody>
          <a:bodyPr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90000"/>
              </a:lnSpc>
            </a:pPr>
            <a:r>
              <a:rPr lang="en-US" altLang="zh-TW" sz="3600" b="1" dirty="0" smtClean="0">
                <a:latin typeface="Times New Roman" pitchFamily="18" charset="0"/>
              </a:rPr>
              <a:t>Convolutional Neural Network (CNN)</a:t>
            </a:r>
            <a:endParaRPr lang="zh-TW" altLang="en-US" sz="3600" b="1" dirty="0">
              <a:latin typeface="Times New Roman" pitchFamily="18" charset="0"/>
            </a:endParaRPr>
          </a:p>
        </p:txBody>
      </p:sp>
      <p:sp>
        <p:nvSpPr>
          <p:cNvPr id="6" name="文字方塊 5"/>
          <p:cNvSpPr txBox="1"/>
          <p:nvPr/>
        </p:nvSpPr>
        <p:spPr>
          <a:xfrm>
            <a:off x="796861" y="2856898"/>
            <a:ext cx="3264701" cy="461665"/>
          </a:xfrm>
          <a:prstGeom prst="rect">
            <a:avLst/>
          </a:prstGeom>
          <a:noFill/>
        </p:spPr>
        <p:txBody>
          <a:bodyPr wrap="square" rtlCol="0">
            <a:spAutoFit/>
          </a:bodyPr>
          <a:lstStyle/>
          <a:p>
            <a:pPr algn="ctr"/>
            <a:r>
              <a:rPr lang="en-US" altLang="zh-TW" sz="2400" dirty="0" smtClean="0"/>
              <a:t>Probabilities of states</a:t>
            </a:r>
            <a:endParaRPr lang="zh-TW" altLang="en-US" sz="2400" dirty="0"/>
          </a:p>
        </p:txBody>
      </p:sp>
      <p:sp>
        <p:nvSpPr>
          <p:cNvPr id="16" name="文字方塊 15"/>
          <p:cNvSpPr txBox="1"/>
          <p:nvPr/>
        </p:nvSpPr>
        <p:spPr>
          <a:xfrm>
            <a:off x="0" y="980728"/>
            <a:ext cx="2627784" cy="523220"/>
          </a:xfrm>
          <a:prstGeom prst="rect">
            <a:avLst/>
          </a:prstGeom>
          <a:noFill/>
        </p:spPr>
        <p:txBody>
          <a:bodyPr wrap="square" rtlCol="0">
            <a:spAutoFit/>
          </a:bodyPr>
          <a:lstStyle/>
          <a:p>
            <a:pPr marL="285750" indent="-285750">
              <a:buFont typeface="Arial" panose="020B0604020202020204" pitchFamily="34" charset="0"/>
              <a:buChar char="•"/>
            </a:pPr>
            <a:r>
              <a:rPr lang="en-US" altLang="zh-TW" sz="2800" dirty="0" smtClean="0"/>
              <a:t>An example</a:t>
            </a:r>
            <a:endParaRPr lang="zh-TW" altLang="en-US" sz="2800" dirty="0"/>
          </a:p>
        </p:txBody>
      </p:sp>
    </p:spTree>
    <p:extLst>
      <p:ext uri="{BB962C8B-B14F-4D97-AF65-F5344CB8AC3E}">
        <p14:creationId xmlns:p14="http://schemas.microsoft.com/office/powerpoint/2010/main" val="2789414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3" grpId="0"/>
      <p:bldP spid="12" grpId="0"/>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流程圖: 磁碟 24"/>
          <p:cNvSpPr/>
          <p:nvPr/>
        </p:nvSpPr>
        <p:spPr>
          <a:xfrm>
            <a:off x="2898408" y="3286342"/>
            <a:ext cx="1725840" cy="1156313"/>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Memory</a:t>
            </a:r>
          </a:p>
          <a:p>
            <a:pPr algn="ctr"/>
            <a:r>
              <a:rPr lang="en-US" altLang="zh-TW" sz="2400" dirty="0" smtClean="0"/>
              <a:t>Cell</a:t>
            </a:r>
            <a:endParaRPr lang="zh-TW" altLang="en-US" sz="2400" dirty="0"/>
          </a:p>
        </p:txBody>
      </p:sp>
      <p:sp>
        <p:nvSpPr>
          <p:cNvPr id="2" name="標題 1"/>
          <p:cNvSpPr>
            <a:spLocks noGrp="1"/>
          </p:cNvSpPr>
          <p:nvPr>
            <p:ph type="title"/>
          </p:nvPr>
        </p:nvSpPr>
        <p:spPr>
          <a:xfrm>
            <a:off x="0" y="0"/>
            <a:ext cx="9144000" cy="720000"/>
          </a:xfrm>
        </p:spPr>
        <p:txBody>
          <a:bodyPr anchor="ctr" anchorCtr="0"/>
          <a:lstStyle/>
          <a:p>
            <a:pPr algn="l"/>
            <a:r>
              <a:rPr lang="en-US" altLang="zh-TW" sz="3600" b="1" dirty="0" smtClean="0">
                <a:latin typeface="Times New Roman" panose="02020603050405020304" pitchFamily="18" charset="0"/>
                <a:cs typeface="Times New Roman" panose="02020603050405020304" pitchFamily="18" charset="0"/>
              </a:rPr>
              <a:t>Long Short-term Memory (LSTM)</a:t>
            </a:r>
            <a:endParaRPr lang="zh-TW" altLang="en-US" sz="3600" b="1" dirty="0">
              <a:latin typeface="Times New Roman" panose="02020603050405020304" pitchFamily="18" charset="0"/>
              <a:cs typeface="Times New Roman" panose="02020603050405020304" pitchFamily="18" charset="0"/>
            </a:endParaRPr>
          </a:p>
        </p:txBody>
      </p:sp>
      <p:sp>
        <p:nvSpPr>
          <p:cNvPr id="6" name="矩形 5"/>
          <p:cNvSpPr/>
          <p:nvPr/>
        </p:nvSpPr>
        <p:spPr>
          <a:xfrm>
            <a:off x="2440662" y="5153704"/>
            <a:ext cx="2656936" cy="56934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smtClean="0"/>
              <a:t>Input Gate</a:t>
            </a:r>
            <a:endParaRPr lang="zh-TW" altLang="en-US" sz="2400" dirty="0"/>
          </a:p>
        </p:txBody>
      </p:sp>
      <p:sp>
        <p:nvSpPr>
          <p:cNvPr id="8" name="矩形 7"/>
          <p:cNvSpPr/>
          <p:nvPr/>
        </p:nvSpPr>
        <p:spPr>
          <a:xfrm>
            <a:off x="2440662" y="2202072"/>
            <a:ext cx="2656936" cy="56934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smtClean="0"/>
              <a:t>Output Gate</a:t>
            </a:r>
            <a:endParaRPr lang="zh-TW" altLang="en-US" sz="2400" dirty="0"/>
          </a:p>
        </p:txBody>
      </p:sp>
      <p:sp>
        <p:nvSpPr>
          <p:cNvPr id="7" name="文字方塊 6"/>
          <p:cNvSpPr txBox="1"/>
          <p:nvPr/>
        </p:nvSpPr>
        <p:spPr>
          <a:xfrm>
            <a:off x="77162" y="5022876"/>
            <a:ext cx="2087593" cy="830997"/>
          </a:xfrm>
          <a:prstGeom prst="rect">
            <a:avLst/>
          </a:prstGeom>
          <a:noFill/>
        </p:spPr>
        <p:txBody>
          <a:bodyPr wrap="square" rtlCol="0">
            <a:spAutoFit/>
          </a:bodyPr>
          <a:lstStyle/>
          <a:p>
            <a:r>
              <a:rPr lang="en-US" altLang="zh-TW" sz="2400" dirty="0" smtClean="0"/>
              <a:t>Signal control the input gate</a:t>
            </a:r>
            <a:endParaRPr lang="zh-TW" altLang="en-US" sz="2400" dirty="0"/>
          </a:p>
        </p:txBody>
      </p:sp>
      <p:sp>
        <p:nvSpPr>
          <p:cNvPr id="10" name="文字方塊 9"/>
          <p:cNvSpPr txBox="1"/>
          <p:nvPr/>
        </p:nvSpPr>
        <p:spPr>
          <a:xfrm>
            <a:off x="77163" y="2071244"/>
            <a:ext cx="2255224" cy="830997"/>
          </a:xfrm>
          <a:prstGeom prst="rect">
            <a:avLst/>
          </a:prstGeom>
          <a:noFill/>
        </p:spPr>
        <p:txBody>
          <a:bodyPr wrap="square" rtlCol="0">
            <a:spAutoFit/>
          </a:bodyPr>
          <a:lstStyle/>
          <a:p>
            <a:r>
              <a:rPr lang="en-US" altLang="zh-TW" sz="2400" dirty="0" smtClean="0"/>
              <a:t>Signal control the output gate</a:t>
            </a:r>
            <a:endParaRPr lang="zh-TW" altLang="en-US" sz="2400" dirty="0"/>
          </a:p>
        </p:txBody>
      </p:sp>
      <p:sp>
        <p:nvSpPr>
          <p:cNvPr id="11" name="矩形 10"/>
          <p:cNvSpPr/>
          <p:nvPr/>
        </p:nvSpPr>
        <p:spPr>
          <a:xfrm>
            <a:off x="5261628" y="3457828"/>
            <a:ext cx="1323953" cy="83989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smtClean="0"/>
              <a:t>Forget Gate</a:t>
            </a:r>
            <a:endParaRPr lang="zh-TW" altLang="en-US" sz="2400" dirty="0"/>
          </a:p>
        </p:txBody>
      </p:sp>
      <p:sp>
        <p:nvSpPr>
          <p:cNvPr id="12" name="文字方塊 11"/>
          <p:cNvSpPr txBox="1"/>
          <p:nvPr/>
        </p:nvSpPr>
        <p:spPr>
          <a:xfrm>
            <a:off x="7055245" y="3462277"/>
            <a:ext cx="2087593" cy="830997"/>
          </a:xfrm>
          <a:prstGeom prst="rect">
            <a:avLst/>
          </a:prstGeom>
          <a:noFill/>
        </p:spPr>
        <p:txBody>
          <a:bodyPr wrap="square" rtlCol="0">
            <a:spAutoFit/>
          </a:bodyPr>
          <a:lstStyle/>
          <a:p>
            <a:r>
              <a:rPr lang="en-US" altLang="zh-TW" sz="2400" dirty="0" smtClean="0"/>
              <a:t>Signal control the forget gate</a:t>
            </a:r>
            <a:endParaRPr lang="zh-TW" altLang="en-US" sz="2400" dirty="0"/>
          </a:p>
        </p:txBody>
      </p:sp>
      <p:cxnSp>
        <p:nvCxnSpPr>
          <p:cNvPr id="13" name="直線單箭頭接點 12"/>
          <p:cNvCxnSpPr/>
          <p:nvPr/>
        </p:nvCxnSpPr>
        <p:spPr>
          <a:xfrm>
            <a:off x="1929923" y="2486742"/>
            <a:ext cx="469664" cy="0"/>
          </a:xfrm>
          <a:prstGeom prst="straightConnector1">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1929923" y="5438374"/>
            <a:ext cx="469664" cy="0"/>
          </a:xfrm>
          <a:prstGeom prst="straightConnector1">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flipV="1">
            <a:off x="3773566" y="5665610"/>
            <a:ext cx="0" cy="614600"/>
          </a:xfrm>
          <a:prstGeom prst="straightConnector1">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flipV="1">
            <a:off x="3785618" y="4442655"/>
            <a:ext cx="0" cy="7167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flipV="1">
            <a:off x="3761328" y="1693204"/>
            <a:ext cx="0" cy="50886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手繪多邊形 28"/>
          <p:cNvSpPr/>
          <p:nvPr/>
        </p:nvSpPr>
        <p:spPr>
          <a:xfrm>
            <a:off x="3916572" y="2985788"/>
            <a:ext cx="1927823" cy="447525"/>
          </a:xfrm>
          <a:custGeom>
            <a:avLst/>
            <a:gdLst>
              <a:gd name="connsiteX0" fmla="*/ 0 w 2035834"/>
              <a:gd name="connsiteY0" fmla="*/ 603849 h 603849"/>
              <a:gd name="connsiteX1" fmla="*/ 1017917 w 2035834"/>
              <a:gd name="connsiteY1" fmla="*/ 0 h 603849"/>
              <a:gd name="connsiteX2" fmla="*/ 2035834 w 2035834"/>
              <a:gd name="connsiteY2" fmla="*/ 603849 h 603849"/>
            </a:gdLst>
            <a:ahLst/>
            <a:cxnLst>
              <a:cxn ang="0">
                <a:pos x="connsiteX0" y="connsiteY0"/>
              </a:cxn>
              <a:cxn ang="0">
                <a:pos x="connsiteX1" y="connsiteY1"/>
              </a:cxn>
              <a:cxn ang="0">
                <a:pos x="connsiteX2" y="connsiteY2"/>
              </a:cxn>
            </a:cxnLst>
            <a:rect l="l" t="t" r="r" b="b"/>
            <a:pathLst>
              <a:path w="2035834" h="603849">
                <a:moveTo>
                  <a:pt x="0" y="603849"/>
                </a:moveTo>
                <a:cubicBezTo>
                  <a:pt x="339305" y="301924"/>
                  <a:pt x="678611" y="0"/>
                  <a:pt x="1017917" y="0"/>
                </a:cubicBezTo>
                <a:cubicBezTo>
                  <a:pt x="1357223" y="0"/>
                  <a:pt x="1696528" y="301924"/>
                  <a:pt x="2035834" y="603849"/>
                </a:cubicBezTo>
              </a:path>
            </a:pathLst>
          </a:custGeom>
          <a:noFill/>
          <a:ln w="5715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手繪多邊形 30"/>
          <p:cNvSpPr/>
          <p:nvPr/>
        </p:nvSpPr>
        <p:spPr>
          <a:xfrm rot="21317573" flipH="1" flipV="1">
            <a:off x="3933705" y="4357868"/>
            <a:ext cx="1915945" cy="496296"/>
          </a:xfrm>
          <a:custGeom>
            <a:avLst/>
            <a:gdLst>
              <a:gd name="connsiteX0" fmla="*/ 0 w 2035834"/>
              <a:gd name="connsiteY0" fmla="*/ 603849 h 603849"/>
              <a:gd name="connsiteX1" fmla="*/ 1017917 w 2035834"/>
              <a:gd name="connsiteY1" fmla="*/ 0 h 603849"/>
              <a:gd name="connsiteX2" fmla="*/ 2035834 w 2035834"/>
              <a:gd name="connsiteY2" fmla="*/ 603849 h 603849"/>
            </a:gdLst>
            <a:ahLst/>
            <a:cxnLst>
              <a:cxn ang="0">
                <a:pos x="connsiteX0" y="connsiteY0"/>
              </a:cxn>
              <a:cxn ang="0">
                <a:pos x="connsiteX1" y="connsiteY1"/>
              </a:cxn>
              <a:cxn ang="0">
                <a:pos x="connsiteX2" y="connsiteY2"/>
              </a:cxn>
            </a:cxnLst>
            <a:rect l="l" t="t" r="r" b="b"/>
            <a:pathLst>
              <a:path w="2035834" h="603849">
                <a:moveTo>
                  <a:pt x="0" y="603849"/>
                </a:moveTo>
                <a:cubicBezTo>
                  <a:pt x="339305" y="301924"/>
                  <a:pt x="678611" y="0"/>
                  <a:pt x="1017917" y="0"/>
                </a:cubicBezTo>
                <a:cubicBezTo>
                  <a:pt x="1357223" y="0"/>
                  <a:pt x="1696528" y="301924"/>
                  <a:pt x="2035834" y="603849"/>
                </a:cubicBezTo>
              </a:path>
            </a:pathLst>
          </a:custGeom>
          <a:noFill/>
          <a:ln w="5715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文字方塊 29"/>
          <p:cNvSpPr txBox="1"/>
          <p:nvPr/>
        </p:nvSpPr>
        <p:spPr>
          <a:xfrm>
            <a:off x="1987340" y="6326521"/>
            <a:ext cx="3619500" cy="461665"/>
          </a:xfrm>
          <a:prstGeom prst="rect">
            <a:avLst/>
          </a:prstGeom>
          <a:noFill/>
        </p:spPr>
        <p:txBody>
          <a:bodyPr wrap="square" rtlCol="0">
            <a:spAutoFit/>
          </a:bodyPr>
          <a:lstStyle/>
          <a:p>
            <a:pPr algn="ctr"/>
            <a:r>
              <a:rPr lang="en-US" altLang="zh-TW" sz="2400" dirty="0" smtClean="0">
                <a:solidFill>
                  <a:srgbClr val="0000FF"/>
                </a:solidFill>
              </a:rPr>
              <a:t>Other part of the network</a:t>
            </a:r>
            <a:endParaRPr lang="zh-TW" altLang="en-US" sz="2400" dirty="0">
              <a:solidFill>
                <a:srgbClr val="0000FF"/>
              </a:solidFill>
            </a:endParaRPr>
          </a:p>
        </p:txBody>
      </p:sp>
      <p:sp>
        <p:nvSpPr>
          <p:cNvPr id="34" name="文字方塊 33"/>
          <p:cNvSpPr txBox="1"/>
          <p:nvPr/>
        </p:nvSpPr>
        <p:spPr>
          <a:xfrm>
            <a:off x="1929923" y="1317688"/>
            <a:ext cx="3619500" cy="461665"/>
          </a:xfrm>
          <a:prstGeom prst="rect">
            <a:avLst/>
          </a:prstGeom>
          <a:noFill/>
        </p:spPr>
        <p:txBody>
          <a:bodyPr wrap="square" rtlCol="0">
            <a:spAutoFit/>
          </a:bodyPr>
          <a:lstStyle/>
          <a:p>
            <a:pPr algn="ctr"/>
            <a:r>
              <a:rPr lang="en-US" altLang="zh-TW" sz="2400" dirty="0" smtClean="0">
                <a:solidFill>
                  <a:srgbClr val="0000FF"/>
                </a:solidFill>
              </a:rPr>
              <a:t>Other part of the network</a:t>
            </a:r>
            <a:endParaRPr lang="zh-TW" altLang="en-US" sz="2400" dirty="0">
              <a:solidFill>
                <a:srgbClr val="0000FF"/>
              </a:solidFill>
            </a:endParaRPr>
          </a:p>
        </p:txBody>
      </p:sp>
      <p:cxnSp>
        <p:nvCxnSpPr>
          <p:cNvPr id="36" name="直線單箭頭接點 35"/>
          <p:cNvCxnSpPr/>
          <p:nvPr/>
        </p:nvCxnSpPr>
        <p:spPr>
          <a:xfrm flipV="1">
            <a:off x="3755996" y="2741087"/>
            <a:ext cx="0" cy="7167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文字方塊 36"/>
          <p:cNvSpPr txBox="1"/>
          <p:nvPr/>
        </p:nvSpPr>
        <p:spPr>
          <a:xfrm>
            <a:off x="21915" y="2902240"/>
            <a:ext cx="1946108" cy="830997"/>
          </a:xfrm>
          <a:prstGeom prst="rect">
            <a:avLst/>
          </a:prstGeom>
          <a:noFill/>
        </p:spPr>
        <p:txBody>
          <a:bodyPr wrap="square" rtlCol="0">
            <a:spAutoFit/>
          </a:bodyPr>
          <a:lstStyle/>
          <a:p>
            <a:pPr algn="ctr"/>
            <a:r>
              <a:rPr lang="en-US" altLang="zh-TW" sz="2400" dirty="0" smtClean="0">
                <a:solidFill>
                  <a:srgbClr val="0000FF"/>
                </a:solidFill>
              </a:rPr>
              <a:t>(Other part of the network)</a:t>
            </a:r>
            <a:endParaRPr lang="zh-TW" altLang="en-US" sz="2400" dirty="0">
              <a:solidFill>
                <a:srgbClr val="0000FF"/>
              </a:solidFill>
            </a:endParaRPr>
          </a:p>
        </p:txBody>
      </p:sp>
      <p:sp>
        <p:nvSpPr>
          <p:cNvPr id="38" name="文字方塊 37"/>
          <p:cNvSpPr txBox="1"/>
          <p:nvPr/>
        </p:nvSpPr>
        <p:spPr>
          <a:xfrm>
            <a:off x="21915" y="5726514"/>
            <a:ext cx="1946108" cy="830997"/>
          </a:xfrm>
          <a:prstGeom prst="rect">
            <a:avLst/>
          </a:prstGeom>
          <a:noFill/>
        </p:spPr>
        <p:txBody>
          <a:bodyPr wrap="square" rtlCol="0">
            <a:spAutoFit/>
          </a:bodyPr>
          <a:lstStyle/>
          <a:p>
            <a:pPr algn="ctr"/>
            <a:r>
              <a:rPr lang="en-US" altLang="zh-TW" sz="2400" dirty="0" smtClean="0">
                <a:solidFill>
                  <a:srgbClr val="0000FF"/>
                </a:solidFill>
              </a:rPr>
              <a:t>(Other part of the network)</a:t>
            </a:r>
            <a:endParaRPr lang="zh-TW" altLang="en-US" sz="2400" dirty="0">
              <a:solidFill>
                <a:srgbClr val="0000FF"/>
              </a:solidFill>
            </a:endParaRPr>
          </a:p>
        </p:txBody>
      </p:sp>
      <p:sp>
        <p:nvSpPr>
          <p:cNvPr id="39" name="文字方塊 38"/>
          <p:cNvSpPr txBox="1"/>
          <p:nvPr/>
        </p:nvSpPr>
        <p:spPr>
          <a:xfrm>
            <a:off x="7005018" y="4249029"/>
            <a:ext cx="1946108" cy="830997"/>
          </a:xfrm>
          <a:prstGeom prst="rect">
            <a:avLst/>
          </a:prstGeom>
          <a:noFill/>
        </p:spPr>
        <p:txBody>
          <a:bodyPr wrap="square" rtlCol="0">
            <a:spAutoFit/>
          </a:bodyPr>
          <a:lstStyle/>
          <a:p>
            <a:pPr algn="ctr"/>
            <a:r>
              <a:rPr lang="en-US" altLang="zh-TW" sz="2400" dirty="0" smtClean="0">
                <a:solidFill>
                  <a:srgbClr val="0000FF"/>
                </a:solidFill>
              </a:rPr>
              <a:t>(Other part of the network)</a:t>
            </a:r>
            <a:endParaRPr lang="zh-TW" altLang="en-US" sz="2400" dirty="0">
              <a:solidFill>
                <a:srgbClr val="0000FF"/>
              </a:solidFill>
            </a:endParaRPr>
          </a:p>
        </p:txBody>
      </p:sp>
      <p:sp>
        <p:nvSpPr>
          <p:cNvPr id="51" name="矩形 50"/>
          <p:cNvSpPr/>
          <p:nvPr/>
        </p:nvSpPr>
        <p:spPr>
          <a:xfrm>
            <a:off x="2437687" y="2162729"/>
            <a:ext cx="4156798" cy="3616237"/>
          </a:xfrm>
          <a:prstGeom prst="rect">
            <a:avLst/>
          </a:prstGeom>
          <a:noFill/>
          <a:ln w="76200">
            <a:solidFill>
              <a:srgbClr val="FF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56" name="文字方塊 55"/>
          <p:cNvSpPr txBox="1"/>
          <p:nvPr/>
        </p:nvSpPr>
        <p:spPr>
          <a:xfrm>
            <a:off x="5370529" y="5142390"/>
            <a:ext cx="1152219" cy="523220"/>
          </a:xfrm>
          <a:prstGeom prst="rect">
            <a:avLst/>
          </a:prstGeom>
          <a:noFill/>
        </p:spPr>
        <p:txBody>
          <a:bodyPr wrap="square" rtlCol="0">
            <a:spAutoFit/>
          </a:bodyPr>
          <a:lstStyle/>
          <a:p>
            <a:pPr algn="ctr"/>
            <a:r>
              <a:rPr lang="en-US" altLang="zh-TW" sz="2800" b="1" i="1" u="sng" dirty="0" smtClean="0">
                <a:solidFill>
                  <a:srgbClr val="FF0000"/>
                </a:solidFill>
              </a:rPr>
              <a:t>LSTM</a:t>
            </a:r>
            <a:endParaRPr lang="zh-TW" altLang="en-US" sz="2800" b="1" i="1" u="sng" dirty="0">
              <a:solidFill>
                <a:srgbClr val="FF0000"/>
              </a:solidFill>
            </a:endParaRPr>
          </a:p>
        </p:txBody>
      </p:sp>
      <p:sp>
        <p:nvSpPr>
          <p:cNvPr id="57" name="矩形 56"/>
          <p:cNvSpPr/>
          <p:nvPr/>
        </p:nvSpPr>
        <p:spPr>
          <a:xfrm>
            <a:off x="5913787" y="1560456"/>
            <a:ext cx="2893544" cy="1482125"/>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TW" sz="2800" dirty="0" smtClean="0"/>
              <a:t>Special Neuron:</a:t>
            </a:r>
          </a:p>
          <a:p>
            <a:pPr algn="ctr"/>
            <a:r>
              <a:rPr lang="en-US" altLang="zh-TW" sz="2800" dirty="0" smtClean="0"/>
              <a:t>4 inputs, </a:t>
            </a:r>
          </a:p>
          <a:p>
            <a:pPr algn="ctr"/>
            <a:r>
              <a:rPr lang="en-US" altLang="zh-TW" sz="2800" dirty="0" smtClean="0"/>
              <a:t>1 output</a:t>
            </a:r>
            <a:endParaRPr lang="zh-TW" altLang="en-US" sz="2800" dirty="0"/>
          </a:p>
        </p:txBody>
      </p:sp>
      <p:cxnSp>
        <p:nvCxnSpPr>
          <p:cNvPr id="27" name="直線單箭頭接點 26"/>
          <p:cNvCxnSpPr/>
          <p:nvPr/>
        </p:nvCxnSpPr>
        <p:spPr>
          <a:xfrm flipH="1">
            <a:off x="6554404" y="3877392"/>
            <a:ext cx="469664" cy="0"/>
          </a:xfrm>
          <a:prstGeom prst="straightConnector1">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973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7" presetClass="emph" presetSubtype="2" fill="hold" nodeType="clickEffect">
                                  <p:stCondLst>
                                    <p:cond delay="0"/>
                                  </p:stCondLst>
                                  <p:childTnLst>
                                    <p:animClr clrSpc="rgb" dir="cw">
                                      <p:cBhvr>
                                        <p:cTn id="72" dur="500" fill="hold"/>
                                        <p:tgtEl>
                                          <p:spTgt spid="16"/>
                                        </p:tgtEl>
                                        <p:attrNameLst>
                                          <p:attrName>stroke.color</p:attrName>
                                        </p:attrNameLst>
                                      </p:cBhvr>
                                      <p:to>
                                        <a:schemeClr val="hlink"/>
                                      </p:to>
                                    </p:animClr>
                                    <p:set>
                                      <p:cBhvr>
                                        <p:cTn id="73" dur="500" fill="hold"/>
                                        <p:tgtEl>
                                          <p:spTgt spid="16"/>
                                        </p:tgtEl>
                                        <p:attrNameLst>
                                          <p:attrName>stroke.on</p:attrName>
                                        </p:attrNameLst>
                                      </p:cBhvr>
                                      <p:to>
                                        <p:strVal val="true"/>
                                      </p:to>
                                    </p:set>
                                  </p:childTnLst>
                                </p:cTn>
                              </p:par>
                              <p:par>
                                <p:cTn id="74" presetID="7" presetClass="emph" presetSubtype="2" fill="hold" nodeType="withEffect">
                                  <p:stCondLst>
                                    <p:cond delay="0"/>
                                  </p:stCondLst>
                                  <p:childTnLst>
                                    <p:animClr clrSpc="rgb" dir="cw">
                                      <p:cBhvr>
                                        <p:cTn id="75" dur="500" fill="hold"/>
                                        <p:tgtEl>
                                          <p:spTgt spid="15"/>
                                        </p:tgtEl>
                                        <p:attrNameLst>
                                          <p:attrName>stroke.color</p:attrName>
                                        </p:attrNameLst>
                                      </p:cBhvr>
                                      <p:to>
                                        <a:schemeClr val="hlink"/>
                                      </p:to>
                                    </p:animClr>
                                    <p:set>
                                      <p:cBhvr>
                                        <p:cTn id="76" dur="500" fill="hold"/>
                                        <p:tgtEl>
                                          <p:spTgt spid="15"/>
                                        </p:tgtEl>
                                        <p:attrNameLst>
                                          <p:attrName>stroke.on</p:attrName>
                                        </p:attrNameLst>
                                      </p:cBhvr>
                                      <p:to>
                                        <p:strVal val="true"/>
                                      </p:to>
                                    </p:set>
                                  </p:childTnLst>
                                </p:cTn>
                              </p:par>
                              <p:par>
                                <p:cTn id="77" presetID="7" presetClass="emph" presetSubtype="2" fill="hold" nodeType="withEffect">
                                  <p:stCondLst>
                                    <p:cond delay="0"/>
                                  </p:stCondLst>
                                  <p:childTnLst>
                                    <p:animClr clrSpc="rgb" dir="cw">
                                      <p:cBhvr>
                                        <p:cTn id="78" dur="500" fill="hold"/>
                                        <p:tgtEl>
                                          <p:spTgt spid="13"/>
                                        </p:tgtEl>
                                        <p:attrNameLst>
                                          <p:attrName>stroke.color</p:attrName>
                                        </p:attrNameLst>
                                      </p:cBhvr>
                                      <p:to>
                                        <a:schemeClr val="hlink"/>
                                      </p:to>
                                    </p:animClr>
                                    <p:set>
                                      <p:cBhvr>
                                        <p:cTn id="79" dur="500" fill="hold"/>
                                        <p:tgtEl>
                                          <p:spTgt spid="13"/>
                                        </p:tgtEl>
                                        <p:attrNameLst>
                                          <p:attrName>stroke.on</p:attrName>
                                        </p:attrNameLst>
                                      </p:cBhvr>
                                      <p:to>
                                        <p:strVal val="true"/>
                                      </p:to>
                                    </p:set>
                                  </p:childTnLst>
                                </p:cTn>
                              </p:par>
                              <p:par>
                                <p:cTn id="80" presetID="7" presetClass="emph" presetSubtype="2" fill="hold" nodeType="withEffect">
                                  <p:stCondLst>
                                    <p:cond delay="0"/>
                                  </p:stCondLst>
                                  <p:childTnLst>
                                    <p:animClr clrSpc="rgb" dir="cw">
                                      <p:cBhvr>
                                        <p:cTn id="81" dur="500" fill="hold"/>
                                        <p:tgtEl>
                                          <p:spTgt spid="27"/>
                                        </p:tgtEl>
                                        <p:attrNameLst>
                                          <p:attrName>stroke.color</p:attrName>
                                        </p:attrNameLst>
                                      </p:cBhvr>
                                      <p:to>
                                        <a:schemeClr val="hlink"/>
                                      </p:to>
                                    </p:animClr>
                                    <p:set>
                                      <p:cBhvr>
                                        <p:cTn id="82" dur="500" fill="hold"/>
                                        <p:tgtEl>
                                          <p:spTgt spid="27"/>
                                        </p:tgtEl>
                                        <p:attrNameLst>
                                          <p:attrName>stroke.on</p:attrName>
                                        </p:attrNameLst>
                                      </p:cBhvr>
                                      <p:to>
                                        <p:strVal val="true"/>
                                      </p:to>
                                    </p:set>
                                  </p:childTnLst>
                                </p:cTn>
                              </p:par>
                            </p:childTnLst>
                          </p:cTn>
                        </p:par>
                      </p:childTnLst>
                    </p:cTn>
                  </p:par>
                  <p:par>
                    <p:cTn id="83" fill="hold">
                      <p:stCondLst>
                        <p:cond delay="indefinite"/>
                      </p:stCondLst>
                      <p:childTnLst>
                        <p:par>
                          <p:cTn id="84" fill="hold">
                            <p:stCondLst>
                              <p:cond delay="0"/>
                            </p:stCondLst>
                            <p:childTnLst>
                              <p:par>
                                <p:cTn id="85" presetID="7" presetClass="emph" presetSubtype="2" fill="hold" nodeType="clickEffect">
                                  <p:stCondLst>
                                    <p:cond delay="0"/>
                                  </p:stCondLst>
                                  <p:childTnLst>
                                    <p:animClr clrSpc="rgb" dir="cw">
                                      <p:cBhvr>
                                        <p:cTn id="86" dur="500" fill="hold"/>
                                        <p:tgtEl>
                                          <p:spTgt spid="20"/>
                                        </p:tgtEl>
                                        <p:attrNameLst>
                                          <p:attrName>stroke.color</p:attrName>
                                        </p:attrNameLst>
                                      </p:cBhvr>
                                      <p:to>
                                        <a:srgbClr val="FF0000"/>
                                      </p:to>
                                    </p:animClr>
                                    <p:set>
                                      <p:cBhvr>
                                        <p:cTn id="87" dur="500" fill="hold"/>
                                        <p:tgtEl>
                                          <p:spTgt spid="2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7" grpId="0"/>
      <p:bldP spid="10" grpId="0"/>
      <p:bldP spid="11" grpId="0" animBg="1"/>
      <p:bldP spid="12" grpId="0"/>
      <p:bldP spid="29" grpId="0" animBg="1"/>
      <p:bldP spid="31" grpId="0" animBg="1"/>
      <p:bldP spid="30" grpId="0"/>
      <p:bldP spid="34" grpId="0"/>
      <p:bldP spid="37" grpId="0"/>
      <p:bldP spid="38" grpId="0"/>
      <p:bldP spid="39" grpId="0"/>
      <p:bldP spid="51" grpId="0" animBg="1"/>
      <p:bldP spid="56" grpId="0"/>
      <p:bldP spid="5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p:cNvPicPr>
            <a:picLocks noChangeAspect="1"/>
          </p:cNvPicPr>
          <p:nvPr/>
        </p:nvPicPr>
        <p:blipFill>
          <a:blip r:embed="rId3"/>
          <a:stretch>
            <a:fillRect/>
          </a:stretch>
        </p:blipFill>
        <p:spPr>
          <a:xfrm>
            <a:off x="626641" y="1218392"/>
            <a:ext cx="4206240" cy="5522976"/>
          </a:xfrm>
          <a:prstGeom prst="rect">
            <a:avLst/>
          </a:prstGeom>
        </p:spPr>
      </p:pic>
      <mc:AlternateContent xmlns:mc="http://schemas.openxmlformats.org/markup-compatibility/2006" xmlns:a14="http://schemas.microsoft.com/office/drawing/2010/main">
        <mc:Choice Requires="a14">
          <p:sp>
            <p:nvSpPr>
              <p:cNvPr id="12" name="文字方塊 11"/>
              <p:cNvSpPr txBox="1"/>
              <p:nvPr/>
            </p:nvSpPr>
            <p:spPr>
              <a:xfrm>
                <a:off x="2961633" y="6378056"/>
                <a:ext cx="2232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𝑧</m:t>
                      </m:r>
                    </m:oMath>
                  </m:oMathPara>
                </a14:m>
                <a:endParaRPr lang="zh-TW" altLang="en-US" sz="2400" dirty="0"/>
              </a:p>
            </p:txBody>
          </p:sp>
        </mc:Choice>
        <mc:Fallback xmlns="">
          <p:sp>
            <p:nvSpPr>
              <p:cNvPr id="12" name="文字方塊 11"/>
              <p:cNvSpPr txBox="1">
                <a:spLocks noRot="1" noChangeAspect="1" noMove="1" noResize="1" noEditPoints="1" noAdjustHandles="1" noChangeArrowheads="1" noChangeShapeType="1" noTextEdit="1"/>
              </p:cNvSpPr>
              <p:nvPr/>
            </p:nvSpPr>
            <p:spPr>
              <a:xfrm>
                <a:off x="2961633" y="6378056"/>
                <a:ext cx="223266" cy="369332"/>
              </a:xfrm>
              <a:prstGeom prst="rect">
                <a:avLst/>
              </a:prstGeom>
              <a:blipFill rotWithShape="1">
                <a:blip r:embed="rId4"/>
                <a:stretch>
                  <a:fillRect l="-19444" r="-1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p:cNvSpPr txBox="1"/>
              <p:nvPr/>
            </p:nvSpPr>
            <p:spPr>
              <a:xfrm>
                <a:off x="441055" y="4725144"/>
                <a:ext cx="3095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𝑖</m:t>
                          </m:r>
                        </m:sub>
                      </m:sSub>
                    </m:oMath>
                  </m:oMathPara>
                </a14:m>
                <a:endParaRPr lang="zh-TW" altLang="en-US" sz="2400" dirty="0"/>
              </a:p>
            </p:txBody>
          </p:sp>
        </mc:Choice>
        <mc:Fallback xmlns="">
          <p:sp>
            <p:nvSpPr>
              <p:cNvPr id="13" name="文字方塊 12"/>
              <p:cNvSpPr txBox="1">
                <a:spLocks noRot="1" noChangeAspect="1" noMove="1" noResize="1" noEditPoints="1" noAdjustHandles="1" noChangeArrowheads="1" noChangeShapeType="1" noTextEdit="1"/>
              </p:cNvSpPr>
              <p:nvPr/>
            </p:nvSpPr>
            <p:spPr>
              <a:xfrm>
                <a:off x="441055" y="4725144"/>
                <a:ext cx="309507" cy="369332"/>
              </a:xfrm>
              <a:prstGeom prst="rect">
                <a:avLst/>
              </a:prstGeom>
              <a:blipFill rotWithShape="1">
                <a:blip r:embed="rId5"/>
                <a:stretch>
                  <a:fillRect l="-11765" r="-9804" b="-1475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p:cNvSpPr txBox="1"/>
              <p:nvPr/>
            </p:nvSpPr>
            <p:spPr>
              <a:xfrm>
                <a:off x="4834955" y="3749574"/>
                <a:ext cx="345287" cy="3989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𝑓</m:t>
                          </m:r>
                        </m:sub>
                      </m:sSub>
                    </m:oMath>
                  </m:oMathPara>
                </a14:m>
                <a:endParaRPr lang="zh-TW" altLang="en-US" sz="2400" dirty="0"/>
              </a:p>
            </p:txBody>
          </p:sp>
        </mc:Choice>
        <mc:Fallback xmlns="">
          <p:sp>
            <p:nvSpPr>
              <p:cNvPr id="14" name="文字方塊 13"/>
              <p:cNvSpPr txBox="1">
                <a:spLocks noRot="1" noChangeAspect="1" noMove="1" noResize="1" noEditPoints="1" noAdjustHandles="1" noChangeArrowheads="1" noChangeShapeType="1" noTextEdit="1"/>
              </p:cNvSpPr>
              <p:nvPr/>
            </p:nvSpPr>
            <p:spPr>
              <a:xfrm>
                <a:off x="4834955" y="3749574"/>
                <a:ext cx="345287" cy="398955"/>
              </a:xfrm>
              <a:prstGeom prst="rect">
                <a:avLst/>
              </a:prstGeom>
              <a:blipFill rotWithShape="1">
                <a:blip r:embed="rId6"/>
                <a:stretch>
                  <a:fillRect l="-10526" r="-15789" b="-2575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文字方塊 14"/>
              <p:cNvSpPr txBox="1"/>
              <p:nvPr/>
            </p:nvSpPr>
            <p:spPr>
              <a:xfrm>
                <a:off x="450663" y="1628800"/>
                <a:ext cx="36125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𝑜</m:t>
                          </m:r>
                        </m:sub>
                      </m:sSub>
                    </m:oMath>
                  </m:oMathPara>
                </a14:m>
                <a:endParaRPr lang="zh-TW" altLang="en-US" sz="2400" dirty="0"/>
              </a:p>
            </p:txBody>
          </p:sp>
        </mc:Choice>
        <mc:Fallback xmlns="">
          <p:sp>
            <p:nvSpPr>
              <p:cNvPr id="15" name="文字方塊 14"/>
              <p:cNvSpPr txBox="1">
                <a:spLocks noRot="1" noChangeAspect="1" noMove="1" noResize="1" noEditPoints="1" noAdjustHandles="1" noChangeArrowheads="1" noChangeShapeType="1" noTextEdit="1"/>
              </p:cNvSpPr>
              <p:nvPr/>
            </p:nvSpPr>
            <p:spPr>
              <a:xfrm>
                <a:off x="450663" y="1628800"/>
                <a:ext cx="361253" cy="369332"/>
              </a:xfrm>
              <a:prstGeom prst="rect">
                <a:avLst/>
              </a:prstGeom>
              <a:blipFill rotWithShape="1">
                <a:blip r:embed="rId7"/>
                <a:stretch>
                  <a:fillRect l="-11864" r="-1695" b="-983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p:cNvSpPr txBox="1"/>
              <p:nvPr/>
            </p:nvSpPr>
            <p:spPr>
              <a:xfrm>
                <a:off x="2915816" y="5291916"/>
                <a:ext cx="67153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𝑔</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𝑧</m:t>
                          </m:r>
                        </m:e>
                      </m:d>
                    </m:oMath>
                  </m:oMathPara>
                </a14:m>
                <a:endParaRPr lang="zh-TW" altLang="en-US" sz="2400" dirty="0"/>
              </a:p>
            </p:txBody>
          </p:sp>
        </mc:Choice>
        <mc:Fallback xmlns="">
          <p:sp>
            <p:nvSpPr>
              <p:cNvPr id="16" name="文字方塊 15"/>
              <p:cNvSpPr txBox="1">
                <a:spLocks noRot="1" noChangeAspect="1" noMove="1" noResize="1" noEditPoints="1" noAdjustHandles="1" noChangeArrowheads="1" noChangeShapeType="1" noTextEdit="1"/>
              </p:cNvSpPr>
              <p:nvPr/>
            </p:nvSpPr>
            <p:spPr>
              <a:xfrm>
                <a:off x="2915816" y="5291916"/>
                <a:ext cx="671530" cy="369332"/>
              </a:xfrm>
              <a:prstGeom prst="rect">
                <a:avLst/>
              </a:prstGeom>
              <a:blipFill rotWithShape="1">
                <a:blip r:embed="rId8"/>
                <a:stretch>
                  <a:fillRect l="-10000" b="-2459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p:cNvSpPr txBox="1"/>
              <p:nvPr/>
            </p:nvSpPr>
            <p:spPr>
              <a:xfrm>
                <a:off x="1811854" y="4499828"/>
                <a:ext cx="7439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𝑓</m:t>
                      </m:r>
                      <m:d>
                        <m:dPr>
                          <m:ctrlPr>
                            <a:rPr lang="en-US" altLang="zh-TW" sz="2400" b="0" i="1" smtClean="0">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b="0" i="1" smtClean="0">
                                  <a:latin typeface="Cambria Math" panose="02040503050406030204" pitchFamily="18" charset="0"/>
                                </a:rPr>
                                <m:t>𝑖</m:t>
                              </m:r>
                            </m:sub>
                          </m:sSub>
                        </m:e>
                      </m:d>
                    </m:oMath>
                  </m:oMathPara>
                </a14:m>
                <a:endParaRPr lang="zh-TW" altLang="en-US" sz="2400" dirty="0"/>
              </a:p>
            </p:txBody>
          </p:sp>
        </mc:Choice>
        <mc:Fallback xmlns="">
          <p:sp>
            <p:nvSpPr>
              <p:cNvPr id="17" name="文字方塊 16"/>
              <p:cNvSpPr txBox="1">
                <a:spLocks noRot="1" noChangeAspect="1" noMove="1" noResize="1" noEditPoints="1" noAdjustHandles="1" noChangeArrowheads="1" noChangeShapeType="1" noTextEdit="1"/>
              </p:cNvSpPr>
              <p:nvPr/>
            </p:nvSpPr>
            <p:spPr>
              <a:xfrm>
                <a:off x="1811854" y="4499828"/>
                <a:ext cx="743922" cy="369332"/>
              </a:xfrm>
              <a:prstGeom prst="rect">
                <a:avLst/>
              </a:prstGeom>
              <a:blipFill rotWithShape="1">
                <a:blip r:embed="rId9"/>
                <a:stretch>
                  <a:fillRect l="-13934" b="-34426"/>
                </a:stretch>
              </a:blipFill>
            </p:spPr>
            <p:txBody>
              <a:bodyPr/>
              <a:lstStyle/>
              <a:p>
                <a:r>
                  <a:rPr lang="zh-TW" altLang="en-US">
                    <a:noFill/>
                  </a:rPr>
                  <a:t> </a:t>
                </a:r>
              </a:p>
            </p:txBody>
          </p:sp>
        </mc:Fallback>
      </mc:AlternateContent>
      <p:sp>
        <p:nvSpPr>
          <p:cNvPr id="19" name="文字方塊 18"/>
          <p:cNvSpPr txBox="1"/>
          <p:nvPr/>
        </p:nvSpPr>
        <p:spPr>
          <a:xfrm>
            <a:off x="2914640" y="4911551"/>
            <a:ext cx="1369328" cy="461665"/>
          </a:xfrm>
          <a:prstGeom prst="rect">
            <a:avLst/>
          </a:prstGeom>
          <a:noFill/>
        </p:spPr>
        <p:txBody>
          <a:bodyPr wrap="square" rtlCol="0">
            <a:spAutoFit/>
          </a:bodyPr>
          <a:lstStyle/>
          <a:p>
            <a:r>
              <a:rPr lang="en-US" altLang="zh-TW" sz="2400" dirty="0" smtClean="0">
                <a:solidFill>
                  <a:srgbClr val="FF0000"/>
                </a:solidFill>
              </a:rPr>
              <a:t>multiply</a:t>
            </a:r>
            <a:endParaRPr lang="zh-TW" altLang="en-US" sz="2400" dirty="0">
              <a:solidFill>
                <a:srgbClr val="FF0000"/>
              </a:solidFill>
            </a:endParaRPr>
          </a:p>
        </p:txBody>
      </p:sp>
      <p:sp>
        <p:nvSpPr>
          <p:cNvPr id="20" name="文字方塊 19"/>
          <p:cNvSpPr txBox="1"/>
          <p:nvPr/>
        </p:nvSpPr>
        <p:spPr>
          <a:xfrm>
            <a:off x="2950865" y="1656333"/>
            <a:ext cx="1369328" cy="461665"/>
          </a:xfrm>
          <a:prstGeom prst="rect">
            <a:avLst/>
          </a:prstGeom>
          <a:noFill/>
        </p:spPr>
        <p:txBody>
          <a:bodyPr wrap="square" rtlCol="0">
            <a:spAutoFit/>
          </a:bodyPr>
          <a:lstStyle/>
          <a:p>
            <a:r>
              <a:rPr lang="en-US" altLang="zh-TW" sz="2400" dirty="0" smtClean="0">
                <a:solidFill>
                  <a:srgbClr val="FF0000"/>
                </a:solidFill>
              </a:rPr>
              <a:t>multiply</a:t>
            </a:r>
            <a:endParaRPr lang="zh-TW" altLang="en-US" sz="2400" dirty="0">
              <a:solidFill>
                <a:srgbClr val="FF0000"/>
              </a:solidFill>
            </a:endParaRPr>
          </a:p>
        </p:txBody>
      </p:sp>
      <mc:AlternateContent xmlns:mc="http://schemas.openxmlformats.org/markup-compatibility/2006" xmlns:a14="http://schemas.microsoft.com/office/drawing/2010/main">
        <mc:Choice Requires="a14">
          <p:sp>
            <p:nvSpPr>
              <p:cNvPr id="21" name="文字方塊 20"/>
              <p:cNvSpPr txBox="1"/>
              <p:nvPr/>
            </p:nvSpPr>
            <p:spPr>
              <a:xfrm>
                <a:off x="5227129" y="1628800"/>
                <a:ext cx="3877569" cy="830997"/>
              </a:xfrm>
              <a:prstGeom prst="rect">
                <a:avLst/>
              </a:prstGeom>
              <a:noFill/>
            </p:spPr>
            <p:txBody>
              <a:bodyPr wrap="square" rtlCol="0">
                <a:spAutoFit/>
              </a:bodyPr>
              <a:lstStyle/>
              <a:p>
                <a:r>
                  <a:rPr lang="en-US" altLang="zh-TW" sz="2400" dirty="0" smtClean="0"/>
                  <a:t>Activation function f(</a:t>
                </a:r>
                <a14:m>
                  <m:oMath xmlns:m="http://schemas.openxmlformats.org/officeDocument/2006/math">
                    <m:r>
                      <a:rPr lang="en-US" altLang="zh-TW" sz="2400" i="1" smtClean="0">
                        <a:latin typeface="Cambria Math"/>
                        <a:ea typeface="Cambria Math"/>
                      </a:rPr>
                      <m:t>⋅</m:t>
                    </m:r>
                  </m:oMath>
                </a14:m>
                <a:r>
                  <a:rPr lang="en-US" altLang="zh-TW" sz="2400" dirty="0" smtClean="0"/>
                  <a:t>) is usually a sigmoid function</a:t>
                </a:r>
                <a:endParaRPr lang="zh-TW" altLang="en-US" sz="2400" dirty="0"/>
              </a:p>
            </p:txBody>
          </p:sp>
        </mc:Choice>
        <mc:Fallback xmlns="">
          <p:sp>
            <p:nvSpPr>
              <p:cNvPr id="21" name="文字方塊 20"/>
              <p:cNvSpPr txBox="1">
                <a:spLocks noRot="1" noChangeAspect="1" noMove="1" noResize="1" noEditPoints="1" noAdjustHandles="1" noChangeArrowheads="1" noChangeShapeType="1" noTextEdit="1"/>
              </p:cNvSpPr>
              <p:nvPr/>
            </p:nvSpPr>
            <p:spPr>
              <a:xfrm>
                <a:off x="5227129" y="1628800"/>
                <a:ext cx="3877569" cy="830997"/>
              </a:xfrm>
              <a:prstGeom prst="rect">
                <a:avLst/>
              </a:prstGeom>
              <a:blipFill rotWithShape="1">
                <a:blip r:embed="rId10"/>
                <a:stretch>
                  <a:fillRect l="-2355" t="-5839" b="-15328"/>
                </a:stretch>
              </a:blipFill>
            </p:spPr>
            <p:txBody>
              <a:bodyPr/>
              <a:lstStyle/>
              <a:p>
                <a:r>
                  <a:rPr lang="zh-TW" altLang="en-US">
                    <a:noFill/>
                  </a:rPr>
                  <a:t> </a:t>
                </a:r>
              </a:p>
            </p:txBody>
          </p:sp>
        </mc:Fallback>
      </mc:AlternateContent>
      <p:sp>
        <p:nvSpPr>
          <p:cNvPr id="22" name="文字方塊 21"/>
          <p:cNvSpPr txBox="1"/>
          <p:nvPr/>
        </p:nvSpPr>
        <p:spPr>
          <a:xfrm>
            <a:off x="5227200" y="2533820"/>
            <a:ext cx="2874325" cy="461665"/>
          </a:xfrm>
          <a:prstGeom prst="rect">
            <a:avLst/>
          </a:prstGeom>
          <a:noFill/>
        </p:spPr>
        <p:txBody>
          <a:bodyPr wrap="square" rtlCol="0">
            <a:spAutoFit/>
          </a:bodyPr>
          <a:lstStyle/>
          <a:p>
            <a:r>
              <a:rPr lang="en-US" altLang="zh-TW" sz="2400" dirty="0" smtClean="0"/>
              <a:t>between 0 and 1 for</a:t>
            </a:r>
            <a:endParaRPr lang="zh-TW" altLang="en-US" sz="2400" dirty="0"/>
          </a:p>
        </p:txBody>
      </p:sp>
      <p:sp>
        <p:nvSpPr>
          <p:cNvPr id="23" name="文字方塊 22"/>
          <p:cNvSpPr txBox="1"/>
          <p:nvPr/>
        </p:nvSpPr>
        <p:spPr>
          <a:xfrm>
            <a:off x="5227200" y="3064141"/>
            <a:ext cx="3779912" cy="461665"/>
          </a:xfrm>
          <a:prstGeom prst="rect">
            <a:avLst/>
          </a:prstGeom>
          <a:noFill/>
        </p:spPr>
        <p:txBody>
          <a:bodyPr wrap="square" rtlCol="0">
            <a:spAutoFit/>
          </a:bodyPr>
          <a:lstStyle/>
          <a:p>
            <a:r>
              <a:rPr lang="en-US" altLang="zh-TW" sz="2400" dirty="0" smtClean="0"/>
              <a:t>opening and closing the gate</a:t>
            </a:r>
            <a:endParaRPr lang="zh-TW" altLang="en-US" sz="2400" dirty="0"/>
          </a:p>
        </p:txBody>
      </p:sp>
      <p:sp>
        <p:nvSpPr>
          <p:cNvPr id="24" name="流程圖: 磁碟 23"/>
          <p:cNvSpPr/>
          <p:nvPr/>
        </p:nvSpPr>
        <p:spPr>
          <a:xfrm>
            <a:off x="2555776" y="3625024"/>
            <a:ext cx="622258" cy="648057"/>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c</a:t>
            </a:r>
            <a:endParaRPr lang="zh-TW" altLang="en-US" sz="2400" dirty="0"/>
          </a:p>
        </p:txBody>
      </p:sp>
      <mc:AlternateContent xmlns:mc="http://schemas.openxmlformats.org/markup-compatibility/2006" xmlns:a14="http://schemas.microsoft.com/office/drawing/2010/main">
        <mc:Choice Requires="a14">
          <p:sp>
            <p:nvSpPr>
              <p:cNvPr id="25" name="文字方塊 24"/>
              <p:cNvSpPr txBox="1"/>
              <p:nvPr/>
            </p:nvSpPr>
            <p:spPr>
              <a:xfrm>
                <a:off x="5115953" y="4443498"/>
                <a:ext cx="3772123" cy="496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𝑐</m:t>
                          </m:r>
                        </m:e>
                        <m:sup>
                          <m:r>
                            <a:rPr lang="en-US" altLang="zh-TW" sz="2800" b="0" i="1" smtClean="0">
                              <a:latin typeface="Cambria Math" panose="02040503050406030204" pitchFamily="18" charset="0"/>
                            </a:rPr>
                            <m:t>′</m:t>
                          </m:r>
                        </m:sup>
                      </m:s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𝑔</m:t>
                      </m:r>
                      <m:d>
                        <m:dPr>
                          <m:ctrlPr>
                            <a:rPr lang="en-US" altLang="zh-TW" sz="2800" i="1">
                              <a:latin typeface="Cambria Math" panose="02040503050406030204" pitchFamily="18" charset="0"/>
                            </a:rPr>
                          </m:ctrlPr>
                        </m:dPr>
                        <m:e>
                          <m:r>
                            <a:rPr lang="en-US" altLang="zh-TW" sz="2800" i="1" smtClean="0">
                              <a:latin typeface="Cambria Math" panose="02040503050406030204" pitchFamily="18" charset="0"/>
                            </a:rPr>
                            <m:t>𝑧</m:t>
                          </m:r>
                        </m:e>
                      </m:d>
                      <m:r>
                        <a:rPr lang="en-US" altLang="zh-TW" sz="2800" b="0" i="1" smtClean="0">
                          <a:latin typeface="Cambria Math" panose="02040503050406030204" pitchFamily="18" charset="0"/>
                        </a:rPr>
                        <m:t>𝑓</m:t>
                      </m:r>
                      <m:d>
                        <m:dPr>
                          <m:ctrlPr>
                            <a:rPr lang="en-US" altLang="zh-TW" sz="2800" b="0" i="1" smtClean="0">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𝑧</m:t>
                              </m:r>
                            </m:e>
                            <m:sub>
                              <m:r>
                                <a:rPr lang="en-US" altLang="zh-TW" sz="2800" b="0" i="1" smtClean="0">
                                  <a:latin typeface="Cambria Math" panose="02040503050406030204" pitchFamily="18" charset="0"/>
                                </a:rPr>
                                <m:t>𝑖</m:t>
                              </m:r>
                            </m:sub>
                          </m:sSub>
                        </m:e>
                      </m:d>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𝑐𝑓</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𝑧</m:t>
                              </m:r>
                            </m:e>
                            <m:sub>
                              <m:r>
                                <a:rPr lang="en-US" altLang="zh-TW" sz="2800" b="0" i="1" smtClean="0">
                                  <a:latin typeface="Cambria Math" panose="02040503050406030204" pitchFamily="18" charset="0"/>
                                </a:rPr>
                                <m:t>𝑓</m:t>
                              </m:r>
                            </m:sub>
                          </m:sSub>
                        </m:e>
                      </m:d>
                    </m:oMath>
                  </m:oMathPara>
                </a14:m>
                <a:endParaRPr lang="zh-TW" altLang="en-US" sz="2800" dirty="0"/>
              </a:p>
            </p:txBody>
          </p:sp>
        </mc:Choice>
        <mc:Fallback xmlns="">
          <p:sp>
            <p:nvSpPr>
              <p:cNvPr id="25" name="文字方塊 24"/>
              <p:cNvSpPr txBox="1">
                <a:spLocks noRot="1" noChangeAspect="1" noMove="1" noResize="1" noEditPoints="1" noAdjustHandles="1" noChangeArrowheads="1" noChangeShapeType="1" noTextEdit="1"/>
              </p:cNvSpPr>
              <p:nvPr/>
            </p:nvSpPr>
            <p:spPr>
              <a:xfrm>
                <a:off x="5115953" y="4443498"/>
                <a:ext cx="3772123" cy="496226"/>
              </a:xfrm>
              <a:prstGeom prst="rect">
                <a:avLst/>
              </a:prstGeom>
              <a:blipFill rotWithShape="1">
                <a:blip r:embed="rId11"/>
                <a:stretch>
                  <a:fillRect/>
                </a:stretch>
              </a:blipFill>
            </p:spPr>
            <p:txBody>
              <a:bodyPr/>
              <a:lstStyle/>
              <a:p>
                <a:r>
                  <a:rPr lang="zh-TW" altLang="en-US">
                    <a:noFill/>
                  </a:rPr>
                  <a:t> </a:t>
                </a:r>
              </a:p>
            </p:txBody>
          </p:sp>
        </mc:Fallback>
      </mc:AlternateContent>
      <p:cxnSp>
        <p:nvCxnSpPr>
          <p:cNvPr id="28" name="直線接點 27"/>
          <p:cNvCxnSpPr/>
          <p:nvPr/>
        </p:nvCxnSpPr>
        <p:spPr>
          <a:xfrm>
            <a:off x="2699792" y="3855855"/>
            <a:ext cx="365233" cy="365233"/>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文字方塊 28"/>
              <p:cNvSpPr txBox="1"/>
              <p:nvPr/>
            </p:nvSpPr>
            <p:spPr>
              <a:xfrm>
                <a:off x="2885754" y="2195572"/>
                <a:ext cx="75014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h</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𝑐</m:t>
                              </m:r>
                            </m:e>
                            <m:sup>
                              <m:r>
                                <a:rPr lang="en-US" altLang="zh-TW" sz="2400" i="1">
                                  <a:latin typeface="Cambria Math" panose="02040503050406030204" pitchFamily="18" charset="0"/>
                                </a:rPr>
                                <m:t>′</m:t>
                              </m:r>
                            </m:sup>
                          </m:sSup>
                        </m:e>
                      </m:d>
                    </m:oMath>
                  </m:oMathPara>
                </a14:m>
                <a:endParaRPr lang="zh-TW" altLang="en-US" sz="2400" dirty="0"/>
              </a:p>
            </p:txBody>
          </p:sp>
        </mc:Choice>
        <mc:Fallback xmlns="">
          <p:sp>
            <p:nvSpPr>
              <p:cNvPr id="29" name="文字方塊 28"/>
              <p:cNvSpPr txBox="1">
                <a:spLocks noRot="1" noChangeAspect="1" noMove="1" noResize="1" noEditPoints="1" noAdjustHandles="1" noChangeArrowheads="1" noChangeShapeType="1" noTextEdit="1"/>
              </p:cNvSpPr>
              <p:nvPr/>
            </p:nvSpPr>
            <p:spPr>
              <a:xfrm>
                <a:off x="2885754" y="2195572"/>
                <a:ext cx="750142" cy="369332"/>
              </a:xfrm>
              <a:prstGeom prst="rect">
                <a:avLst/>
              </a:prstGeom>
              <a:blipFill rotWithShape="1">
                <a:blip r:embed="rId12"/>
                <a:stretch>
                  <a:fillRect l="-8943" b="-65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文字方塊 29"/>
              <p:cNvSpPr txBox="1"/>
              <p:nvPr/>
            </p:nvSpPr>
            <p:spPr>
              <a:xfrm>
                <a:off x="1785982" y="2195572"/>
                <a:ext cx="7956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𝑓</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b="0" i="1" smtClean="0">
                                  <a:latin typeface="Cambria Math" panose="02040503050406030204" pitchFamily="18" charset="0"/>
                                </a:rPr>
                                <m:t>𝑜</m:t>
                              </m:r>
                            </m:sub>
                          </m:sSub>
                        </m:e>
                      </m:d>
                    </m:oMath>
                  </m:oMathPara>
                </a14:m>
                <a:endParaRPr lang="zh-TW" altLang="en-US" sz="2400" dirty="0"/>
              </a:p>
            </p:txBody>
          </p:sp>
        </mc:Choice>
        <mc:Fallback xmlns="">
          <p:sp>
            <p:nvSpPr>
              <p:cNvPr id="30" name="文字方塊 29"/>
              <p:cNvSpPr txBox="1">
                <a:spLocks noRot="1" noChangeAspect="1" noMove="1" noResize="1" noEditPoints="1" noAdjustHandles="1" noChangeArrowheads="1" noChangeShapeType="1" noTextEdit="1"/>
              </p:cNvSpPr>
              <p:nvPr/>
            </p:nvSpPr>
            <p:spPr>
              <a:xfrm>
                <a:off x="1785982" y="2195572"/>
                <a:ext cx="795666" cy="369332"/>
              </a:xfrm>
              <a:prstGeom prst="rect">
                <a:avLst/>
              </a:prstGeom>
              <a:blipFill rotWithShape="1">
                <a:blip r:embed="rId13"/>
                <a:stretch>
                  <a:fillRect l="-13846" b="-3442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2" name="文字方塊 31"/>
              <p:cNvSpPr txBox="1"/>
              <p:nvPr/>
            </p:nvSpPr>
            <p:spPr>
              <a:xfrm>
                <a:off x="3027904" y="1187460"/>
                <a:ext cx="2479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oMath>
                  </m:oMathPara>
                </a14:m>
                <a:endParaRPr lang="zh-TW" altLang="en-US" sz="2400" dirty="0"/>
              </a:p>
            </p:txBody>
          </p:sp>
        </mc:Choice>
        <mc:Fallback xmlns="">
          <p:sp>
            <p:nvSpPr>
              <p:cNvPr id="32" name="文字方塊 31"/>
              <p:cNvSpPr txBox="1">
                <a:spLocks noRot="1" noChangeAspect="1" noMove="1" noResize="1" noEditPoints="1" noAdjustHandles="1" noChangeArrowheads="1" noChangeShapeType="1" noTextEdit="1"/>
              </p:cNvSpPr>
              <p:nvPr/>
            </p:nvSpPr>
            <p:spPr>
              <a:xfrm>
                <a:off x="3027904" y="1187460"/>
                <a:ext cx="247952" cy="369332"/>
              </a:xfrm>
              <a:prstGeom prst="rect">
                <a:avLst/>
              </a:prstGeom>
              <a:blipFill rotWithShape="1">
                <a:blip r:embed="rId14"/>
                <a:stretch>
                  <a:fillRect l="-17500" r="-1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文字方塊 26"/>
              <p:cNvSpPr txBox="1"/>
              <p:nvPr/>
            </p:nvSpPr>
            <p:spPr>
              <a:xfrm>
                <a:off x="3244111" y="1218392"/>
                <a:ext cx="17915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en-US" altLang="zh-TW" sz="2400" i="1">
                          <a:latin typeface="Cambria Math" panose="02040503050406030204" pitchFamily="18" charset="0"/>
                        </a:rPr>
                        <m:t>h</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𝑐</m:t>
                              </m:r>
                            </m:e>
                            <m:sup>
                              <m:r>
                                <a:rPr lang="en-US" altLang="zh-TW" sz="2400" i="1">
                                  <a:latin typeface="Cambria Math" panose="02040503050406030204" pitchFamily="18" charset="0"/>
                                </a:rPr>
                                <m:t>′</m:t>
                              </m:r>
                            </m:sup>
                          </m:sSup>
                        </m:e>
                      </m:d>
                      <m:r>
                        <a:rPr lang="en-US" altLang="zh-TW" sz="2400" i="1" smtClean="0">
                          <a:latin typeface="Cambria Math" panose="02040503050406030204" pitchFamily="18" charset="0"/>
                        </a:rPr>
                        <m:t>𝑓</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b="0" i="1" smtClean="0">
                                  <a:latin typeface="Cambria Math" panose="02040503050406030204" pitchFamily="18" charset="0"/>
                                </a:rPr>
                                <m:t>𝑜</m:t>
                              </m:r>
                            </m:sub>
                          </m:sSub>
                        </m:e>
                      </m:d>
                    </m:oMath>
                  </m:oMathPara>
                </a14:m>
                <a:endParaRPr lang="zh-TW" altLang="en-US" sz="2400" dirty="0"/>
              </a:p>
            </p:txBody>
          </p:sp>
        </mc:Choice>
        <mc:Fallback xmlns="">
          <p:sp>
            <p:nvSpPr>
              <p:cNvPr id="27" name="文字方塊 26"/>
              <p:cNvSpPr txBox="1">
                <a:spLocks noRot="1" noChangeAspect="1" noMove="1" noResize="1" noEditPoints="1" noAdjustHandles="1" noChangeArrowheads="1" noChangeShapeType="1" noTextEdit="1"/>
              </p:cNvSpPr>
              <p:nvPr/>
            </p:nvSpPr>
            <p:spPr>
              <a:xfrm>
                <a:off x="3244111" y="1218392"/>
                <a:ext cx="1791581" cy="369332"/>
              </a:xfrm>
              <a:prstGeom prst="rect">
                <a:avLst/>
              </a:prstGeom>
              <a:blipFill rotWithShape="1">
                <a:blip r:embed="rId15"/>
                <a:stretch>
                  <a:fillRect l="-1020" b="-3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文字方塊 30"/>
              <p:cNvSpPr txBox="1"/>
              <p:nvPr/>
            </p:nvSpPr>
            <p:spPr>
              <a:xfrm>
                <a:off x="2915816" y="4571836"/>
                <a:ext cx="13465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𝑔</m:t>
                      </m:r>
                      <m:d>
                        <m:dPr>
                          <m:ctrlPr>
                            <a:rPr lang="en-US" altLang="zh-TW" sz="2400" i="1">
                              <a:latin typeface="Cambria Math" panose="02040503050406030204" pitchFamily="18" charset="0"/>
                            </a:rPr>
                          </m:ctrlPr>
                        </m:dPr>
                        <m:e>
                          <m:r>
                            <a:rPr lang="en-US" altLang="zh-TW" sz="2400" i="1" smtClean="0">
                              <a:latin typeface="Cambria Math" panose="02040503050406030204" pitchFamily="18" charset="0"/>
                            </a:rPr>
                            <m:t>𝑧</m:t>
                          </m:r>
                        </m:e>
                      </m:d>
                      <m:r>
                        <a:rPr lang="en-US" altLang="zh-TW" sz="2400" b="0" i="1" smtClean="0">
                          <a:latin typeface="Cambria Math" panose="02040503050406030204" pitchFamily="18" charset="0"/>
                        </a:rPr>
                        <m:t>𝑓</m:t>
                      </m:r>
                      <m:d>
                        <m:dPr>
                          <m:ctrlPr>
                            <a:rPr lang="en-US" altLang="zh-TW" sz="2400" b="0" i="1" smtClean="0">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b="0" i="1" smtClean="0">
                                  <a:latin typeface="Cambria Math" panose="02040503050406030204" pitchFamily="18" charset="0"/>
                                </a:rPr>
                                <m:t>𝑖</m:t>
                              </m:r>
                            </m:sub>
                          </m:sSub>
                        </m:e>
                      </m:d>
                    </m:oMath>
                  </m:oMathPara>
                </a14:m>
                <a:endParaRPr lang="zh-TW" altLang="en-US" sz="2400" dirty="0"/>
              </a:p>
            </p:txBody>
          </p:sp>
        </mc:Choice>
        <mc:Fallback xmlns="">
          <p:sp>
            <p:nvSpPr>
              <p:cNvPr id="31" name="文字方塊 30"/>
              <p:cNvSpPr txBox="1">
                <a:spLocks noRot="1" noChangeAspect="1" noMove="1" noResize="1" noEditPoints="1" noAdjustHandles="1" noChangeArrowheads="1" noChangeShapeType="1" noTextEdit="1"/>
              </p:cNvSpPr>
              <p:nvPr/>
            </p:nvSpPr>
            <p:spPr>
              <a:xfrm>
                <a:off x="2915816" y="4571836"/>
                <a:ext cx="1346522" cy="369332"/>
              </a:xfrm>
              <a:prstGeom prst="rect">
                <a:avLst/>
              </a:prstGeom>
              <a:blipFill rotWithShape="1">
                <a:blip r:embed="rId16"/>
                <a:stretch>
                  <a:fillRect l="-4525" b="-32787"/>
                </a:stretch>
              </a:blipFill>
            </p:spPr>
            <p:txBody>
              <a:bodyPr/>
              <a:lstStyle/>
              <a:p>
                <a:r>
                  <a:rPr lang="zh-TW" altLang="en-US">
                    <a:noFill/>
                  </a:rPr>
                  <a:t> </a:t>
                </a:r>
              </a:p>
            </p:txBody>
          </p:sp>
        </mc:Fallback>
      </mc:AlternateContent>
      <p:pic>
        <p:nvPicPr>
          <p:cNvPr id="2" name="圖片 1"/>
          <p:cNvPicPr>
            <a:picLocks noChangeAspect="1"/>
          </p:cNvPicPr>
          <p:nvPr/>
        </p:nvPicPr>
        <p:blipFill>
          <a:blip r:embed="rId17"/>
          <a:stretch>
            <a:fillRect/>
          </a:stretch>
        </p:blipFill>
        <p:spPr>
          <a:xfrm>
            <a:off x="3226693" y="3030860"/>
            <a:ext cx="1057275" cy="228600"/>
          </a:xfrm>
          <a:prstGeom prst="rect">
            <a:avLst/>
          </a:prstGeom>
        </p:spPr>
      </p:pic>
      <mc:AlternateContent xmlns:mc="http://schemas.openxmlformats.org/markup-compatibility/2006" xmlns:a14="http://schemas.microsoft.com/office/drawing/2010/main">
        <mc:Choice Requires="a14">
          <p:sp>
            <p:nvSpPr>
              <p:cNvPr id="33" name="流程圖: 磁碟 32"/>
              <p:cNvSpPr/>
              <p:nvPr/>
            </p:nvSpPr>
            <p:spPr>
              <a:xfrm>
                <a:off x="2562641" y="3645039"/>
                <a:ext cx="622258" cy="648057"/>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𝑐</m:t>
                          </m:r>
                        </m:e>
                        <m:sup>
                          <m:r>
                            <a:rPr lang="en-US" altLang="zh-TW" sz="2400" i="1">
                              <a:latin typeface="Cambria Math" panose="02040503050406030204" pitchFamily="18" charset="0"/>
                            </a:rPr>
                            <m:t>′</m:t>
                          </m:r>
                        </m:sup>
                      </m:sSup>
                    </m:oMath>
                  </m:oMathPara>
                </a14:m>
                <a:endParaRPr lang="zh-TW" altLang="en-US" sz="2400" dirty="0"/>
              </a:p>
            </p:txBody>
          </p:sp>
        </mc:Choice>
        <mc:Fallback xmlns="">
          <p:sp>
            <p:nvSpPr>
              <p:cNvPr id="33" name="流程圖: 磁碟 32"/>
              <p:cNvSpPr>
                <a:spLocks noRot="1" noChangeAspect="1" noMove="1" noResize="1" noEditPoints="1" noAdjustHandles="1" noChangeArrowheads="1" noChangeShapeType="1" noTextEdit="1"/>
              </p:cNvSpPr>
              <p:nvPr/>
            </p:nvSpPr>
            <p:spPr>
              <a:xfrm>
                <a:off x="2562641" y="3645039"/>
                <a:ext cx="622258" cy="648057"/>
              </a:xfrm>
              <a:prstGeom prst="flowChartMagneticDisk">
                <a:avLst/>
              </a:prstGeom>
              <a:blipFill rotWithShape="1">
                <a:blip r:embed="rId18"/>
                <a:stretch>
                  <a:fillRect/>
                </a:stretch>
              </a:blipFill>
            </p:spPr>
            <p:txBody>
              <a:bodyPr/>
              <a:lstStyle/>
              <a:p>
                <a:r>
                  <a:rPr lang="zh-TW" altLang="en-US">
                    <a:noFill/>
                  </a:rPr>
                  <a:t> </a:t>
                </a:r>
              </a:p>
            </p:txBody>
          </p:sp>
        </mc:Fallback>
      </mc:AlternateContent>
      <p:sp>
        <p:nvSpPr>
          <p:cNvPr id="4" name="矩形 3"/>
          <p:cNvSpPr/>
          <p:nvPr/>
        </p:nvSpPr>
        <p:spPr>
          <a:xfrm>
            <a:off x="3131840" y="3429000"/>
            <a:ext cx="1133965" cy="2479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8" name="文字方塊 17"/>
              <p:cNvSpPr txBox="1"/>
              <p:nvPr/>
            </p:nvSpPr>
            <p:spPr>
              <a:xfrm>
                <a:off x="3419872" y="3272609"/>
                <a:ext cx="800732" cy="4253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𝑓</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b="0" i="1" smtClean="0">
                                  <a:latin typeface="Cambria Math" panose="02040503050406030204" pitchFamily="18" charset="0"/>
                                </a:rPr>
                                <m:t>𝑓</m:t>
                              </m:r>
                            </m:sub>
                          </m:sSub>
                        </m:e>
                      </m:d>
                    </m:oMath>
                  </m:oMathPara>
                </a14:m>
                <a:endParaRPr lang="zh-TW" altLang="en-US" sz="2400" dirty="0"/>
              </a:p>
            </p:txBody>
          </p:sp>
        </mc:Choice>
        <mc:Fallback xmlns="">
          <p:sp>
            <p:nvSpPr>
              <p:cNvPr id="18" name="文字方塊 17"/>
              <p:cNvSpPr txBox="1">
                <a:spLocks noRot="1" noChangeAspect="1" noMove="1" noResize="1" noEditPoints="1" noAdjustHandles="1" noChangeArrowheads="1" noChangeShapeType="1" noTextEdit="1"/>
              </p:cNvSpPr>
              <p:nvPr/>
            </p:nvSpPr>
            <p:spPr>
              <a:xfrm>
                <a:off x="3419872" y="3272609"/>
                <a:ext cx="800732" cy="425373"/>
              </a:xfrm>
              <a:prstGeom prst="rect">
                <a:avLst/>
              </a:prstGeom>
              <a:blipFill rotWithShape="1">
                <a:blip r:embed="rId1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文字方塊 33"/>
              <p:cNvSpPr txBox="1"/>
              <p:nvPr/>
            </p:nvSpPr>
            <p:spPr>
              <a:xfrm>
                <a:off x="3131840" y="4155755"/>
                <a:ext cx="941796" cy="4253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𝑐𝑓</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b="0" i="1" smtClean="0">
                                  <a:latin typeface="Cambria Math" panose="02040503050406030204" pitchFamily="18" charset="0"/>
                                </a:rPr>
                                <m:t>𝑓</m:t>
                              </m:r>
                            </m:sub>
                          </m:sSub>
                        </m:e>
                      </m:d>
                    </m:oMath>
                  </m:oMathPara>
                </a14:m>
                <a:endParaRPr lang="zh-TW" altLang="en-US" sz="2400" dirty="0"/>
              </a:p>
            </p:txBody>
          </p:sp>
        </mc:Choice>
        <mc:Fallback xmlns="">
          <p:sp>
            <p:nvSpPr>
              <p:cNvPr id="34" name="文字方塊 33"/>
              <p:cNvSpPr txBox="1">
                <a:spLocks noRot="1" noChangeAspect="1" noMove="1" noResize="1" noEditPoints="1" noAdjustHandles="1" noChangeArrowheads="1" noChangeShapeType="1" noTextEdit="1"/>
              </p:cNvSpPr>
              <p:nvPr/>
            </p:nvSpPr>
            <p:spPr>
              <a:xfrm>
                <a:off x="3131840" y="4155755"/>
                <a:ext cx="941796" cy="425373"/>
              </a:xfrm>
              <a:prstGeom prst="rect">
                <a:avLst/>
              </a:prstGeom>
              <a:blipFill rotWithShape="1">
                <a:blip r:embed="rId2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文字方塊 34"/>
              <p:cNvSpPr txBox="1"/>
              <p:nvPr/>
            </p:nvSpPr>
            <p:spPr>
              <a:xfrm>
                <a:off x="3128124" y="3351892"/>
                <a:ext cx="21974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𝑐</m:t>
                      </m:r>
                    </m:oMath>
                  </m:oMathPara>
                </a14:m>
                <a:endParaRPr lang="zh-TW" altLang="en-US" sz="2400" dirty="0"/>
              </a:p>
            </p:txBody>
          </p:sp>
        </mc:Choice>
        <mc:Fallback xmlns="">
          <p:sp>
            <p:nvSpPr>
              <p:cNvPr id="35" name="文字方塊 34"/>
              <p:cNvSpPr txBox="1">
                <a:spLocks noRot="1" noChangeAspect="1" noMove="1" noResize="1" noEditPoints="1" noAdjustHandles="1" noChangeArrowheads="1" noChangeShapeType="1" noTextEdit="1"/>
              </p:cNvSpPr>
              <p:nvPr/>
            </p:nvSpPr>
            <p:spPr>
              <a:xfrm>
                <a:off x="3128124" y="3351892"/>
                <a:ext cx="219740" cy="369332"/>
              </a:xfrm>
              <a:prstGeom prst="rect">
                <a:avLst/>
              </a:prstGeom>
              <a:blipFill rotWithShape="1">
                <a:blip r:embed="rId21"/>
                <a:stretch>
                  <a:fillRect l="-16667" r="-16667"/>
                </a:stretch>
              </a:blipFill>
            </p:spPr>
            <p:txBody>
              <a:bodyPr/>
              <a:lstStyle/>
              <a:p>
                <a:r>
                  <a:rPr lang="zh-TW" altLang="en-US">
                    <a:noFill/>
                  </a:rPr>
                  <a:t> </a:t>
                </a:r>
              </a:p>
            </p:txBody>
          </p:sp>
        </mc:Fallback>
      </mc:AlternateContent>
      <p:sp>
        <p:nvSpPr>
          <p:cNvPr id="36" name="標題 1"/>
          <p:cNvSpPr>
            <a:spLocks noGrp="1"/>
          </p:cNvSpPr>
          <p:nvPr>
            <p:ph type="title"/>
          </p:nvPr>
        </p:nvSpPr>
        <p:spPr>
          <a:xfrm>
            <a:off x="0" y="0"/>
            <a:ext cx="9144000" cy="720000"/>
          </a:xfrm>
        </p:spPr>
        <p:txBody>
          <a:bodyPr anchor="ctr" anchorCtr="0"/>
          <a:lstStyle/>
          <a:p>
            <a:pPr algn="l"/>
            <a:r>
              <a:rPr lang="en-US" altLang="zh-TW" sz="3600" b="1" dirty="0" smtClean="0">
                <a:latin typeface="Times New Roman" panose="02020603050405020304" pitchFamily="18" charset="0"/>
                <a:cs typeface="Times New Roman" panose="02020603050405020304" pitchFamily="18" charset="0"/>
              </a:rPr>
              <a:t>Long Short-term Memory (LSTM)</a:t>
            </a:r>
            <a:endParaRPr lang="zh-TW" alt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4122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P spid="19" grpId="0"/>
      <p:bldP spid="20" grpId="0"/>
      <p:bldP spid="21" grpId="0"/>
      <p:bldP spid="22" grpId="0"/>
      <p:bldP spid="23" grpId="0"/>
      <p:bldP spid="24" grpId="0" animBg="1"/>
      <p:bldP spid="25" grpId="0"/>
      <p:bldP spid="29" grpId="0"/>
      <p:bldP spid="30" grpId="0"/>
      <p:bldP spid="32" grpId="0"/>
      <p:bldP spid="27" grpId="0"/>
      <p:bldP spid="31" grpId="0"/>
      <p:bldP spid="33" grpId="0" animBg="1"/>
      <p:bldP spid="18" grpId="0"/>
      <p:bldP spid="34" grpId="0"/>
      <p:bldP spid="3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字方塊 10"/>
          <p:cNvSpPr txBox="1"/>
          <p:nvPr/>
        </p:nvSpPr>
        <p:spPr>
          <a:xfrm>
            <a:off x="3674459" y="6279701"/>
            <a:ext cx="483079"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smtClean="0"/>
              <a:t>x</a:t>
            </a:r>
            <a:r>
              <a:rPr lang="en-US" altLang="zh-TW" sz="2400" baseline="-25000" dirty="0" smtClean="0"/>
              <a:t>1</a:t>
            </a:r>
            <a:endParaRPr lang="zh-TW" altLang="en-US" sz="2400" baseline="-25000" dirty="0"/>
          </a:p>
        </p:txBody>
      </p:sp>
      <p:sp>
        <p:nvSpPr>
          <p:cNvPr id="12" name="文字方塊 11"/>
          <p:cNvSpPr txBox="1"/>
          <p:nvPr/>
        </p:nvSpPr>
        <p:spPr>
          <a:xfrm>
            <a:off x="5036029" y="6279703"/>
            <a:ext cx="570185"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smtClean="0"/>
              <a:t>x</a:t>
            </a:r>
            <a:r>
              <a:rPr lang="en-US" altLang="zh-TW" sz="2400" baseline="-25000" dirty="0"/>
              <a:t>2</a:t>
            </a:r>
            <a:endParaRPr lang="zh-TW" altLang="en-US" sz="2400" baseline="-25000" dirty="0"/>
          </a:p>
        </p:txBody>
      </p:sp>
      <p:sp>
        <p:nvSpPr>
          <p:cNvPr id="4" name="文字方塊 3"/>
          <p:cNvSpPr txBox="1"/>
          <p:nvPr/>
        </p:nvSpPr>
        <p:spPr>
          <a:xfrm>
            <a:off x="5918083" y="6279701"/>
            <a:ext cx="1710813" cy="461665"/>
          </a:xfrm>
          <a:prstGeom prst="rect">
            <a:avLst/>
          </a:prstGeom>
          <a:noFill/>
        </p:spPr>
        <p:txBody>
          <a:bodyPr wrap="square" rtlCol="0">
            <a:spAutoFit/>
          </a:bodyPr>
          <a:lstStyle/>
          <a:p>
            <a:r>
              <a:rPr lang="en-US" altLang="zh-TW" sz="2400" dirty="0" smtClean="0"/>
              <a:t>Input</a:t>
            </a:r>
            <a:endParaRPr lang="zh-TW" altLang="en-US" sz="2400" dirty="0"/>
          </a:p>
        </p:txBody>
      </p:sp>
      <p:sp>
        <p:nvSpPr>
          <p:cNvPr id="2" name="橢圓 1"/>
          <p:cNvSpPr/>
          <p:nvPr/>
        </p:nvSpPr>
        <p:spPr>
          <a:xfrm>
            <a:off x="2686050" y="3279616"/>
            <a:ext cx="1200150" cy="120015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6" name="橢圓 35"/>
          <p:cNvSpPr/>
          <p:nvPr/>
        </p:nvSpPr>
        <p:spPr>
          <a:xfrm>
            <a:off x="5573339" y="3279616"/>
            <a:ext cx="1200150" cy="120015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 name="文字方塊 2"/>
          <p:cNvSpPr txBox="1"/>
          <p:nvPr/>
        </p:nvSpPr>
        <p:spPr>
          <a:xfrm>
            <a:off x="-9582" y="889556"/>
            <a:ext cx="9153582" cy="892552"/>
          </a:xfrm>
          <a:prstGeom prst="rect">
            <a:avLst/>
          </a:prstGeom>
          <a:noFill/>
        </p:spPr>
        <p:txBody>
          <a:bodyPr wrap="square" rtlCol="0">
            <a:spAutoFit/>
          </a:bodyPr>
          <a:lstStyle/>
          <a:p>
            <a:pPr lvl="1" indent="-457200">
              <a:buFont typeface="Arial" panose="020B0604020202020204" pitchFamily="34" charset="0"/>
              <a:buChar char="•"/>
            </a:pPr>
            <a:r>
              <a:rPr lang="en-US" altLang="zh-TW" sz="2800" b="1" dirty="0" smtClean="0">
                <a:latin typeface="Times New Roman" panose="02020603050405020304" pitchFamily="18" charset="0"/>
                <a:cs typeface="Times New Roman" panose="02020603050405020304" pitchFamily="18" charset="0"/>
              </a:rPr>
              <a:t>Simply replacing </a:t>
            </a:r>
            <a:r>
              <a:rPr lang="en-US" altLang="zh-TW" sz="2800" b="1" dirty="0">
                <a:latin typeface="Times New Roman" panose="02020603050405020304" pitchFamily="18" charset="0"/>
                <a:cs typeface="Times New Roman" panose="02020603050405020304" pitchFamily="18" charset="0"/>
              </a:rPr>
              <a:t>the neurons with LSTM</a:t>
            </a:r>
          </a:p>
          <a:p>
            <a:pPr marL="581025" lvl="1" indent="-180975">
              <a:buFont typeface="Arial" pitchFamily="34" charset="0"/>
              <a:buChar char="–"/>
            </a:pPr>
            <a:r>
              <a:rPr lang="en-US" altLang="zh-TW" sz="2200" dirty="0" smtClean="0">
                <a:latin typeface="Times New Roman" pitchFamily="18" charset="0"/>
                <a:cs typeface="Times New Roman" pitchFamily="18" charset="0"/>
              </a:rPr>
              <a:t>original network</a:t>
            </a:r>
            <a:endParaRPr lang="en-US" altLang="zh-TW" sz="2200" dirty="0">
              <a:latin typeface="Times New Roman" pitchFamily="18" charset="0"/>
              <a:cs typeface="Times New Roman" pitchFamily="18" charset="0"/>
            </a:endParaRPr>
          </a:p>
        </p:txBody>
      </p:sp>
      <p:sp>
        <p:nvSpPr>
          <p:cNvPr id="7" name="手繪多邊形 6"/>
          <p:cNvSpPr/>
          <p:nvPr/>
        </p:nvSpPr>
        <p:spPr>
          <a:xfrm>
            <a:off x="2836259" y="3569773"/>
            <a:ext cx="838200" cy="619836"/>
          </a:xfrm>
          <a:custGeom>
            <a:avLst/>
            <a:gdLst>
              <a:gd name="connsiteX0" fmla="*/ 0 w 838200"/>
              <a:gd name="connsiteY0" fmla="*/ 619836 h 619836"/>
              <a:gd name="connsiteX1" fmla="*/ 361950 w 838200"/>
              <a:gd name="connsiteY1" fmla="*/ 486486 h 619836"/>
              <a:gd name="connsiteX2" fmla="*/ 457200 w 838200"/>
              <a:gd name="connsiteY2" fmla="*/ 257886 h 619836"/>
              <a:gd name="connsiteX3" fmla="*/ 552450 w 838200"/>
              <a:gd name="connsiteY3" fmla="*/ 29286 h 619836"/>
              <a:gd name="connsiteX4" fmla="*/ 838200 w 838200"/>
              <a:gd name="connsiteY4" fmla="*/ 10236 h 619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619836">
                <a:moveTo>
                  <a:pt x="0" y="619836"/>
                </a:moveTo>
                <a:cubicBezTo>
                  <a:pt x="142875" y="583323"/>
                  <a:pt x="285750" y="546811"/>
                  <a:pt x="361950" y="486486"/>
                </a:cubicBezTo>
                <a:cubicBezTo>
                  <a:pt x="438150" y="426161"/>
                  <a:pt x="457200" y="257886"/>
                  <a:pt x="457200" y="257886"/>
                </a:cubicBezTo>
                <a:cubicBezTo>
                  <a:pt x="488950" y="181686"/>
                  <a:pt x="488950" y="70561"/>
                  <a:pt x="552450" y="29286"/>
                </a:cubicBezTo>
                <a:cubicBezTo>
                  <a:pt x="615950" y="-11989"/>
                  <a:pt x="727075" y="-877"/>
                  <a:pt x="838200" y="10236"/>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手繪多邊形 40"/>
          <p:cNvSpPr/>
          <p:nvPr/>
        </p:nvSpPr>
        <p:spPr>
          <a:xfrm>
            <a:off x="5751201" y="3538282"/>
            <a:ext cx="838200" cy="619836"/>
          </a:xfrm>
          <a:custGeom>
            <a:avLst/>
            <a:gdLst>
              <a:gd name="connsiteX0" fmla="*/ 0 w 838200"/>
              <a:gd name="connsiteY0" fmla="*/ 619836 h 619836"/>
              <a:gd name="connsiteX1" fmla="*/ 361950 w 838200"/>
              <a:gd name="connsiteY1" fmla="*/ 486486 h 619836"/>
              <a:gd name="connsiteX2" fmla="*/ 457200 w 838200"/>
              <a:gd name="connsiteY2" fmla="*/ 257886 h 619836"/>
              <a:gd name="connsiteX3" fmla="*/ 552450 w 838200"/>
              <a:gd name="connsiteY3" fmla="*/ 29286 h 619836"/>
              <a:gd name="connsiteX4" fmla="*/ 838200 w 838200"/>
              <a:gd name="connsiteY4" fmla="*/ 10236 h 619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619836">
                <a:moveTo>
                  <a:pt x="0" y="619836"/>
                </a:moveTo>
                <a:cubicBezTo>
                  <a:pt x="142875" y="583323"/>
                  <a:pt x="285750" y="546811"/>
                  <a:pt x="361950" y="486486"/>
                </a:cubicBezTo>
                <a:cubicBezTo>
                  <a:pt x="438150" y="426161"/>
                  <a:pt x="457200" y="257886"/>
                  <a:pt x="457200" y="257886"/>
                </a:cubicBezTo>
                <a:cubicBezTo>
                  <a:pt x="488950" y="181686"/>
                  <a:pt x="488950" y="70561"/>
                  <a:pt x="552450" y="29286"/>
                </a:cubicBezTo>
                <a:cubicBezTo>
                  <a:pt x="615950" y="-11989"/>
                  <a:pt x="727075" y="-877"/>
                  <a:pt x="838200" y="10236"/>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 name="直線單箭頭接點 12"/>
          <p:cNvCxnSpPr>
            <a:stCxn id="2" idx="0"/>
          </p:cNvCxnSpPr>
          <p:nvPr/>
        </p:nvCxnSpPr>
        <p:spPr>
          <a:xfrm flipV="1">
            <a:off x="3286125" y="2689067"/>
            <a:ext cx="0" cy="5905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p:nvPr/>
        </p:nvCxnSpPr>
        <p:spPr>
          <a:xfrm flipV="1">
            <a:off x="6200775" y="2689067"/>
            <a:ext cx="0" cy="5905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文字方塊 47"/>
              <p:cNvSpPr txBox="1"/>
              <p:nvPr/>
            </p:nvSpPr>
            <p:spPr>
              <a:xfrm>
                <a:off x="3117206" y="2252344"/>
                <a:ext cx="3759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48" name="文字方塊 47"/>
              <p:cNvSpPr txBox="1">
                <a:spLocks noRot="1" noChangeAspect="1" noMove="1" noResize="1" noEditPoints="1" noAdjustHandles="1" noChangeArrowheads="1" noChangeShapeType="1" noTextEdit="1"/>
              </p:cNvSpPr>
              <p:nvPr/>
            </p:nvSpPr>
            <p:spPr>
              <a:xfrm>
                <a:off x="3117206" y="2252344"/>
                <a:ext cx="375937" cy="369332"/>
              </a:xfrm>
              <a:prstGeom prst="rect">
                <a:avLst/>
              </a:prstGeom>
              <a:blipFill rotWithShape="1">
                <a:blip r:embed="rId3"/>
                <a:stretch>
                  <a:fillRect l="-9677" r="-8065"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0" name="文字方塊 49"/>
              <p:cNvSpPr txBox="1"/>
              <p:nvPr/>
            </p:nvSpPr>
            <p:spPr>
              <a:xfrm>
                <a:off x="6009248" y="2245735"/>
                <a:ext cx="38305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50" name="文字方塊 49"/>
              <p:cNvSpPr txBox="1">
                <a:spLocks noRot="1" noChangeAspect="1" noMove="1" noResize="1" noEditPoints="1" noAdjustHandles="1" noChangeArrowheads="1" noChangeShapeType="1" noTextEdit="1"/>
              </p:cNvSpPr>
              <p:nvPr/>
            </p:nvSpPr>
            <p:spPr>
              <a:xfrm>
                <a:off x="6009248" y="2245735"/>
                <a:ext cx="383054" cy="369332"/>
              </a:xfrm>
              <a:prstGeom prst="rect">
                <a:avLst/>
              </a:prstGeom>
              <a:blipFill rotWithShape="1">
                <a:blip r:embed="rId4"/>
                <a:stretch>
                  <a:fillRect l="-11111" r="-6349" b="-13115"/>
                </a:stretch>
              </a:blipFill>
            </p:spPr>
            <p:txBody>
              <a:bodyPr/>
              <a:lstStyle/>
              <a:p>
                <a:r>
                  <a:rPr lang="zh-TW" altLang="en-US">
                    <a:noFill/>
                  </a:rPr>
                  <a:t> </a:t>
                </a:r>
              </a:p>
            </p:txBody>
          </p:sp>
        </mc:Fallback>
      </mc:AlternateContent>
      <p:sp>
        <p:nvSpPr>
          <p:cNvPr id="25" name="文字方塊 24"/>
          <p:cNvSpPr txBox="1"/>
          <p:nvPr/>
        </p:nvSpPr>
        <p:spPr>
          <a:xfrm rot="5400000">
            <a:off x="2866668" y="1768642"/>
            <a:ext cx="1085850" cy="584775"/>
          </a:xfrm>
          <a:prstGeom prst="rect">
            <a:avLst/>
          </a:prstGeom>
          <a:noFill/>
        </p:spPr>
        <p:txBody>
          <a:bodyPr wrap="square" rtlCol="0">
            <a:spAutoFit/>
          </a:bodyPr>
          <a:lstStyle/>
          <a:p>
            <a:pPr algn="ctr"/>
            <a:r>
              <a:rPr lang="en-US" altLang="zh-TW" sz="3200" dirty="0" smtClean="0"/>
              <a:t>……</a:t>
            </a:r>
            <a:endParaRPr lang="zh-TW" altLang="en-US" sz="3200" dirty="0"/>
          </a:p>
        </p:txBody>
      </p:sp>
      <p:sp>
        <p:nvSpPr>
          <p:cNvPr id="52" name="文字方塊 51"/>
          <p:cNvSpPr txBox="1"/>
          <p:nvPr/>
        </p:nvSpPr>
        <p:spPr>
          <a:xfrm rot="5400000">
            <a:off x="5773139" y="1768642"/>
            <a:ext cx="1085850" cy="584775"/>
          </a:xfrm>
          <a:prstGeom prst="rect">
            <a:avLst/>
          </a:prstGeom>
          <a:noFill/>
        </p:spPr>
        <p:txBody>
          <a:bodyPr wrap="square" rtlCol="0">
            <a:spAutoFit/>
          </a:bodyPr>
          <a:lstStyle/>
          <a:p>
            <a:pPr algn="ctr"/>
            <a:r>
              <a:rPr lang="en-US" altLang="zh-TW" sz="3200" dirty="0" smtClean="0"/>
              <a:t>……</a:t>
            </a:r>
            <a:endParaRPr lang="zh-TW" altLang="en-US" sz="3200" dirty="0"/>
          </a:p>
        </p:txBody>
      </p:sp>
      <mc:AlternateContent xmlns:mc="http://schemas.openxmlformats.org/markup-compatibility/2006" xmlns:a14="http://schemas.microsoft.com/office/drawing/2010/main">
        <mc:Choice Requires="a14">
          <p:sp>
            <p:nvSpPr>
              <p:cNvPr id="53" name="文字方塊 52"/>
              <p:cNvSpPr txBox="1"/>
              <p:nvPr/>
            </p:nvSpPr>
            <p:spPr>
              <a:xfrm>
                <a:off x="2947504" y="4421611"/>
                <a:ext cx="34599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53" name="文字方塊 52"/>
              <p:cNvSpPr txBox="1">
                <a:spLocks noRot="1" noChangeAspect="1" noMove="1" noResize="1" noEditPoints="1" noAdjustHandles="1" noChangeArrowheads="1" noChangeShapeType="1" noTextEdit="1"/>
              </p:cNvSpPr>
              <p:nvPr/>
            </p:nvSpPr>
            <p:spPr>
              <a:xfrm>
                <a:off x="2947504" y="4421611"/>
                <a:ext cx="345992" cy="369332"/>
              </a:xfrm>
              <a:prstGeom prst="rect">
                <a:avLst/>
              </a:prstGeom>
              <a:blipFill rotWithShape="1">
                <a:blip r:embed="rId5"/>
                <a:stretch>
                  <a:fillRect l="-12500" r="-8929"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5" name="文字方塊 54"/>
              <p:cNvSpPr txBox="1"/>
              <p:nvPr/>
            </p:nvSpPr>
            <p:spPr>
              <a:xfrm>
                <a:off x="6187452" y="4448042"/>
                <a:ext cx="3531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55" name="文字方塊 54"/>
              <p:cNvSpPr txBox="1">
                <a:spLocks noRot="1" noChangeAspect="1" noMove="1" noResize="1" noEditPoints="1" noAdjustHandles="1" noChangeArrowheads="1" noChangeShapeType="1" noTextEdit="1"/>
              </p:cNvSpPr>
              <p:nvPr/>
            </p:nvSpPr>
            <p:spPr>
              <a:xfrm>
                <a:off x="6187452" y="4448042"/>
                <a:ext cx="353109" cy="369332"/>
              </a:xfrm>
              <a:prstGeom prst="rect">
                <a:avLst/>
              </a:prstGeom>
              <a:blipFill rotWithShape="1">
                <a:blip r:embed="rId6"/>
                <a:stretch>
                  <a:fillRect l="-10345" r="-8621" b="-13333"/>
                </a:stretch>
              </a:blipFill>
            </p:spPr>
            <p:txBody>
              <a:bodyPr/>
              <a:lstStyle/>
              <a:p>
                <a:r>
                  <a:rPr lang="zh-TW" altLang="en-US">
                    <a:noFill/>
                  </a:rPr>
                  <a:t> </a:t>
                </a:r>
              </a:p>
            </p:txBody>
          </p:sp>
        </mc:Fallback>
      </mc:AlternateContent>
      <p:cxnSp>
        <p:nvCxnSpPr>
          <p:cNvPr id="56" name="直線單箭頭接點 55"/>
          <p:cNvCxnSpPr>
            <a:endCxn id="2" idx="4"/>
          </p:cNvCxnSpPr>
          <p:nvPr/>
        </p:nvCxnSpPr>
        <p:spPr>
          <a:xfrm flipH="1" flipV="1">
            <a:off x="3286125" y="4479766"/>
            <a:ext cx="600075" cy="17999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a:stCxn id="11" idx="0"/>
            <a:endCxn id="36" idx="4"/>
          </p:cNvCxnSpPr>
          <p:nvPr/>
        </p:nvCxnSpPr>
        <p:spPr>
          <a:xfrm flipV="1">
            <a:off x="3915999" y="4479766"/>
            <a:ext cx="2257415" cy="17999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a:endCxn id="2" idx="4"/>
          </p:cNvCxnSpPr>
          <p:nvPr/>
        </p:nvCxnSpPr>
        <p:spPr>
          <a:xfrm flipH="1" flipV="1">
            <a:off x="3286125" y="4479766"/>
            <a:ext cx="2013386" cy="17999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a:endCxn id="36" idx="4"/>
          </p:cNvCxnSpPr>
          <p:nvPr/>
        </p:nvCxnSpPr>
        <p:spPr>
          <a:xfrm flipV="1">
            <a:off x="5317343" y="4479766"/>
            <a:ext cx="856071" cy="17999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標題 1"/>
          <p:cNvSpPr>
            <a:spLocks noGrp="1"/>
          </p:cNvSpPr>
          <p:nvPr>
            <p:ph type="title"/>
          </p:nvPr>
        </p:nvSpPr>
        <p:spPr>
          <a:xfrm>
            <a:off x="0" y="0"/>
            <a:ext cx="9144000" cy="720000"/>
          </a:xfrm>
        </p:spPr>
        <p:txBody>
          <a:bodyPr anchor="ctr" anchorCtr="0"/>
          <a:lstStyle/>
          <a:p>
            <a:pPr algn="l"/>
            <a:r>
              <a:rPr lang="en-US" altLang="zh-TW" sz="3600" b="1" dirty="0" smtClean="0">
                <a:latin typeface="Times New Roman" panose="02020603050405020304" pitchFamily="18" charset="0"/>
                <a:cs typeface="Times New Roman" panose="02020603050405020304" pitchFamily="18" charset="0"/>
              </a:rPr>
              <a:t>Long Short-term Memory (LSTM)</a:t>
            </a:r>
            <a:endParaRPr lang="zh-TW" alt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5631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4" grpId="0"/>
      <p:bldP spid="2" grpId="0" animBg="1"/>
      <p:bldP spid="36" grpId="0" animBg="1"/>
      <p:bldP spid="3" grpId="0"/>
      <p:bldP spid="7" grpId="0" animBg="1"/>
      <p:bldP spid="41" grpId="0" animBg="1"/>
      <p:bldP spid="48" grpId="0"/>
      <p:bldP spid="50" grpId="0"/>
      <p:bldP spid="25" grpId="0"/>
      <p:bldP spid="52" grpId="0"/>
      <p:bldP spid="53" grpId="0"/>
      <p:bldP spid="5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p:cNvPicPr>
            <a:picLocks noChangeAspect="1"/>
          </p:cNvPicPr>
          <p:nvPr/>
        </p:nvPicPr>
        <p:blipFill>
          <a:blip r:embed="rId3"/>
          <a:stretch>
            <a:fillRect/>
          </a:stretch>
        </p:blipFill>
        <p:spPr>
          <a:xfrm>
            <a:off x="1419429" y="1062614"/>
            <a:ext cx="2763125" cy="3628103"/>
          </a:xfrm>
          <a:prstGeom prst="rect">
            <a:avLst/>
          </a:prstGeom>
        </p:spPr>
      </p:pic>
      <p:pic>
        <p:nvPicPr>
          <p:cNvPr id="10" name="圖片 9"/>
          <p:cNvPicPr>
            <a:picLocks noChangeAspect="1"/>
          </p:cNvPicPr>
          <p:nvPr/>
        </p:nvPicPr>
        <p:blipFill>
          <a:blip r:embed="rId3"/>
          <a:stretch>
            <a:fillRect/>
          </a:stretch>
        </p:blipFill>
        <p:spPr>
          <a:xfrm>
            <a:off x="5747296" y="1051776"/>
            <a:ext cx="2763125" cy="3628103"/>
          </a:xfrm>
          <a:prstGeom prst="rect">
            <a:avLst/>
          </a:prstGeom>
        </p:spPr>
      </p:pic>
      <p:sp>
        <p:nvSpPr>
          <p:cNvPr id="11" name="文字方塊 10"/>
          <p:cNvSpPr txBox="1"/>
          <p:nvPr/>
        </p:nvSpPr>
        <p:spPr>
          <a:xfrm>
            <a:off x="3674459" y="6274959"/>
            <a:ext cx="483079"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smtClean="0"/>
              <a:t>x</a:t>
            </a:r>
            <a:r>
              <a:rPr lang="en-US" altLang="zh-TW" sz="2400" baseline="-25000" dirty="0" smtClean="0"/>
              <a:t>1</a:t>
            </a:r>
            <a:endParaRPr lang="zh-TW" altLang="en-US" sz="2400" baseline="-25000" dirty="0"/>
          </a:p>
        </p:txBody>
      </p:sp>
      <p:sp>
        <p:nvSpPr>
          <p:cNvPr id="12" name="文字方塊 11"/>
          <p:cNvSpPr txBox="1"/>
          <p:nvPr/>
        </p:nvSpPr>
        <p:spPr>
          <a:xfrm>
            <a:off x="5036029" y="6274961"/>
            <a:ext cx="570185"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smtClean="0"/>
              <a:t>x</a:t>
            </a:r>
            <a:r>
              <a:rPr lang="en-US" altLang="zh-TW" sz="2400" baseline="-25000" dirty="0"/>
              <a:t>2</a:t>
            </a:r>
            <a:endParaRPr lang="zh-TW" altLang="en-US" sz="2400" baseline="-25000" dirty="0"/>
          </a:p>
        </p:txBody>
      </p:sp>
      <p:sp>
        <p:nvSpPr>
          <p:cNvPr id="14" name="文字方塊 13"/>
          <p:cNvSpPr txBox="1"/>
          <p:nvPr/>
        </p:nvSpPr>
        <p:spPr>
          <a:xfrm>
            <a:off x="2664227" y="4654940"/>
            <a:ext cx="483079"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altLang="zh-TW" sz="2400" dirty="0" smtClean="0"/>
              <a:t>+</a:t>
            </a:r>
            <a:endParaRPr lang="zh-TW" altLang="en-US" sz="2400" baseline="-25000" dirty="0"/>
          </a:p>
        </p:txBody>
      </p:sp>
      <p:sp>
        <p:nvSpPr>
          <p:cNvPr id="15" name="文字方塊 14"/>
          <p:cNvSpPr txBox="1"/>
          <p:nvPr/>
        </p:nvSpPr>
        <p:spPr>
          <a:xfrm>
            <a:off x="955400" y="3321440"/>
            <a:ext cx="483079"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altLang="zh-TW" sz="2400" dirty="0" smtClean="0"/>
              <a:t>+</a:t>
            </a:r>
            <a:endParaRPr lang="zh-TW" altLang="en-US" sz="2400" baseline="-25000" dirty="0"/>
          </a:p>
        </p:txBody>
      </p:sp>
      <p:sp>
        <p:nvSpPr>
          <p:cNvPr id="16" name="文字方塊 15"/>
          <p:cNvSpPr txBox="1"/>
          <p:nvPr/>
        </p:nvSpPr>
        <p:spPr>
          <a:xfrm>
            <a:off x="4163504" y="2626781"/>
            <a:ext cx="483079"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altLang="zh-TW" sz="2400" dirty="0" smtClean="0"/>
              <a:t>+</a:t>
            </a:r>
            <a:endParaRPr lang="zh-TW" altLang="en-US" sz="2400" baseline="-25000" dirty="0"/>
          </a:p>
        </p:txBody>
      </p:sp>
      <p:sp>
        <p:nvSpPr>
          <p:cNvPr id="17" name="文字方塊 16"/>
          <p:cNvSpPr txBox="1"/>
          <p:nvPr/>
        </p:nvSpPr>
        <p:spPr>
          <a:xfrm>
            <a:off x="936350" y="1354691"/>
            <a:ext cx="483079"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altLang="zh-TW" sz="2400" dirty="0" smtClean="0"/>
              <a:t>+</a:t>
            </a:r>
            <a:endParaRPr lang="zh-TW" altLang="en-US" sz="2400" baseline="-25000" dirty="0"/>
          </a:p>
        </p:txBody>
      </p:sp>
      <p:sp>
        <p:nvSpPr>
          <p:cNvPr id="18" name="文字方塊 17"/>
          <p:cNvSpPr txBox="1"/>
          <p:nvPr/>
        </p:nvSpPr>
        <p:spPr>
          <a:xfrm>
            <a:off x="7011144" y="4601446"/>
            <a:ext cx="483079"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altLang="zh-TW" sz="2400" dirty="0" smtClean="0"/>
              <a:t>+</a:t>
            </a:r>
            <a:endParaRPr lang="zh-TW" altLang="en-US" sz="2400" baseline="-25000" dirty="0"/>
          </a:p>
        </p:txBody>
      </p:sp>
      <p:sp>
        <p:nvSpPr>
          <p:cNvPr id="19" name="文字方塊 18"/>
          <p:cNvSpPr txBox="1"/>
          <p:nvPr/>
        </p:nvSpPr>
        <p:spPr>
          <a:xfrm>
            <a:off x="5302317" y="3267946"/>
            <a:ext cx="483079"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altLang="zh-TW" sz="2400" dirty="0" smtClean="0"/>
              <a:t>+</a:t>
            </a:r>
            <a:endParaRPr lang="zh-TW" altLang="en-US" sz="2400" baseline="-25000" dirty="0"/>
          </a:p>
        </p:txBody>
      </p:sp>
      <p:sp>
        <p:nvSpPr>
          <p:cNvPr id="20" name="文字方塊 19"/>
          <p:cNvSpPr txBox="1"/>
          <p:nvPr/>
        </p:nvSpPr>
        <p:spPr>
          <a:xfrm>
            <a:off x="8510421" y="2573287"/>
            <a:ext cx="483079"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altLang="zh-TW" sz="2400" dirty="0" smtClean="0"/>
              <a:t>+</a:t>
            </a:r>
            <a:endParaRPr lang="zh-TW" altLang="en-US" sz="2400" baseline="-25000" dirty="0"/>
          </a:p>
        </p:txBody>
      </p:sp>
      <p:sp>
        <p:nvSpPr>
          <p:cNvPr id="21" name="文字方塊 20"/>
          <p:cNvSpPr txBox="1"/>
          <p:nvPr/>
        </p:nvSpPr>
        <p:spPr>
          <a:xfrm>
            <a:off x="5368987" y="1355858"/>
            <a:ext cx="483079"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altLang="zh-TW" sz="2400" dirty="0" smtClean="0"/>
              <a:t>+</a:t>
            </a:r>
            <a:endParaRPr lang="zh-TW" altLang="en-US" sz="2400" baseline="-25000" dirty="0"/>
          </a:p>
        </p:txBody>
      </p:sp>
      <p:sp>
        <p:nvSpPr>
          <p:cNvPr id="4" name="文字方塊 3"/>
          <p:cNvSpPr txBox="1"/>
          <p:nvPr/>
        </p:nvSpPr>
        <p:spPr>
          <a:xfrm>
            <a:off x="5918083" y="6274959"/>
            <a:ext cx="1710813" cy="461665"/>
          </a:xfrm>
          <a:prstGeom prst="rect">
            <a:avLst/>
          </a:prstGeom>
          <a:noFill/>
        </p:spPr>
        <p:txBody>
          <a:bodyPr wrap="square" rtlCol="0">
            <a:spAutoFit/>
          </a:bodyPr>
          <a:lstStyle/>
          <a:p>
            <a:r>
              <a:rPr lang="en-US" altLang="zh-TW" sz="2400" dirty="0" smtClean="0"/>
              <a:t>Input</a:t>
            </a:r>
            <a:endParaRPr lang="zh-TW" altLang="en-US" sz="2400" dirty="0"/>
          </a:p>
        </p:txBody>
      </p:sp>
      <p:sp>
        <p:nvSpPr>
          <p:cNvPr id="22" name="手繪多邊形 21"/>
          <p:cNvSpPr/>
          <p:nvPr/>
        </p:nvSpPr>
        <p:spPr>
          <a:xfrm>
            <a:off x="2858007" y="5116605"/>
            <a:ext cx="1017307" cy="1158353"/>
          </a:xfrm>
          <a:custGeom>
            <a:avLst/>
            <a:gdLst>
              <a:gd name="connsiteX0" fmla="*/ 1204685 w 1204685"/>
              <a:gd name="connsiteY0" fmla="*/ 899886 h 899886"/>
              <a:gd name="connsiteX1" fmla="*/ 0 w 1204685"/>
              <a:gd name="connsiteY1" fmla="*/ 0 h 899886"/>
            </a:gdLst>
            <a:ahLst/>
            <a:cxnLst>
              <a:cxn ang="0">
                <a:pos x="connsiteX0" y="connsiteY0"/>
              </a:cxn>
              <a:cxn ang="0">
                <a:pos x="connsiteX1" y="connsiteY1"/>
              </a:cxn>
            </a:cxnLst>
            <a:rect l="l" t="t" r="r" b="b"/>
            <a:pathLst>
              <a:path w="1204685" h="899886">
                <a:moveTo>
                  <a:pt x="1204685" y="899886"/>
                </a:moveTo>
                <a:lnTo>
                  <a:pt x="0" y="0"/>
                </a:lnTo>
              </a:path>
            </a:pathLst>
          </a:custGeom>
          <a:noFill/>
          <a:ln w="38100">
            <a:solidFill>
              <a:srgbClr val="FFFF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手繪多邊形 22"/>
          <p:cNvSpPr/>
          <p:nvPr/>
        </p:nvSpPr>
        <p:spPr>
          <a:xfrm>
            <a:off x="2858007" y="5116605"/>
            <a:ext cx="2237695" cy="1158352"/>
          </a:xfrm>
          <a:custGeom>
            <a:avLst/>
            <a:gdLst>
              <a:gd name="connsiteX0" fmla="*/ 2627085 w 2668189"/>
              <a:gd name="connsiteY0" fmla="*/ 870857 h 890814"/>
              <a:gd name="connsiteX1" fmla="*/ 2481943 w 2668189"/>
              <a:gd name="connsiteY1" fmla="*/ 841829 h 890814"/>
              <a:gd name="connsiteX2" fmla="*/ 0 w 2668189"/>
              <a:gd name="connsiteY2" fmla="*/ 0 h 890814"/>
            </a:gdLst>
            <a:ahLst/>
            <a:cxnLst>
              <a:cxn ang="0">
                <a:pos x="connsiteX0" y="connsiteY0"/>
              </a:cxn>
              <a:cxn ang="0">
                <a:pos x="connsiteX1" y="connsiteY1"/>
              </a:cxn>
              <a:cxn ang="0">
                <a:pos x="connsiteX2" y="connsiteY2"/>
              </a:cxn>
            </a:cxnLst>
            <a:rect l="l" t="t" r="r" b="b"/>
            <a:pathLst>
              <a:path w="2668189" h="890814">
                <a:moveTo>
                  <a:pt x="2627085" y="870857"/>
                </a:moveTo>
                <a:cubicBezTo>
                  <a:pt x="2773437" y="928914"/>
                  <a:pt x="2481943" y="841829"/>
                  <a:pt x="2481943" y="841829"/>
                </a:cubicBezTo>
                <a:lnTo>
                  <a:pt x="0" y="0"/>
                </a:lnTo>
              </a:path>
            </a:pathLst>
          </a:custGeom>
          <a:noFill/>
          <a:ln w="38100">
            <a:solidFill>
              <a:srgbClr val="FFFF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手繪多邊形 23"/>
          <p:cNvSpPr/>
          <p:nvPr/>
        </p:nvSpPr>
        <p:spPr>
          <a:xfrm>
            <a:off x="3875314" y="3088446"/>
            <a:ext cx="477665" cy="3186512"/>
          </a:xfrm>
          <a:custGeom>
            <a:avLst/>
            <a:gdLst>
              <a:gd name="connsiteX0" fmla="*/ 0 w 333829"/>
              <a:gd name="connsiteY0" fmla="*/ 2902857 h 2902857"/>
              <a:gd name="connsiteX1" fmla="*/ 333829 w 333829"/>
              <a:gd name="connsiteY1" fmla="*/ 0 h 2902857"/>
            </a:gdLst>
            <a:ahLst/>
            <a:cxnLst>
              <a:cxn ang="0">
                <a:pos x="connsiteX0" y="connsiteY0"/>
              </a:cxn>
              <a:cxn ang="0">
                <a:pos x="connsiteX1" y="connsiteY1"/>
              </a:cxn>
            </a:cxnLst>
            <a:rect l="l" t="t" r="r" b="b"/>
            <a:pathLst>
              <a:path w="333829" h="2902857">
                <a:moveTo>
                  <a:pt x="0" y="2902857"/>
                </a:moveTo>
                <a:lnTo>
                  <a:pt x="333829" y="0"/>
                </a:lnTo>
              </a:path>
            </a:pathLst>
          </a:custGeom>
          <a:noFill/>
          <a:ln w="38100">
            <a:solidFill>
              <a:srgbClr val="92D05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6" name="直線單箭頭接點 25"/>
          <p:cNvCxnSpPr>
            <a:stCxn id="12" idx="0"/>
            <a:endCxn id="16" idx="2"/>
          </p:cNvCxnSpPr>
          <p:nvPr/>
        </p:nvCxnSpPr>
        <p:spPr>
          <a:xfrm flipH="1" flipV="1">
            <a:off x="4405044" y="3088446"/>
            <a:ext cx="916078" cy="3186515"/>
          </a:xfrm>
          <a:prstGeom prst="straightConnector1">
            <a:avLst/>
          </a:prstGeom>
          <a:ln w="38100">
            <a:solidFill>
              <a:srgbClr val="92D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手繪多邊形 37"/>
          <p:cNvSpPr/>
          <p:nvPr/>
        </p:nvSpPr>
        <p:spPr>
          <a:xfrm>
            <a:off x="81280" y="1354691"/>
            <a:ext cx="3779520" cy="4920267"/>
          </a:xfrm>
          <a:custGeom>
            <a:avLst/>
            <a:gdLst>
              <a:gd name="connsiteX0" fmla="*/ 3779520 w 3779520"/>
              <a:gd name="connsiteY0" fmla="*/ 4998720 h 4998720"/>
              <a:gd name="connsiteX1" fmla="*/ 3657600 w 3779520"/>
              <a:gd name="connsiteY1" fmla="*/ 4978400 h 4998720"/>
              <a:gd name="connsiteX2" fmla="*/ 3596640 w 3779520"/>
              <a:gd name="connsiteY2" fmla="*/ 4958080 h 4998720"/>
              <a:gd name="connsiteX3" fmla="*/ 2722880 w 3779520"/>
              <a:gd name="connsiteY3" fmla="*/ 4917440 h 4998720"/>
              <a:gd name="connsiteX4" fmla="*/ 2600960 w 3779520"/>
              <a:gd name="connsiteY4" fmla="*/ 4897120 h 4998720"/>
              <a:gd name="connsiteX5" fmla="*/ 2458720 w 3779520"/>
              <a:gd name="connsiteY5" fmla="*/ 4876800 h 4998720"/>
              <a:gd name="connsiteX6" fmla="*/ 2397760 w 3779520"/>
              <a:gd name="connsiteY6" fmla="*/ 4836160 h 4998720"/>
              <a:gd name="connsiteX7" fmla="*/ 2275840 w 3779520"/>
              <a:gd name="connsiteY7" fmla="*/ 4815840 h 4998720"/>
              <a:gd name="connsiteX8" fmla="*/ 1991360 w 3779520"/>
              <a:gd name="connsiteY8" fmla="*/ 4754880 h 4998720"/>
              <a:gd name="connsiteX9" fmla="*/ 1828800 w 3779520"/>
              <a:gd name="connsiteY9" fmla="*/ 4734560 h 4998720"/>
              <a:gd name="connsiteX10" fmla="*/ 1605280 w 3779520"/>
              <a:gd name="connsiteY10" fmla="*/ 4693920 h 4998720"/>
              <a:gd name="connsiteX11" fmla="*/ 1503680 w 3779520"/>
              <a:gd name="connsiteY11" fmla="*/ 4673600 h 4998720"/>
              <a:gd name="connsiteX12" fmla="*/ 1442720 w 3779520"/>
              <a:gd name="connsiteY12" fmla="*/ 4653280 h 4998720"/>
              <a:gd name="connsiteX13" fmla="*/ 1300480 w 3779520"/>
              <a:gd name="connsiteY13" fmla="*/ 4632960 h 4998720"/>
              <a:gd name="connsiteX14" fmla="*/ 1158240 w 3779520"/>
              <a:gd name="connsiteY14" fmla="*/ 4592320 h 4998720"/>
              <a:gd name="connsiteX15" fmla="*/ 1097280 w 3779520"/>
              <a:gd name="connsiteY15" fmla="*/ 4572000 h 4998720"/>
              <a:gd name="connsiteX16" fmla="*/ 995680 w 3779520"/>
              <a:gd name="connsiteY16" fmla="*/ 4551680 h 4998720"/>
              <a:gd name="connsiteX17" fmla="*/ 934720 w 3779520"/>
              <a:gd name="connsiteY17" fmla="*/ 4531360 h 4998720"/>
              <a:gd name="connsiteX18" fmla="*/ 751840 w 3779520"/>
              <a:gd name="connsiteY18" fmla="*/ 4490720 h 4998720"/>
              <a:gd name="connsiteX19" fmla="*/ 650240 w 3779520"/>
              <a:gd name="connsiteY19" fmla="*/ 4368800 h 4998720"/>
              <a:gd name="connsiteX20" fmla="*/ 589280 w 3779520"/>
              <a:gd name="connsiteY20" fmla="*/ 4348480 h 4998720"/>
              <a:gd name="connsiteX21" fmla="*/ 528320 w 3779520"/>
              <a:gd name="connsiteY21" fmla="*/ 4226560 h 4998720"/>
              <a:gd name="connsiteX22" fmla="*/ 467360 w 3779520"/>
              <a:gd name="connsiteY22" fmla="*/ 4165600 h 4998720"/>
              <a:gd name="connsiteX23" fmla="*/ 386080 w 3779520"/>
              <a:gd name="connsiteY23" fmla="*/ 4043680 h 4998720"/>
              <a:gd name="connsiteX24" fmla="*/ 345440 w 3779520"/>
              <a:gd name="connsiteY24" fmla="*/ 3982720 h 4998720"/>
              <a:gd name="connsiteX25" fmla="*/ 325120 w 3779520"/>
              <a:gd name="connsiteY25" fmla="*/ 3881120 h 4998720"/>
              <a:gd name="connsiteX26" fmla="*/ 284480 w 3779520"/>
              <a:gd name="connsiteY26" fmla="*/ 3637280 h 4998720"/>
              <a:gd name="connsiteX27" fmla="*/ 264160 w 3779520"/>
              <a:gd name="connsiteY27" fmla="*/ 3474720 h 4998720"/>
              <a:gd name="connsiteX28" fmla="*/ 243840 w 3779520"/>
              <a:gd name="connsiteY28" fmla="*/ 3149600 h 4998720"/>
              <a:gd name="connsiteX29" fmla="*/ 203200 w 3779520"/>
              <a:gd name="connsiteY29" fmla="*/ 3027680 h 4998720"/>
              <a:gd name="connsiteX30" fmla="*/ 162560 w 3779520"/>
              <a:gd name="connsiteY30" fmla="*/ 2844800 h 4998720"/>
              <a:gd name="connsiteX31" fmla="*/ 121920 w 3779520"/>
              <a:gd name="connsiteY31" fmla="*/ 2783840 h 4998720"/>
              <a:gd name="connsiteX32" fmla="*/ 60960 w 3779520"/>
              <a:gd name="connsiteY32" fmla="*/ 2560320 h 4998720"/>
              <a:gd name="connsiteX33" fmla="*/ 40640 w 3779520"/>
              <a:gd name="connsiteY33" fmla="*/ 2275840 h 4998720"/>
              <a:gd name="connsiteX34" fmla="*/ 20320 w 3779520"/>
              <a:gd name="connsiteY34" fmla="*/ 2174240 h 4998720"/>
              <a:gd name="connsiteX35" fmla="*/ 0 w 3779520"/>
              <a:gd name="connsiteY35" fmla="*/ 1645920 h 4998720"/>
              <a:gd name="connsiteX36" fmla="*/ 40640 w 3779520"/>
              <a:gd name="connsiteY36" fmla="*/ 568960 h 4998720"/>
              <a:gd name="connsiteX37" fmla="*/ 60960 w 3779520"/>
              <a:gd name="connsiteY37" fmla="*/ 447040 h 4998720"/>
              <a:gd name="connsiteX38" fmla="*/ 182880 w 3779520"/>
              <a:gd name="connsiteY38" fmla="*/ 325120 h 4998720"/>
              <a:gd name="connsiteX39" fmla="*/ 304800 w 3779520"/>
              <a:gd name="connsiteY39" fmla="*/ 243840 h 4998720"/>
              <a:gd name="connsiteX40" fmla="*/ 447040 w 3779520"/>
              <a:gd name="connsiteY40" fmla="*/ 162560 h 4998720"/>
              <a:gd name="connsiteX41" fmla="*/ 711200 w 3779520"/>
              <a:gd name="connsiteY41" fmla="*/ 101600 h 4998720"/>
              <a:gd name="connsiteX42" fmla="*/ 873760 w 3779520"/>
              <a:gd name="connsiteY42" fmla="*/ 0 h 499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779520" h="4998720">
                <a:moveTo>
                  <a:pt x="3779520" y="4998720"/>
                </a:moveTo>
                <a:cubicBezTo>
                  <a:pt x="3738880" y="4991947"/>
                  <a:pt x="3697819" y="4987338"/>
                  <a:pt x="3657600" y="4978400"/>
                </a:cubicBezTo>
                <a:cubicBezTo>
                  <a:pt x="3636691" y="4973754"/>
                  <a:pt x="3617871" y="4960911"/>
                  <a:pt x="3596640" y="4958080"/>
                </a:cubicBezTo>
                <a:cubicBezTo>
                  <a:pt x="3367631" y="4927545"/>
                  <a:pt x="2856868" y="4921762"/>
                  <a:pt x="2722880" y="4917440"/>
                </a:cubicBezTo>
                <a:lnTo>
                  <a:pt x="2600960" y="4897120"/>
                </a:lnTo>
                <a:cubicBezTo>
                  <a:pt x="2553622" y="4889837"/>
                  <a:pt x="2504595" y="4890562"/>
                  <a:pt x="2458720" y="4876800"/>
                </a:cubicBezTo>
                <a:cubicBezTo>
                  <a:pt x="2435328" y="4869783"/>
                  <a:pt x="2420928" y="4843883"/>
                  <a:pt x="2397760" y="4836160"/>
                </a:cubicBezTo>
                <a:cubicBezTo>
                  <a:pt x="2358674" y="4823131"/>
                  <a:pt x="2316240" y="4823920"/>
                  <a:pt x="2275840" y="4815840"/>
                </a:cubicBezTo>
                <a:cubicBezTo>
                  <a:pt x="2121912" y="4785054"/>
                  <a:pt x="2235883" y="4785445"/>
                  <a:pt x="1991360" y="4754880"/>
                </a:cubicBezTo>
                <a:lnTo>
                  <a:pt x="1828800" y="4734560"/>
                </a:lnTo>
                <a:cubicBezTo>
                  <a:pt x="1704447" y="4693109"/>
                  <a:pt x="1818635" y="4726744"/>
                  <a:pt x="1605280" y="4693920"/>
                </a:cubicBezTo>
                <a:cubicBezTo>
                  <a:pt x="1571144" y="4688668"/>
                  <a:pt x="1537186" y="4681977"/>
                  <a:pt x="1503680" y="4673600"/>
                </a:cubicBezTo>
                <a:cubicBezTo>
                  <a:pt x="1482900" y="4668405"/>
                  <a:pt x="1463723" y="4657481"/>
                  <a:pt x="1442720" y="4653280"/>
                </a:cubicBezTo>
                <a:cubicBezTo>
                  <a:pt x="1395755" y="4643887"/>
                  <a:pt x="1347893" y="4639733"/>
                  <a:pt x="1300480" y="4632960"/>
                </a:cubicBezTo>
                <a:cubicBezTo>
                  <a:pt x="1154319" y="4584240"/>
                  <a:pt x="1336844" y="4643350"/>
                  <a:pt x="1158240" y="4592320"/>
                </a:cubicBezTo>
                <a:cubicBezTo>
                  <a:pt x="1137645" y="4586436"/>
                  <a:pt x="1118060" y="4577195"/>
                  <a:pt x="1097280" y="4572000"/>
                </a:cubicBezTo>
                <a:cubicBezTo>
                  <a:pt x="1063774" y="4563623"/>
                  <a:pt x="1029186" y="4560057"/>
                  <a:pt x="995680" y="4551680"/>
                </a:cubicBezTo>
                <a:cubicBezTo>
                  <a:pt x="974900" y="4546485"/>
                  <a:pt x="955629" y="4536006"/>
                  <a:pt x="934720" y="4531360"/>
                </a:cubicBezTo>
                <a:cubicBezTo>
                  <a:pt x="720148" y="4483677"/>
                  <a:pt x="889070" y="4536463"/>
                  <a:pt x="751840" y="4490720"/>
                </a:cubicBezTo>
                <a:cubicBezTo>
                  <a:pt x="721852" y="4445738"/>
                  <a:pt x="697177" y="4400091"/>
                  <a:pt x="650240" y="4368800"/>
                </a:cubicBezTo>
                <a:cubicBezTo>
                  <a:pt x="632418" y="4356919"/>
                  <a:pt x="609600" y="4355253"/>
                  <a:pt x="589280" y="4348480"/>
                </a:cubicBezTo>
                <a:cubicBezTo>
                  <a:pt x="568915" y="4287384"/>
                  <a:pt x="572088" y="4279081"/>
                  <a:pt x="528320" y="4226560"/>
                </a:cubicBezTo>
                <a:cubicBezTo>
                  <a:pt x="509923" y="4204484"/>
                  <a:pt x="485003" y="4188283"/>
                  <a:pt x="467360" y="4165600"/>
                </a:cubicBezTo>
                <a:cubicBezTo>
                  <a:pt x="437373" y="4127046"/>
                  <a:pt x="413173" y="4084320"/>
                  <a:pt x="386080" y="4043680"/>
                </a:cubicBezTo>
                <a:lnTo>
                  <a:pt x="345440" y="3982720"/>
                </a:lnTo>
                <a:cubicBezTo>
                  <a:pt x="338667" y="3948853"/>
                  <a:pt x="330004" y="3915310"/>
                  <a:pt x="325120" y="3881120"/>
                </a:cubicBezTo>
                <a:cubicBezTo>
                  <a:pt x="291092" y="3642924"/>
                  <a:pt x="328157" y="3768311"/>
                  <a:pt x="284480" y="3637280"/>
                </a:cubicBezTo>
                <a:cubicBezTo>
                  <a:pt x="277707" y="3583093"/>
                  <a:pt x="268695" y="3529140"/>
                  <a:pt x="264160" y="3474720"/>
                </a:cubicBezTo>
                <a:cubicBezTo>
                  <a:pt x="255143" y="3366510"/>
                  <a:pt x="258511" y="3257189"/>
                  <a:pt x="243840" y="3149600"/>
                </a:cubicBezTo>
                <a:cubicBezTo>
                  <a:pt x="238052" y="3107154"/>
                  <a:pt x="210243" y="3069935"/>
                  <a:pt x="203200" y="3027680"/>
                </a:cubicBezTo>
                <a:cubicBezTo>
                  <a:pt x="195396" y="2980854"/>
                  <a:pt x="187572" y="2894823"/>
                  <a:pt x="162560" y="2844800"/>
                </a:cubicBezTo>
                <a:cubicBezTo>
                  <a:pt x="151638" y="2822957"/>
                  <a:pt x="131839" y="2806157"/>
                  <a:pt x="121920" y="2783840"/>
                </a:cubicBezTo>
                <a:cubicBezTo>
                  <a:pt x="84421" y="2699466"/>
                  <a:pt x="78344" y="2647240"/>
                  <a:pt x="60960" y="2560320"/>
                </a:cubicBezTo>
                <a:cubicBezTo>
                  <a:pt x="54187" y="2465493"/>
                  <a:pt x="50592" y="2370386"/>
                  <a:pt x="40640" y="2275840"/>
                </a:cubicBezTo>
                <a:cubicBezTo>
                  <a:pt x="37024" y="2241492"/>
                  <a:pt x="22544" y="2208706"/>
                  <a:pt x="20320" y="2174240"/>
                </a:cubicBezTo>
                <a:cubicBezTo>
                  <a:pt x="8973" y="1998369"/>
                  <a:pt x="6773" y="1822027"/>
                  <a:pt x="0" y="1645920"/>
                </a:cubicBezTo>
                <a:cubicBezTo>
                  <a:pt x="7504" y="1360760"/>
                  <a:pt x="9321" y="897813"/>
                  <a:pt x="40640" y="568960"/>
                </a:cubicBezTo>
                <a:cubicBezTo>
                  <a:pt x="44546" y="527945"/>
                  <a:pt x="40200" y="482628"/>
                  <a:pt x="60960" y="447040"/>
                </a:cubicBezTo>
                <a:cubicBezTo>
                  <a:pt x="89919" y="397395"/>
                  <a:pt x="135059" y="357001"/>
                  <a:pt x="182880" y="325120"/>
                </a:cubicBezTo>
                <a:lnTo>
                  <a:pt x="304800" y="243840"/>
                </a:lnTo>
                <a:cubicBezTo>
                  <a:pt x="359786" y="207183"/>
                  <a:pt x="382588" y="188341"/>
                  <a:pt x="447040" y="162560"/>
                </a:cubicBezTo>
                <a:cubicBezTo>
                  <a:pt x="571008" y="112973"/>
                  <a:pt x="575062" y="121048"/>
                  <a:pt x="711200" y="101600"/>
                </a:cubicBezTo>
                <a:cubicBezTo>
                  <a:pt x="845722" y="11919"/>
                  <a:pt x="789433" y="42163"/>
                  <a:pt x="873760" y="0"/>
                </a:cubicBezTo>
              </a:path>
            </a:pathLst>
          </a:custGeom>
          <a:noFill/>
          <a:ln w="3810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手繪多邊形 39"/>
          <p:cNvSpPr/>
          <p:nvPr/>
        </p:nvSpPr>
        <p:spPr>
          <a:xfrm>
            <a:off x="406400" y="1496291"/>
            <a:ext cx="4689302" cy="4778667"/>
          </a:xfrm>
          <a:custGeom>
            <a:avLst/>
            <a:gdLst>
              <a:gd name="connsiteX0" fmla="*/ 4754880 w 4754880"/>
              <a:gd name="connsiteY0" fmla="*/ 4917457 h 4917457"/>
              <a:gd name="connsiteX1" fmla="*/ 4592320 w 4754880"/>
              <a:gd name="connsiteY1" fmla="*/ 4897137 h 4917457"/>
              <a:gd name="connsiteX2" fmla="*/ 4287520 w 4754880"/>
              <a:gd name="connsiteY2" fmla="*/ 4876817 h 4917457"/>
              <a:gd name="connsiteX3" fmla="*/ 3881120 w 4754880"/>
              <a:gd name="connsiteY3" fmla="*/ 4754897 h 4917457"/>
              <a:gd name="connsiteX4" fmla="*/ 3515360 w 4754880"/>
              <a:gd name="connsiteY4" fmla="*/ 4673617 h 4917457"/>
              <a:gd name="connsiteX5" fmla="*/ 3312160 w 4754880"/>
              <a:gd name="connsiteY5" fmla="*/ 4632977 h 4917457"/>
              <a:gd name="connsiteX6" fmla="*/ 3108960 w 4754880"/>
              <a:gd name="connsiteY6" fmla="*/ 4531377 h 4917457"/>
              <a:gd name="connsiteX7" fmla="*/ 2966720 w 4754880"/>
              <a:gd name="connsiteY7" fmla="*/ 4490737 h 4917457"/>
              <a:gd name="connsiteX8" fmla="*/ 2661920 w 4754880"/>
              <a:gd name="connsiteY8" fmla="*/ 4389137 h 4917457"/>
              <a:gd name="connsiteX9" fmla="*/ 2458720 w 4754880"/>
              <a:gd name="connsiteY9" fmla="*/ 4348497 h 4917457"/>
              <a:gd name="connsiteX10" fmla="*/ 2377440 w 4754880"/>
              <a:gd name="connsiteY10" fmla="*/ 4328177 h 4917457"/>
              <a:gd name="connsiteX11" fmla="*/ 2275840 w 4754880"/>
              <a:gd name="connsiteY11" fmla="*/ 4307857 h 4917457"/>
              <a:gd name="connsiteX12" fmla="*/ 2194560 w 4754880"/>
              <a:gd name="connsiteY12" fmla="*/ 4287537 h 4917457"/>
              <a:gd name="connsiteX13" fmla="*/ 1849120 w 4754880"/>
              <a:gd name="connsiteY13" fmla="*/ 4246897 h 4917457"/>
              <a:gd name="connsiteX14" fmla="*/ 1727200 w 4754880"/>
              <a:gd name="connsiteY14" fmla="*/ 4226577 h 4917457"/>
              <a:gd name="connsiteX15" fmla="*/ 1544320 w 4754880"/>
              <a:gd name="connsiteY15" fmla="*/ 4206257 h 4917457"/>
              <a:gd name="connsiteX16" fmla="*/ 1483360 w 4754880"/>
              <a:gd name="connsiteY16" fmla="*/ 4165617 h 4917457"/>
              <a:gd name="connsiteX17" fmla="*/ 1422400 w 4754880"/>
              <a:gd name="connsiteY17" fmla="*/ 4145297 h 4917457"/>
              <a:gd name="connsiteX18" fmla="*/ 1300480 w 4754880"/>
              <a:gd name="connsiteY18" fmla="*/ 4064017 h 4917457"/>
              <a:gd name="connsiteX19" fmla="*/ 1239520 w 4754880"/>
              <a:gd name="connsiteY19" fmla="*/ 4023377 h 4917457"/>
              <a:gd name="connsiteX20" fmla="*/ 1178560 w 4754880"/>
              <a:gd name="connsiteY20" fmla="*/ 3982737 h 4917457"/>
              <a:gd name="connsiteX21" fmla="*/ 1056640 w 4754880"/>
              <a:gd name="connsiteY21" fmla="*/ 3942097 h 4917457"/>
              <a:gd name="connsiteX22" fmla="*/ 995680 w 4754880"/>
              <a:gd name="connsiteY22" fmla="*/ 3921777 h 4917457"/>
              <a:gd name="connsiteX23" fmla="*/ 812800 w 4754880"/>
              <a:gd name="connsiteY23" fmla="*/ 3820177 h 4917457"/>
              <a:gd name="connsiteX24" fmla="*/ 711200 w 4754880"/>
              <a:gd name="connsiteY24" fmla="*/ 3698257 h 4917457"/>
              <a:gd name="connsiteX25" fmla="*/ 650240 w 4754880"/>
              <a:gd name="connsiteY25" fmla="*/ 3637297 h 4917457"/>
              <a:gd name="connsiteX26" fmla="*/ 508000 w 4754880"/>
              <a:gd name="connsiteY26" fmla="*/ 3454417 h 4917457"/>
              <a:gd name="connsiteX27" fmla="*/ 447040 w 4754880"/>
              <a:gd name="connsiteY27" fmla="*/ 3413777 h 4917457"/>
              <a:gd name="connsiteX28" fmla="*/ 426720 w 4754880"/>
              <a:gd name="connsiteY28" fmla="*/ 3352817 h 4917457"/>
              <a:gd name="connsiteX29" fmla="*/ 345440 w 4754880"/>
              <a:gd name="connsiteY29" fmla="*/ 3230897 h 4917457"/>
              <a:gd name="connsiteX30" fmla="*/ 304800 w 4754880"/>
              <a:gd name="connsiteY30" fmla="*/ 3108977 h 4917457"/>
              <a:gd name="connsiteX31" fmla="*/ 223520 w 4754880"/>
              <a:gd name="connsiteY31" fmla="*/ 2987057 h 4917457"/>
              <a:gd name="connsiteX32" fmla="*/ 182880 w 4754880"/>
              <a:gd name="connsiteY32" fmla="*/ 2926097 h 4917457"/>
              <a:gd name="connsiteX33" fmla="*/ 142240 w 4754880"/>
              <a:gd name="connsiteY33" fmla="*/ 2702577 h 4917457"/>
              <a:gd name="connsiteX34" fmla="*/ 81280 w 4754880"/>
              <a:gd name="connsiteY34" fmla="*/ 2519697 h 4917457"/>
              <a:gd name="connsiteX35" fmla="*/ 60960 w 4754880"/>
              <a:gd name="connsiteY35" fmla="*/ 2458737 h 4917457"/>
              <a:gd name="connsiteX36" fmla="*/ 40640 w 4754880"/>
              <a:gd name="connsiteY36" fmla="*/ 2336817 h 4917457"/>
              <a:gd name="connsiteX37" fmla="*/ 20320 w 4754880"/>
              <a:gd name="connsiteY37" fmla="*/ 1645937 h 4917457"/>
              <a:gd name="connsiteX38" fmla="*/ 0 w 4754880"/>
              <a:gd name="connsiteY38" fmla="*/ 1402097 h 4917457"/>
              <a:gd name="connsiteX39" fmla="*/ 20320 w 4754880"/>
              <a:gd name="connsiteY39" fmla="*/ 609617 h 4917457"/>
              <a:gd name="connsiteX40" fmla="*/ 60960 w 4754880"/>
              <a:gd name="connsiteY40" fmla="*/ 487697 h 4917457"/>
              <a:gd name="connsiteX41" fmla="*/ 101600 w 4754880"/>
              <a:gd name="connsiteY41" fmla="*/ 426737 h 4917457"/>
              <a:gd name="connsiteX42" fmla="*/ 121920 w 4754880"/>
              <a:gd name="connsiteY42" fmla="*/ 365777 h 4917457"/>
              <a:gd name="connsiteX43" fmla="*/ 162560 w 4754880"/>
              <a:gd name="connsiteY43" fmla="*/ 304817 h 4917457"/>
              <a:gd name="connsiteX44" fmla="*/ 182880 w 4754880"/>
              <a:gd name="connsiteY44" fmla="*/ 243857 h 4917457"/>
              <a:gd name="connsiteX45" fmla="*/ 264160 w 4754880"/>
              <a:gd name="connsiteY45" fmla="*/ 121937 h 4917457"/>
              <a:gd name="connsiteX46" fmla="*/ 386080 w 4754880"/>
              <a:gd name="connsiteY46" fmla="*/ 81297 h 4917457"/>
              <a:gd name="connsiteX47" fmla="*/ 447040 w 4754880"/>
              <a:gd name="connsiteY47" fmla="*/ 40657 h 4917457"/>
              <a:gd name="connsiteX48" fmla="*/ 589280 w 4754880"/>
              <a:gd name="connsiteY48" fmla="*/ 17 h 491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4880" h="4917457">
                <a:moveTo>
                  <a:pt x="4754880" y="4917457"/>
                </a:moveTo>
                <a:cubicBezTo>
                  <a:pt x="4700693" y="4910684"/>
                  <a:pt x="4646723" y="4901868"/>
                  <a:pt x="4592320" y="4897137"/>
                </a:cubicBezTo>
                <a:cubicBezTo>
                  <a:pt x="4490877" y="4888316"/>
                  <a:pt x="4387368" y="4896787"/>
                  <a:pt x="4287520" y="4876817"/>
                </a:cubicBezTo>
                <a:cubicBezTo>
                  <a:pt x="4148835" y="4849080"/>
                  <a:pt x="4019183" y="4785578"/>
                  <a:pt x="3881120" y="4754897"/>
                </a:cubicBezTo>
                <a:lnTo>
                  <a:pt x="3515360" y="4673617"/>
                </a:lnTo>
                <a:cubicBezTo>
                  <a:pt x="3447819" y="4659144"/>
                  <a:pt x="3312160" y="4632977"/>
                  <a:pt x="3312160" y="4632977"/>
                </a:cubicBezTo>
                <a:cubicBezTo>
                  <a:pt x="3244427" y="4599110"/>
                  <a:pt x="3178984" y="4560210"/>
                  <a:pt x="3108960" y="4531377"/>
                </a:cubicBezTo>
                <a:cubicBezTo>
                  <a:pt x="3063364" y="4512602"/>
                  <a:pt x="3013500" y="4506330"/>
                  <a:pt x="2966720" y="4490737"/>
                </a:cubicBezTo>
                <a:cubicBezTo>
                  <a:pt x="2664252" y="4389914"/>
                  <a:pt x="2939675" y="4464888"/>
                  <a:pt x="2661920" y="4389137"/>
                </a:cubicBezTo>
                <a:cubicBezTo>
                  <a:pt x="2532125" y="4353738"/>
                  <a:pt x="2620793" y="4380912"/>
                  <a:pt x="2458720" y="4348497"/>
                </a:cubicBezTo>
                <a:cubicBezTo>
                  <a:pt x="2431335" y="4343020"/>
                  <a:pt x="2404702" y="4334235"/>
                  <a:pt x="2377440" y="4328177"/>
                </a:cubicBezTo>
                <a:cubicBezTo>
                  <a:pt x="2343725" y="4320685"/>
                  <a:pt x="2309555" y="4315349"/>
                  <a:pt x="2275840" y="4307857"/>
                </a:cubicBezTo>
                <a:cubicBezTo>
                  <a:pt x="2248578" y="4301799"/>
                  <a:pt x="2221945" y="4293014"/>
                  <a:pt x="2194560" y="4287537"/>
                </a:cubicBezTo>
                <a:cubicBezTo>
                  <a:pt x="2030760" y="4254777"/>
                  <a:pt x="2055716" y="4271202"/>
                  <a:pt x="1849120" y="4246897"/>
                </a:cubicBezTo>
                <a:cubicBezTo>
                  <a:pt x="1808202" y="4242083"/>
                  <a:pt x="1768039" y="4232022"/>
                  <a:pt x="1727200" y="4226577"/>
                </a:cubicBezTo>
                <a:cubicBezTo>
                  <a:pt x="1666403" y="4218471"/>
                  <a:pt x="1605280" y="4213030"/>
                  <a:pt x="1544320" y="4206257"/>
                </a:cubicBezTo>
                <a:cubicBezTo>
                  <a:pt x="1524000" y="4192710"/>
                  <a:pt x="1505203" y="4176539"/>
                  <a:pt x="1483360" y="4165617"/>
                </a:cubicBezTo>
                <a:cubicBezTo>
                  <a:pt x="1464202" y="4156038"/>
                  <a:pt x="1441124" y="4155699"/>
                  <a:pt x="1422400" y="4145297"/>
                </a:cubicBezTo>
                <a:cubicBezTo>
                  <a:pt x="1379703" y="4121577"/>
                  <a:pt x="1341120" y="4091110"/>
                  <a:pt x="1300480" y="4064017"/>
                </a:cubicBezTo>
                <a:lnTo>
                  <a:pt x="1239520" y="4023377"/>
                </a:lnTo>
                <a:cubicBezTo>
                  <a:pt x="1219200" y="4009830"/>
                  <a:pt x="1201728" y="3990460"/>
                  <a:pt x="1178560" y="3982737"/>
                </a:cubicBezTo>
                <a:lnTo>
                  <a:pt x="1056640" y="3942097"/>
                </a:lnTo>
                <a:lnTo>
                  <a:pt x="995680" y="3921777"/>
                </a:lnTo>
                <a:cubicBezTo>
                  <a:pt x="919024" y="3896225"/>
                  <a:pt x="882671" y="3890048"/>
                  <a:pt x="812800" y="3820177"/>
                </a:cubicBezTo>
                <a:cubicBezTo>
                  <a:pt x="634704" y="3642081"/>
                  <a:pt x="852651" y="3867998"/>
                  <a:pt x="711200" y="3698257"/>
                </a:cubicBezTo>
                <a:cubicBezTo>
                  <a:pt x="692803" y="3676181"/>
                  <a:pt x="667883" y="3659980"/>
                  <a:pt x="650240" y="3637297"/>
                </a:cubicBezTo>
                <a:cubicBezTo>
                  <a:pt x="566768" y="3529976"/>
                  <a:pt x="595409" y="3527257"/>
                  <a:pt x="508000" y="3454417"/>
                </a:cubicBezTo>
                <a:cubicBezTo>
                  <a:pt x="489239" y="3438783"/>
                  <a:pt x="467360" y="3427324"/>
                  <a:pt x="447040" y="3413777"/>
                </a:cubicBezTo>
                <a:cubicBezTo>
                  <a:pt x="440267" y="3393457"/>
                  <a:pt x="437122" y="3371541"/>
                  <a:pt x="426720" y="3352817"/>
                </a:cubicBezTo>
                <a:cubicBezTo>
                  <a:pt x="403000" y="3310120"/>
                  <a:pt x="360886" y="3277234"/>
                  <a:pt x="345440" y="3230897"/>
                </a:cubicBezTo>
                <a:cubicBezTo>
                  <a:pt x="331893" y="3190257"/>
                  <a:pt x="328562" y="3144621"/>
                  <a:pt x="304800" y="3108977"/>
                </a:cubicBezTo>
                <a:lnTo>
                  <a:pt x="223520" y="2987057"/>
                </a:lnTo>
                <a:lnTo>
                  <a:pt x="182880" y="2926097"/>
                </a:lnTo>
                <a:cubicBezTo>
                  <a:pt x="168569" y="2825918"/>
                  <a:pt x="168370" y="2789676"/>
                  <a:pt x="142240" y="2702577"/>
                </a:cubicBezTo>
                <a:lnTo>
                  <a:pt x="81280" y="2519697"/>
                </a:lnTo>
                <a:cubicBezTo>
                  <a:pt x="74507" y="2499377"/>
                  <a:pt x="64481" y="2479865"/>
                  <a:pt x="60960" y="2458737"/>
                </a:cubicBezTo>
                <a:lnTo>
                  <a:pt x="40640" y="2336817"/>
                </a:lnTo>
                <a:cubicBezTo>
                  <a:pt x="33867" y="2106524"/>
                  <a:pt x="30328" y="1876112"/>
                  <a:pt x="20320" y="1645937"/>
                </a:cubicBezTo>
                <a:cubicBezTo>
                  <a:pt x="16777" y="1564452"/>
                  <a:pt x="0" y="1483659"/>
                  <a:pt x="0" y="1402097"/>
                </a:cubicBezTo>
                <a:cubicBezTo>
                  <a:pt x="0" y="1137850"/>
                  <a:pt x="2743" y="873279"/>
                  <a:pt x="20320" y="609617"/>
                </a:cubicBezTo>
                <a:cubicBezTo>
                  <a:pt x="23170" y="566874"/>
                  <a:pt x="37198" y="523341"/>
                  <a:pt x="60960" y="487697"/>
                </a:cubicBezTo>
                <a:cubicBezTo>
                  <a:pt x="74507" y="467377"/>
                  <a:pt x="90678" y="448580"/>
                  <a:pt x="101600" y="426737"/>
                </a:cubicBezTo>
                <a:cubicBezTo>
                  <a:pt x="111179" y="407579"/>
                  <a:pt x="112341" y="384935"/>
                  <a:pt x="121920" y="365777"/>
                </a:cubicBezTo>
                <a:cubicBezTo>
                  <a:pt x="132842" y="343934"/>
                  <a:pt x="151638" y="326660"/>
                  <a:pt x="162560" y="304817"/>
                </a:cubicBezTo>
                <a:cubicBezTo>
                  <a:pt x="172139" y="285659"/>
                  <a:pt x="172478" y="262581"/>
                  <a:pt x="182880" y="243857"/>
                </a:cubicBezTo>
                <a:cubicBezTo>
                  <a:pt x="206600" y="201160"/>
                  <a:pt x="217823" y="137383"/>
                  <a:pt x="264160" y="121937"/>
                </a:cubicBezTo>
                <a:cubicBezTo>
                  <a:pt x="304800" y="108390"/>
                  <a:pt x="350436" y="105059"/>
                  <a:pt x="386080" y="81297"/>
                </a:cubicBezTo>
                <a:cubicBezTo>
                  <a:pt x="406400" y="67750"/>
                  <a:pt x="424723" y="50576"/>
                  <a:pt x="447040" y="40657"/>
                </a:cubicBezTo>
                <a:cubicBezTo>
                  <a:pt x="543299" y="-2125"/>
                  <a:pt x="531195" y="17"/>
                  <a:pt x="589280" y="17"/>
                </a:cubicBezTo>
              </a:path>
            </a:pathLst>
          </a:custGeom>
          <a:noFill/>
          <a:ln w="3810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手繪多邊形 41"/>
          <p:cNvSpPr/>
          <p:nvPr/>
        </p:nvSpPr>
        <p:spPr>
          <a:xfrm>
            <a:off x="1219200" y="3783104"/>
            <a:ext cx="2641600" cy="2491853"/>
          </a:xfrm>
          <a:custGeom>
            <a:avLst/>
            <a:gdLst>
              <a:gd name="connsiteX0" fmla="*/ 2661920 w 2661920"/>
              <a:gd name="connsiteY0" fmla="*/ 2987040 h 2987040"/>
              <a:gd name="connsiteX1" fmla="*/ 2235200 w 2661920"/>
              <a:gd name="connsiteY1" fmla="*/ 2946400 h 2987040"/>
              <a:gd name="connsiteX2" fmla="*/ 2092960 w 2661920"/>
              <a:gd name="connsiteY2" fmla="*/ 2905760 h 2987040"/>
              <a:gd name="connsiteX3" fmla="*/ 1950720 w 2661920"/>
              <a:gd name="connsiteY3" fmla="*/ 2844800 h 2987040"/>
              <a:gd name="connsiteX4" fmla="*/ 1747520 w 2661920"/>
              <a:gd name="connsiteY4" fmla="*/ 2804160 h 2987040"/>
              <a:gd name="connsiteX5" fmla="*/ 1625600 w 2661920"/>
              <a:gd name="connsiteY5" fmla="*/ 2783840 h 2987040"/>
              <a:gd name="connsiteX6" fmla="*/ 1483360 w 2661920"/>
              <a:gd name="connsiteY6" fmla="*/ 2743200 h 2987040"/>
              <a:gd name="connsiteX7" fmla="*/ 1158240 w 2661920"/>
              <a:gd name="connsiteY7" fmla="*/ 2702560 h 2987040"/>
              <a:gd name="connsiteX8" fmla="*/ 1036320 w 2661920"/>
              <a:gd name="connsiteY8" fmla="*/ 2661920 h 2987040"/>
              <a:gd name="connsiteX9" fmla="*/ 975360 w 2661920"/>
              <a:gd name="connsiteY9" fmla="*/ 2641600 h 2987040"/>
              <a:gd name="connsiteX10" fmla="*/ 853440 w 2661920"/>
              <a:gd name="connsiteY10" fmla="*/ 2560320 h 2987040"/>
              <a:gd name="connsiteX11" fmla="*/ 792480 w 2661920"/>
              <a:gd name="connsiteY11" fmla="*/ 2499360 h 2987040"/>
              <a:gd name="connsiteX12" fmla="*/ 731520 w 2661920"/>
              <a:gd name="connsiteY12" fmla="*/ 2458720 h 2987040"/>
              <a:gd name="connsiteX13" fmla="*/ 690880 w 2661920"/>
              <a:gd name="connsiteY13" fmla="*/ 2397760 h 2987040"/>
              <a:gd name="connsiteX14" fmla="*/ 629920 w 2661920"/>
              <a:gd name="connsiteY14" fmla="*/ 2377440 h 2987040"/>
              <a:gd name="connsiteX15" fmla="*/ 568960 w 2661920"/>
              <a:gd name="connsiteY15" fmla="*/ 2336800 h 2987040"/>
              <a:gd name="connsiteX16" fmla="*/ 447040 w 2661920"/>
              <a:gd name="connsiteY16" fmla="*/ 2275840 h 2987040"/>
              <a:gd name="connsiteX17" fmla="*/ 406400 w 2661920"/>
              <a:gd name="connsiteY17" fmla="*/ 2214880 h 2987040"/>
              <a:gd name="connsiteX18" fmla="*/ 365760 w 2661920"/>
              <a:gd name="connsiteY18" fmla="*/ 2072640 h 2987040"/>
              <a:gd name="connsiteX19" fmla="*/ 345440 w 2661920"/>
              <a:gd name="connsiteY19" fmla="*/ 2011680 h 2987040"/>
              <a:gd name="connsiteX20" fmla="*/ 304800 w 2661920"/>
              <a:gd name="connsiteY20" fmla="*/ 1950720 h 2987040"/>
              <a:gd name="connsiteX21" fmla="*/ 203200 w 2661920"/>
              <a:gd name="connsiteY21" fmla="*/ 1767840 h 2987040"/>
              <a:gd name="connsiteX22" fmla="*/ 182880 w 2661920"/>
              <a:gd name="connsiteY22" fmla="*/ 1706880 h 2987040"/>
              <a:gd name="connsiteX23" fmla="*/ 142240 w 2661920"/>
              <a:gd name="connsiteY23" fmla="*/ 1645920 h 2987040"/>
              <a:gd name="connsiteX24" fmla="*/ 101600 w 2661920"/>
              <a:gd name="connsiteY24" fmla="*/ 1524000 h 2987040"/>
              <a:gd name="connsiteX25" fmla="*/ 81280 w 2661920"/>
              <a:gd name="connsiteY25" fmla="*/ 1463040 h 2987040"/>
              <a:gd name="connsiteX26" fmla="*/ 60960 w 2661920"/>
              <a:gd name="connsiteY26" fmla="*/ 1300480 h 2987040"/>
              <a:gd name="connsiteX27" fmla="*/ 40640 w 2661920"/>
              <a:gd name="connsiteY27" fmla="*/ 1239520 h 2987040"/>
              <a:gd name="connsiteX28" fmla="*/ 20320 w 2661920"/>
              <a:gd name="connsiteY28" fmla="*/ 934720 h 2987040"/>
              <a:gd name="connsiteX29" fmla="*/ 0 w 2661920"/>
              <a:gd name="connsiteY29" fmla="*/ 0 h 298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661920" h="2987040">
                <a:moveTo>
                  <a:pt x="2661920" y="2987040"/>
                </a:moveTo>
                <a:cubicBezTo>
                  <a:pt x="2519680" y="2973493"/>
                  <a:pt x="2373817" y="2981054"/>
                  <a:pt x="2235200" y="2946400"/>
                </a:cubicBezTo>
                <a:cubicBezTo>
                  <a:pt x="2193954" y="2936089"/>
                  <a:pt x="2133772" y="2923251"/>
                  <a:pt x="2092960" y="2905760"/>
                </a:cubicBezTo>
                <a:cubicBezTo>
                  <a:pt x="2022027" y="2875360"/>
                  <a:pt x="2019554" y="2860685"/>
                  <a:pt x="1950720" y="2844800"/>
                </a:cubicBezTo>
                <a:cubicBezTo>
                  <a:pt x="1883414" y="2829268"/>
                  <a:pt x="1815655" y="2815516"/>
                  <a:pt x="1747520" y="2804160"/>
                </a:cubicBezTo>
                <a:cubicBezTo>
                  <a:pt x="1706880" y="2797387"/>
                  <a:pt x="1665819" y="2792778"/>
                  <a:pt x="1625600" y="2783840"/>
                </a:cubicBezTo>
                <a:cubicBezTo>
                  <a:pt x="1429738" y="2740315"/>
                  <a:pt x="1726766" y="2787456"/>
                  <a:pt x="1483360" y="2743200"/>
                </a:cubicBezTo>
                <a:cubicBezTo>
                  <a:pt x="1392236" y="2726632"/>
                  <a:pt x="1245504" y="2712256"/>
                  <a:pt x="1158240" y="2702560"/>
                </a:cubicBezTo>
                <a:lnTo>
                  <a:pt x="1036320" y="2661920"/>
                </a:lnTo>
                <a:lnTo>
                  <a:pt x="975360" y="2641600"/>
                </a:lnTo>
                <a:cubicBezTo>
                  <a:pt x="780892" y="2447132"/>
                  <a:pt x="1029884" y="2677950"/>
                  <a:pt x="853440" y="2560320"/>
                </a:cubicBezTo>
                <a:cubicBezTo>
                  <a:pt x="829530" y="2544380"/>
                  <a:pt x="814556" y="2517757"/>
                  <a:pt x="792480" y="2499360"/>
                </a:cubicBezTo>
                <a:cubicBezTo>
                  <a:pt x="773719" y="2483726"/>
                  <a:pt x="751840" y="2472267"/>
                  <a:pt x="731520" y="2458720"/>
                </a:cubicBezTo>
                <a:cubicBezTo>
                  <a:pt x="717973" y="2438400"/>
                  <a:pt x="709950" y="2413016"/>
                  <a:pt x="690880" y="2397760"/>
                </a:cubicBezTo>
                <a:cubicBezTo>
                  <a:pt x="674154" y="2384380"/>
                  <a:pt x="649078" y="2387019"/>
                  <a:pt x="629920" y="2377440"/>
                </a:cubicBezTo>
                <a:cubicBezTo>
                  <a:pt x="608077" y="2366518"/>
                  <a:pt x="590803" y="2347722"/>
                  <a:pt x="568960" y="2336800"/>
                </a:cubicBezTo>
                <a:cubicBezTo>
                  <a:pt x="400703" y="2252672"/>
                  <a:pt x="621743" y="2392309"/>
                  <a:pt x="447040" y="2275840"/>
                </a:cubicBezTo>
                <a:cubicBezTo>
                  <a:pt x="433493" y="2255520"/>
                  <a:pt x="417322" y="2236723"/>
                  <a:pt x="406400" y="2214880"/>
                </a:cubicBezTo>
                <a:cubicBezTo>
                  <a:pt x="390160" y="2182400"/>
                  <a:pt x="374441" y="2103023"/>
                  <a:pt x="365760" y="2072640"/>
                </a:cubicBezTo>
                <a:cubicBezTo>
                  <a:pt x="359876" y="2052045"/>
                  <a:pt x="355019" y="2030838"/>
                  <a:pt x="345440" y="2011680"/>
                </a:cubicBezTo>
                <a:cubicBezTo>
                  <a:pt x="334518" y="1989837"/>
                  <a:pt x="314719" y="1973037"/>
                  <a:pt x="304800" y="1950720"/>
                </a:cubicBezTo>
                <a:cubicBezTo>
                  <a:pt x="225236" y="1771701"/>
                  <a:pt x="314466" y="1879106"/>
                  <a:pt x="203200" y="1767840"/>
                </a:cubicBezTo>
                <a:cubicBezTo>
                  <a:pt x="196427" y="1747520"/>
                  <a:pt x="192459" y="1726038"/>
                  <a:pt x="182880" y="1706880"/>
                </a:cubicBezTo>
                <a:cubicBezTo>
                  <a:pt x="171958" y="1685037"/>
                  <a:pt x="152159" y="1668237"/>
                  <a:pt x="142240" y="1645920"/>
                </a:cubicBezTo>
                <a:cubicBezTo>
                  <a:pt x="124842" y="1606774"/>
                  <a:pt x="115147" y="1564640"/>
                  <a:pt x="101600" y="1524000"/>
                </a:cubicBezTo>
                <a:lnTo>
                  <a:pt x="81280" y="1463040"/>
                </a:lnTo>
                <a:cubicBezTo>
                  <a:pt x="74507" y="1408853"/>
                  <a:pt x="70729" y="1354208"/>
                  <a:pt x="60960" y="1300480"/>
                </a:cubicBezTo>
                <a:cubicBezTo>
                  <a:pt x="57128" y="1279406"/>
                  <a:pt x="43005" y="1260808"/>
                  <a:pt x="40640" y="1239520"/>
                </a:cubicBezTo>
                <a:cubicBezTo>
                  <a:pt x="29395" y="1138317"/>
                  <a:pt x="27093" y="1036320"/>
                  <a:pt x="20320" y="934720"/>
                </a:cubicBezTo>
                <a:cubicBezTo>
                  <a:pt x="13396" y="623150"/>
                  <a:pt x="0" y="311647"/>
                  <a:pt x="0" y="0"/>
                </a:cubicBezTo>
              </a:path>
            </a:pathLst>
          </a:custGeom>
          <a:noFill/>
          <a:ln w="3810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手繪多邊形 42"/>
          <p:cNvSpPr/>
          <p:nvPr/>
        </p:nvSpPr>
        <p:spPr>
          <a:xfrm>
            <a:off x="1239520" y="3783104"/>
            <a:ext cx="3856182" cy="2491854"/>
          </a:xfrm>
          <a:custGeom>
            <a:avLst/>
            <a:gdLst>
              <a:gd name="connsiteX0" fmla="*/ 4003040 w 4003040"/>
              <a:gd name="connsiteY0" fmla="*/ 2865120 h 2865120"/>
              <a:gd name="connsiteX1" fmla="*/ 3901440 w 4003040"/>
              <a:gd name="connsiteY1" fmla="*/ 2844800 h 2865120"/>
              <a:gd name="connsiteX2" fmla="*/ 3840480 w 4003040"/>
              <a:gd name="connsiteY2" fmla="*/ 2804160 h 2865120"/>
              <a:gd name="connsiteX3" fmla="*/ 3738880 w 4003040"/>
              <a:gd name="connsiteY3" fmla="*/ 2783840 h 2865120"/>
              <a:gd name="connsiteX4" fmla="*/ 3535680 w 4003040"/>
              <a:gd name="connsiteY4" fmla="*/ 2743200 h 2865120"/>
              <a:gd name="connsiteX5" fmla="*/ 3413760 w 4003040"/>
              <a:gd name="connsiteY5" fmla="*/ 2702560 h 2865120"/>
              <a:gd name="connsiteX6" fmla="*/ 3352800 w 4003040"/>
              <a:gd name="connsiteY6" fmla="*/ 2661920 h 2865120"/>
              <a:gd name="connsiteX7" fmla="*/ 3210560 w 4003040"/>
              <a:gd name="connsiteY7" fmla="*/ 2621280 h 2865120"/>
              <a:gd name="connsiteX8" fmla="*/ 3088640 w 4003040"/>
              <a:gd name="connsiteY8" fmla="*/ 2540000 h 2865120"/>
              <a:gd name="connsiteX9" fmla="*/ 2987040 w 4003040"/>
              <a:gd name="connsiteY9" fmla="*/ 2519680 h 2865120"/>
              <a:gd name="connsiteX10" fmla="*/ 2865120 w 4003040"/>
              <a:gd name="connsiteY10" fmla="*/ 2479040 h 2865120"/>
              <a:gd name="connsiteX11" fmla="*/ 2702560 w 4003040"/>
              <a:gd name="connsiteY11" fmla="*/ 2438400 h 2865120"/>
              <a:gd name="connsiteX12" fmla="*/ 2641600 w 4003040"/>
              <a:gd name="connsiteY12" fmla="*/ 2397760 h 2865120"/>
              <a:gd name="connsiteX13" fmla="*/ 2479040 w 4003040"/>
              <a:gd name="connsiteY13" fmla="*/ 2377440 h 2865120"/>
              <a:gd name="connsiteX14" fmla="*/ 2336800 w 4003040"/>
              <a:gd name="connsiteY14" fmla="*/ 2336800 h 2865120"/>
              <a:gd name="connsiteX15" fmla="*/ 2214880 w 4003040"/>
              <a:gd name="connsiteY15" fmla="*/ 2316480 h 2865120"/>
              <a:gd name="connsiteX16" fmla="*/ 2153920 w 4003040"/>
              <a:gd name="connsiteY16" fmla="*/ 2296160 h 2865120"/>
              <a:gd name="connsiteX17" fmla="*/ 2072640 w 4003040"/>
              <a:gd name="connsiteY17" fmla="*/ 2275840 h 2865120"/>
              <a:gd name="connsiteX18" fmla="*/ 2011680 w 4003040"/>
              <a:gd name="connsiteY18" fmla="*/ 2235200 h 2865120"/>
              <a:gd name="connsiteX19" fmla="*/ 1950720 w 4003040"/>
              <a:gd name="connsiteY19" fmla="*/ 2214880 h 2865120"/>
              <a:gd name="connsiteX20" fmla="*/ 1828800 w 4003040"/>
              <a:gd name="connsiteY20" fmla="*/ 2133600 h 2865120"/>
              <a:gd name="connsiteX21" fmla="*/ 1625600 w 4003040"/>
              <a:gd name="connsiteY21" fmla="*/ 2072640 h 2865120"/>
              <a:gd name="connsiteX22" fmla="*/ 1442720 w 4003040"/>
              <a:gd name="connsiteY22" fmla="*/ 2011680 h 2865120"/>
              <a:gd name="connsiteX23" fmla="*/ 1361440 w 4003040"/>
              <a:gd name="connsiteY23" fmla="*/ 1971040 h 2865120"/>
              <a:gd name="connsiteX24" fmla="*/ 1300480 w 4003040"/>
              <a:gd name="connsiteY24" fmla="*/ 1950720 h 2865120"/>
              <a:gd name="connsiteX25" fmla="*/ 1239520 w 4003040"/>
              <a:gd name="connsiteY25" fmla="*/ 1910080 h 2865120"/>
              <a:gd name="connsiteX26" fmla="*/ 1016000 w 4003040"/>
              <a:gd name="connsiteY26" fmla="*/ 1849120 h 2865120"/>
              <a:gd name="connsiteX27" fmla="*/ 894080 w 4003040"/>
              <a:gd name="connsiteY27" fmla="*/ 1788160 h 2865120"/>
              <a:gd name="connsiteX28" fmla="*/ 812800 w 4003040"/>
              <a:gd name="connsiteY28" fmla="*/ 1666240 h 2865120"/>
              <a:gd name="connsiteX29" fmla="*/ 792480 w 4003040"/>
              <a:gd name="connsiteY29" fmla="*/ 1605280 h 2865120"/>
              <a:gd name="connsiteX30" fmla="*/ 731520 w 4003040"/>
              <a:gd name="connsiteY30" fmla="*/ 1544320 h 2865120"/>
              <a:gd name="connsiteX31" fmla="*/ 650240 w 4003040"/>
              <a:gd name="connsiteY31" fmla="*/ 1300480 h 2865120"/>
              <a:gd name="connsiteX32" fmla="*/ 629920 w 4003040"/>
              <a:gd name="connsiteY32" fmla="*/ 1239520 h 2865120"/>
              <a:gd name="connsiteX33" fmla="*/ 609600 w 4003040"/>
              <a:gd name="connsiteY33" fmla="*/ 1178560 h 2865120"/>
              <a:gd name="connsiteX34" fmla="*/ 568960 w 4003040"/>
              <a:gd name="connsiteY34" fmla="*/ 1117600 h 2865120"/>
              <a:gd name="connsiteX35" fmla="*/ 548640 w 4003040"/>
              <a:gd name="connsiteY35" fmla="*/ 1056640 h 2865120"/>
              <a:gd name="connsiteX36" fmla="*/ 447040 w 4003040"/>
              <a:gd name="connsiteY36" fmla="*/ 934720 h 2865120"/>
              <a:gd name="connsiteX37" fmla="*/ 386080 w 4003040"/>
              <a:gd name="connsiteY37" fmla="*/ 812800 h 2865120"/>
              <a:gd name="connsiteX38" fmla="*/ 345440 w 4003040"/>
              <a:gd name="connsiteY38" fmla="*/ 690880 h 2865120"/>
              <a:gd name="connsiteX39" fmla="*/ 304800 w 4003040"/>
              <a:gd name="connsiteY39" fmla="*/ 629920 h 2865120"/>
              <a:gd name="connsiteX40" fmla="*/ 264160 w 4003040"/>
              <a:gd name="connsiteY40" fmla="*/ 508000 h 2865120"/>
              <a:gd name="connsiteX41" fmla="*/ 243840 w 4003040"/>
              <a:gd name="connsiteY41" fmla="*/ 447040 h 2865120"/>
              <a:gd name="connsiteX42" fmla="*/ 162560 w 4003040"/>
              <a:gd name="connsiteY42" fmla="*/ 325120 h 2865120"/>
              <a:gd name="connsiteX43" fmla="*/ 121920 w 4003040"/>
              <a:gd name="connsiteY43" fmla="*/ 203200 h 2865120"/>
              <a:gd name="connsiteX44" fmla="*/ 101600 w 4003040"/>
              <a:gd name="connsiteY44" fmla="*/ 142240 h 2865120"/>
              <a:gd name="connsiteX45" fmla="*/ 0 w 4003040"/>
              <a:gd name="connsiteY45" fmla="*/ 0 h 286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003040" h="2865120">
                <a:moveTo>
                  <a:pt x="4003040" y="2865120"/>
                </a:moveTo>
                <a:cubicBezTo>
                  <a:pt x="3969173" y="2858347"/>
                  <a:pt x="3933778" y="2856927"/>
                  <a:pt x="3901440" y="2844800"/>
                </a:cubicBezTo>
                <a:cubicBezTo>
                  <a:pt x="3878573" y="2836225"/>
                  <a:pt x="3863347" y="2812735"/>
                  <a:pt x="3840480" y="2804160"/>
                </a:cubicBezTo>
                <a:cubicBezTo>
                  <a:pt x="3808142" y="2792033"/>
                  <a:pt x="3772860" y="2790018"/>
                  <a:pt x="3738880" y="2783840"/>
                </a:cubicBezTo>
                <a:cubicBezTo>
                  <a:pt x="3645930" y="2766940"/>
                  <a:pt x="3618621" y="2768082"/>
                  <a:pt x="3535680" y="2743200"/>
                </a:cubicBezTo>
                <a:cubicBezTo>
                  <a:pt x="3494648" y="2730890"/>
                  <a:pt x="3449404" y="2726322"/>
                  <a:pt x="3413760" y="2702560"/>
                </a:cubicBezTo>
                <a:cubicBezTo>
                  <a:pt x="3393440" y="2689013"/>
                  <a:pt x="3375247" y="2671540"/>
                  <a:pt x="3352800" y="2661920"/>
                </a:cubicBezTo>
                <a:cubicBezTo>
                  <a:pt x="3306765" y="2642191"/>
                  <a:pt x="3255045" y="2645994"/>
                  <a:pt x="3210560" y="2621280"/>
                </a:cubicBezTo>
                <a:cubicBezTo>
                  <a:pt x="3167863" y="2597560"/>
                  <a:pt x="3136535" y="2549579"/>
                  <a:pt x="3088640" y="2540000"/>
                </a:cubicBezTo>
                <a:cubicBezTo>
                  <a:pt x="3054773" y="2533227"/>
                  <a:pt x="3020360" y="2528767"/>
                  <a:pt x="2987040" y="2519680"/>
                </a:cubicBezTo>
                <a:cubicBezTo>
                  <a:pt x="2945711" y="2508408"/>
                  <a:pt x="2907126" y="2487441"/>
                  <a:pt x="2865120" y="2479040"/>
                </a:cubicBezTo>
                <a:cubicBezTo>
                  <a:pt x="2826476" y="2471311"/>
                  <a:pt x="2744216" y="2459228"/>
                  <a:pt x="2702560" y="2438400"/>
                </a:cubicBezTo>
                <a:cubicBezTo>
                  <a:pt x="2680717" y="2427478"/>
                  <a:pt x="2665161" y="2404186"/>
                  <a:pt x="2641600" y="2397760"/>
                </a:cubicBezTo>
                <a:cubicBezTo>
                  <a:pt x="2588916" y="2383392"/>
                  <a:pt x="2532905" y="2386418"/>
                  <a:pt x="2479040" y="2377440"/>
                </a:cubicBezTo>
                <a:cubicBezTo>
                  <a:pt x="2302018" y="2347936"/>
                  <a:pt x="2481748" y="2369011"/>
                  <a:pt x="2336800" y="2336800"/>
                </a:cubicBezTo>
                <a:cubicBezTo>
                  <a:pt x="2296581" y="2327862"/>
                  <a:pt x="2255099" y="2325418"/>
                  <a:pt x="2214880" y="2316480"/>
                </a:cubicBezTo>
                <a:cubicBezTo>
                  <a:pt x="2193971" y="2311834"/>
                  <a:pt x="2174515" y="2302044"/>
                  <a:pt x="2153920" y="2296160"/>
                </a:cubicBezTo>
                <a:cubicBezTo>
                  <a:pt x="2127067" y="2288488"/>
                  <a:pt x="2099733" y="2282613"/>
                  <a:pt x="2072640" y="2275840"/>
                </a:cubicBezTo>
                <a:cubicBezTo>
                  <a:pt x="2052320" y="2262293"/>
                  <a:pt x="2033523" y="2246122"/>
                  <a:pt x="2011680" y="2235200"/>
                </a:cubicBezTo>
                <a:cubicBezTo>
                  <a:pt x="1992522" y="2225621"/>
                  <a:pt x="1969444" y="2225282"/>
                  <a:pt x="1950720" y="2214880"/>
                </a:cubicBezTo>
                <a:cubicBezTo>
                  <a:pt x="1908023" y="2191160"/>
                  <a:pt x="1876185" y="2145446"/>
                  <a:pt x="1828800" y="2133600"/>
                </a:cubicBezTo>
                <a:cubicBezTo>
                  <a:pt x="1770463" y="2119016"/>
                  <a:pt x="1675071" y="2097376"/>
                  <a:pt x="1625600" y="2072640"/>
                </a:cubicBezTo>
                <a:cubicBezTo>
                  <a:pt x="1513429" y="2016554"/>
                  <a:pt x="1574023" y="2037941"/>
                  <a:pt x="1442720" y="2011680"/>
                </a:cubicBezTo>
                <a:cubicBezTo>
                  <a:pt x="1415627" y="1998133"/>
                  <a:pt x="1389282" y="1982972"/>
                  <a:pt x="1361440" y="1971040"/>
                </a:cubicBezTo>
                <a:cubicBezTo>
                  <a:pt x="1341753" y="1962603"/>
                  <a:pt x="1319638" y="1960299"/>
                  <a:pt x="1300480" y="1950720"/>
                </a:cubicBezTo>
                <a:cubicBezTo>
                  <a:pt x="1278637" y="1939798"/>
                  <a:pt x="1262387" y="1918655"/>
                  <a:pt x="1239520" y="1910080"/>
                </a:cubicBezTo>
                <a:cubicBezTo>
                  <a:pt x="1152277" y="1877364"/>
                  <a:pt x="1100775" y="1905637"/>
                  <a:pt x="1016000" y="1849120"/>
                </a:cubicBezTo>
                <a:cubicBezTo>
                  <a:pt x="937218" y="1796599"/>
                  <a:pt x="978208" y="1816203"/>
                  <a:pt x="894080" y="1788160"/>
                </a:cubicBezTo>
                <a:cubicBezTo>
                  <a:pt x="866987" y="1747520"/>
                  <a:pt x="828246" y="1712577"/>
                  <a:pt x="812800" y="1666240"/>
                </a:cubicBezTo>
                <a:cubicBezTo>
                  <a:pt x="806027" y="1645920"/>
                  <a:pt x="804361" y="1623102"/>
                  <a:pt x="792480" y="1605280"/>
                </a:cubicBezTo>
                <a:cubicBezTo>
                  <a:pt x="776540" y="1581370"/>
                  <a:pt x="751840" y="1564640"/>
                  <a:pt x="731520" y="1544320"/>
                </a:cubicBezTo>
                <a:lnTo>
                  <a:pt x="650240" y="1300480"/>
                </a:lnTo>
                <a:lnTo>
                  <a:pt x="629920" y="1239520"/>
                </a:lnTo>
                <a:cubicBezTo>
                  <a:pt x="623147" y="1219200"/>
                  <a:pt x="621481" y="1196382"/>
                  <a:pt x="609600" y="1178560"/>
                </a:cubicBezTo>
                <a:cubicBezTo>
                  <a:pt x="596053" y="1158240"/>
                  <a:pt x="579882" y="1139443"/>
                  <a:pt x="568960" y="1117600"/>
                </a:cubicBezTo>
                <a:cubicBezTo>
                  <a:pt x="559381" y="1098442"/>
                  <a:pt x="558219" y="1075798"/>
                  <a:pt x="548640" y="1056640"/>
                </a:cubicBezTo>
                <a:cubicBezTo>
                  <a:pt x="520350" y="1000060"/>
                  <a:pt x="491980" y="979660"/>
                  <a:pt x="447040" y="934720"/>
                </a:cubicBezTo>
                <a:cubicBezTo>
                  <a:pt x="372933" y="712399"/>
                  <a:pt x="491122" y="1049145"/>
                  <a:pt x="386080" y="812800"/>
                </a:cubicBezTo>
                <a:cubicBezTo>
                  <a:pt x="368682" y="773654"/>
                  <a:pt x="369202" y="726524"/>
                  <a:pt x="345440" y="690880"/>
                </a:cubicBezTo>
                <a:cubicBezTo>
                  <a:pt x="331893" y="670560"/>
                  <a:pt x="314719" y="652237"/>
                  <a:pt x="304800" y="629920"/>
                </a:cubicBezTo>
                <a:cubicBezTo>
                  <a:pt x="287402" y="590774"/>
                  <a:pt x="277707" y="548640"/>
                  <a:pt x="264160" y="508000"/>
                </a:cubicBezTo>
                <a:cubicBezTo>
                  <a:pt x="257387" y="487680"/>
                  <a:pt x="255721" y="464862"/>
                  <a:pt x="243840" y="447040"/>
                </a:cubicBezTo>
                <a:cubicBezTo>
                  <a:pt x="216747" y="406400"/>
                  <a:pt x="178006" y="371457"/>
                  <a:pt x="162560" y="325120"/>
                </a:cubicBezTo>
                <a:lnTo>
                  <a:pt x="121920" y="203200"/>
                </a:lnTo>
                <a:cubicBezTo>
                  <a:pt x="115147" y="182880"/>
                  <a:pt x="113481" y="160062"/>
                  <a:pt x="101600" y="142240"/>
                </a:cubicBezTo>
                <a:cubicBezTo>
                  <a:pt x="15007" y="12350"/>
                  <a:pt x="54857" y="54857"/>
                  <a:pt x="0" y="0"/>
                </a:cubicBezTo>
              </a:path>
            </a:pathLst>
          </a:custGeom>
          <a:noFill/>
          <a:ln w="3810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44" name="文字方塊 43"/>
              <p:cNvSpPr txBox="1"/>
              <p:nvPr/>
            </p:nvSpPr>
            <p:spPr>
              <a:xfrm>
                <a:off x="2959337" y="910503"/>
                <a:ext cx="3759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44" name="文字方塊 43"/>
              <p:cNvSpPr txBox="1">
                <a:spLocks noRot="1" noChangeAspect="1" noMove="1" noResize="1" noEditPoints="1" noAdjustHandles="1" noChangeArrowheads="1" noChangeShapeType="1" noTextEdit="1"/>
              </p:cNvSpPr>
              <p:nvPr/>
            </p:nvSpPr>
            <p:spPr>
              <a:xfrm>
                <a:off x="2959337" y="910503"/>
                <a:ext cx="375937" cy="369332"/>
              </a:xfrm>
              <a:prstGeom prst="rect">
                <a:avLst/>
              </a:prstGeom>
              <a:blipFill rotWithShape="1">
                <a:blip r:embed="rId4"/>
                <a:stretch>
                  <a:fillRect l="-9677" r="-8065"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5" name="文字方塊 44"/>
              <p:cNvSpPr txBox="1"/>
              <p:nvPr/>
            </p:nvSpPr>
            <p:spPr>
              <a:xfrm>
                <a:off x="7306254" y="919646"/>
                <a:ext cx="38305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45" name="文字方塊 44"/>
              <p:cNvSpPr txBox="1">
                <a:spLocks noRot="1" noChangeAspect="1" noMove="1" noResize="1" noEditPoints="1" noAdjustHandles="1" noChangeArrowheads="1" noChangeShapeType="1" noTextEdit="1"/>
              </p:cNvSpPr>
              <p:nvPr/>
            </p:nvSpPr>
            <p:spPr>
              <a:xfrm>
                <a:off x="7306254" y="919646"/>
                <a:ext cx="383054" cy="369332"/>
              </a:xfrm>
              <a:prstGeom prst="rect">
                <a:avLst/>
              </a:prstGeom>
              <a:blipFill rotWithShape="1">
                <a:blip r:embed="rId5"/>
                <a:stretch>
                  <a:fillRect l="-11290" r="-8065" b="-13333"/>
                </a:stretch>
              </a:blipFill>
            </p:spPr>
            <p:txBody>
              <a:bodyPr/>
              <a:lstStyle/>
              <a:p>
                <a:r>
                  <a:rPr lang="zh-TW" altLang="en-US">
                    <a:noFill/>
                  </a:rPr>
                  <a:t> </a:t>
                </a:r>
              </a:p>
            </p:txBody>
          </p:sp>
        </mc:Fallback>
      </mc:AlternateContent>
      <p:cxnSp>
        <p:nvCxnSpPr>
          <p:cNvPr id="46" name="直線單箭頭接點 45"/>
          <p:cNvCxnSpPr>
            <a:stCxn id="12" idx="0"/>
            <a:endCxn id="18" idx="2"/>
          </p:cNvCxnSpPr>
          <p:nvPr/>
        </p:nvCxnSpPr>
        <p:spPr>
          <a:xfrm flipV="1">
            <a:off x="5321122" y="5063111"/>
            <a:ext cx="1931562" cy="1211850"/>
          </a:xfrm>
          <a:prstGeom prst="straightConnector1">
            <a:avLst/>
          </a:prstGeom>
          <a:ln w="381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a:stCxn id="11" idx="0"/>
            <a:endCxn id="18" idx="2"/>
          </p:cNvCxnSpPr>
          <p:nvPr/>
        </p:nvCxnSpPr>
        <p:spPr>
          <a:xfrm flipV="1">
            <a:off x="3915999" y="5063111"/>
            <a:ext cx="3336685" cy="1211848"/>
          </a:xfrm>
          <a:prstGeom prst="straightConnector1">
            <a:avLst/>
          </a:prstGeom>
          <a:ln w="381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a:stCxn id="11" idx="0"/>
            <a:endCxn id="19" idx="2"/>
          </p:cNvCxnSpPr>
          <p:nvPr/>
        </p:nvCxnSpPr>
        <p:spPr>
          <a:xfrm flipV="1">
            <a:off x="3915999" y="3729611"/>
            <a:ext cx="1627858" cy="2545348"/>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a:stCxn id="12" idx="0"/>
            <a:endCxn id="19" idx="2"/>
          </p:cNvCxnSpPr>
          <p:nvPr/>
        </p:nvCxnSpPr>
        <p:spPr>
          <a:xfrm flipV="1">
            <a:off x="5321122" y="3729611"/>
            <a:ext cx="222735" cy="254535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1" name="手繪多邊形 60"/>
          <p:cNvSpPr/>
          <p:nvPr/>
        </p:nvSpPr>
        <p:spPr>
          <a:xfrm>
            <a:off x="5372100" y="3034952"/>
            <a:ext cx="3522518" cy="3240004"/>
          </a:xfrm>
          <a:custGeom>
            <a:avLst/>
            <a:gdLst>
              <a:gd name="connsiteX0" fmla="*/ 0 w 3430408"/>
              <a:gd name="connsiteY0" fmla="*/ 3638550 h 3638550"/>
              <a:gd name="connsiteX1" fmla="*/ 571500 w 3430408"/>
              <a:gd name="connsiteY1" fmla="*/ 3619500 h 3638550"/>
              <a:gd name="connsiteX2" fmla="*/ 723900 w 3430408"/>
              <a:gd name="connsiteY2" fmla="*/ 3581400 h 3638550"/>
              <a:gd name="connsiteX3" fmla="*/ 990600 w 3430408"/>
              <a:gd name="connsiteY3" fmla="*/ 3562350 h 3638550"/>
              <a:gd name="connsiteX4" fmla="*/ 1200150 w 3430408"/>
              <a:gd name="connsiteY4" fmla="*/ 3524250 h 3638550"/>
              <a:gd name="connsiteX5" fmla="*/ 1257300 w 3430408"/>
              <a:gd name="connsiteY5" fmla="*/ 3505200 h 3638550"/>
              <a:gd name="connsiteX6" fmla="*/ 1352550 w 3430408"/>
              <a:gd name="connsiteY6" fmla="*/ 3486150 h 3638550"/>
              <a:gd name="connsiteX7" fmla="*/ 1409700 w 3430408"/>
              <a:gd name="connsiteY7" fmla="*/ 3448050 h 3638550"/>
              <a:gd name="connsiteX8" fmla="*/ 1600200 w 3430408"/>
              <a:gd name="connsiteY8" fmla="*/ 3409950 h 3638550"/>
              <a:gd name="connsiteX9" fmla="*/ 2019300 w 3430408"/>
              <a:gd name="connsiteY9" fmla="*/ 3371850 h 3638550"/>
              <a:gd name="connsiteX10" fmla="*/ 2076450 w 3430408"/>
              <a:gd name="connsiteY10" fmla="*/ 3352800 h 3638550"/>
              <a:gd name="connsiteX11" fmla="*/ 2247900 w 3430408"/>
              <a:gd name="connsiteY11" fmla="*/ 3314700 h 3638550"/>
              <a:gd name="connsiteX12" fmla="*/ 2362200 w 3430408"/>
              <a:gd name="connsiteY12" fmla="*/ 3257550 h 3638550"/>
              <a:gd name="connsiteX13" fmla="*/ 2438400 w 3430408"/>
              <a:gd name="connsiteY13" fmla="*/ 3219450 h 3638550"/>
              <a:gd name="connsiteX14" fmla="*/ 2647950 w 3430408"/>
              <a:gd name="connsiteY14" fmla="*/ 3048000 h 3638550"/>
              <a:gd name="connsiteX15" fmla="*/ 2724150 w 3430408"/>
              <a:gd name="connsiteY15" fmla="*/ 2990850 h 3638550"/>
              <a:gd name="connsiteX16" fmla="*/ 2762250 w 3430408"/>
              <a:gd name="connsiteY16" fmla="*/ 2933700 h 3638550"/>
              <a:gd name="connsiteX17" fmla="*/ 2838450 w 3430408"/>
              <a:gd name="connsiteY17" fmla="*/ 2857500 h 3638550"/>
              <a:gd name="connsiteX18" fmla="*/ 2876550 w 3430408"/>
              <a:gd name="connsiteY18" fmla="*/ 2800350 h 3638550"/>
              <a:gd name="connsiteX19" fmla="*/ 2933700 w 3430408"/>
              <a:gd name="connsiteY19" fmla="*/ 2724150 h 3638550"/>
              <a:gd name="connsiteX20" fmla="*/ 2990850 w 3430408"/>
              <a:gd name="connsiteY20" fmla="*/ 2571750 h 3638550"/>
              <a:gd name="connsiteX21" fmla="*/ 3048000 w 3430408"/>
              <a:gd name="connsiteY21" fmla="*/ 2495550 h 3638550"/>
              <a:gd name="connsiteX22" fmla="*/ 3124200 w 3430408"/>
              <a:gd name="connsiteY22" fmla="*/ 2305050 h 3638550"/>
              <a:gd name="connsiteX23" fmla="*/ 3162300 w 3430408"/>
              <a:gd name="connsiteY23" fmla="*/ 2247900 h 3638550"/>
              <a:gd name="connsiteX24" fmla="*/ 3181350 w 3430408"/>
              <a:gd name="connsiteY24" fmla="*/ 2190750 h 3638550"/>
              <a:gd name="connsiteX25" fmla="*/ 3219450 w 3430408"/>
              <a:gd name="connsiteY25" fmla="*/ 2133600 h 3638550"/>
              <a:gd name="connsiteX26" fmla="*/ 3276600 w 3430408"/>
              <a:gd name="connsiteY26" fmla="*/ 1924050 h 3638550"/>
              <a:gd name="connsiteX27" fmla="*/ 3295650 w 3430408"/>
              <a:gd name="connsiteY27" fmla="*/ 1866900 h 3638550"/>
              <a:gd name="connsiteX28" fmla="*/ 3314700 w 3430408"/>
              <a:gd name="connsiteY28" fmla="*/ 1714500 h 3638550"/>
              <a:gd name="connsiteX29" fmla="*/ 3333750 w 3430408"/>
              <a:gd name="connsiteY29" fmla="*/ 1581150 h 3638550"/>
              <a:gd name="connsiteX30" fmla="*/ 3371850 w 3430408"/>
              <a:gd name="connsiteY30" fmla="*/ 1181100 h 3638550"/>
              <a:gd name="connsiteX31" fmla="*/ 3390900 w 3430408"/>
              <a:gd name="connsiteY31" fmla="*/ 495300 h 3638550"/>
              <a:gd name="connsiteX32" fmla="*/ 3429000 w 3430408"/>
              <a:gd name="connsiteY32" fmla="*/ 152400 h 3638550"/>
              <a:gd name="connsiteX33" fmla="*/ 3429000 w 3430408"/>
              <a:gd name="connsiteY33" fmla="*/ 0 h 3638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430408" h="3638550">
                <a:moveTo>
                  <a:pt x="0" y="3638550"/>
                </a:moveTo>
                <a:cubicBezTo>
                  <a:pt x="190500" y="3632200"/>
                  <a:pt x="381205" y="3630374"/>
                  <a:pt x="571500" y="3619500"/>
                </a:cubicBezTo>
                <a:cubicBezTo>
                  <a:pt x="920122" y="3599579"/>
                  <a:pt x="491110" y="3608787"/>
                  <a:pt x="723900" y="3581400"/>
                </a:cubicBezTo>
                <a:cubicBezTo>
                  <a:pt x="812416" y="3570986"/>
                  <a:pt x="901700" y="3568700"/>
                  <a:pt x="990600" y="3562350"/>
                </a:cubicBezTo>
                <a:cubicBezTo>
                  <a:pt x="1041553" y="3553858"/>
                  <a:pt x="1146900" y="3537563"/>
                  <a:pt x="1200150" y="3524250"/>
                </a:cubicBezTo>
                <a:cubicBezTo>
                  <a:pt x="1219631" y="3519380"/>
                  <a:pt x="1237819" y="3510070"/>
                  <a:pt x="1257300" y="3505200"/>
                </a:cubicBezTo>
                <a:cubicBezTo>
                  <a:pt x="1288712" y="3497347"/>
                  <a:pt x="1320800" y="3492500"/>
                  <a:pt x="1352550" y="3486150"/>
                </a:cubicBezTo>
                <a:cubicBezTo>
                  <a:pt x="1371600" y="3473450"/>
                  <a:pt x="1389222" y="3458289"/>
                  <a:pt x="1409700" y="3448050"/>
                </a:cubicBezTo>
                <a:cubicBezTo>
                  <a:pt x="1462898" y="3421451"/>
                  <a:pt x="1551057" y="3416970"/>
                  <a:pt x="1600200" y="3409950"/>
                </a:cubicBezTo>
                <a:cubicBezTo>
                  <a:pt x="1781992" y="3349353"/>
                  <a:pt x="1576981" y="3412061"/>
                  <a:pt x="2019300" y="3371850"/>
                </a:cubicBezTo>
                <a:cubicBezTo>
                  <a:pt x="2039298" y="3370032"/>
                  <a:pt x="2056969" y="3357670"/>
                  <a:pt x="2076450" y="3352800"/>
                </a:cubicBezTo>
                <a:cubicBezTo>
                  <a:pt x="2233583" y="3313517"/>
                  <a:pt x="2111009" y="3353812"/>
                  <a:pt x="2247900" y="3314700"/>
                </a:cubicBezTo>
                <a:cubicBezTo>
                  <a:pt x="2335218" y="3289752"/>
                  <a:pt x="2278710" y="3305258"/>
                  <a:pt x="2362200" y="3257550"/>
                </a:cubicBezTo>
                <a:cubicBezTo>
                  <a:pt x="2386856" y="3243461"/>
                  <a:pt x="2414771" y="3235202"/>
                  <a:pt x="2438400" y="3219450"/>
                </a:cubicBezTo>
                <a:cubicBezTo>
                  <a:pt x="2716651" y="3033949"/>
                  <a:pt x="2501649" y="3173401"/>
                  <a:pt x="2647950" y="3048000"/>
                </a:cubicBezTo>
                <a:cubicBezTo>
                  <a:pt x="2672056" y="3027337"/>
                  <a:pt x="2701699" y="3013301"/>
                  <a:pt x="2724150" y="2990850"/>
                </a:cubicBezTo>
                <a:cubicBezTo>
                  <a:pt x="2740339" y="2974661"/>
                  <a:pt x="2747350" y="2951083"/>
                  <a:pt x="2762250" y="2933700"/>
                </a:cubicBezTo>
                <a:cubicBezTo>
                  <a:pt x="2785627" y="2906427"/>
                  <a:pt x="2815073" y="2884773"/>
                  <a:pt x="2838450" y="2857500"/>
                </a:cubicBezTo>
                <a:cubicBezTo>
                  <a:pt x="2853350" y="2840117"/>
                  <a:pt x="2863242" y="2818981"/>
                  <a:pt x="2876550" y="2800350"/>
                </a:cubicBezTo>
                <a:cubicBezTo>
                  <a:pt x="2895004" y="2774514"/>
                  <a:pt x="2916873" y="2751074"/>
                  <a:pt x="2933700" y="2724150"/>
                </a:cubicBezTo>
                <a:cubicBezTo>
                  <a:pt x="3074366" y="2499084"/>
                  <a:pt x="2881146" y="2791158"/>
                  <a:pt x="2990850" y="2571750"/>
                </a:cubicBezTo>
                <a:cubicBezTo>
                  <a:pt x="3005049" y="2543352"/>
                  <a:pt x="3028950" y="2520950"/>
                  <a:pt x="3048000" y="2495550"/>
                </a:cubicBezTo>
                <a:cubicBezTo>
                  <a:pt x="3079224" y="2401878"/>
                  <a:pt x="3079352" y="2383535"/>
                  <a:pt x="3124200" y="2305050"/>
                </a:cubicBezTo>
                <a:cubicBezTo>
                  <a:pt x="3135559" y="2285171"/>
                  <a:pt x="3152061" y="2268378"/>
                  <a:pt x="3162300" y="2247900"/>
                </a:cubicBezTo>
                <a:cubicBezTo>
                  <a:pt x="3171280" y="2229939"/>
                  <a:pt x="3172370" y="2208711"/>
                  <a:pt x="3181350" y="2190750"/>
                </a:cubicBezTo>
                <a:cubicBezTo>
                  <a:pt x="3191589" y="2170272"/>
                  <a:pt x="3210151" y="2154522"/>
                  <a:pt x="3219450" y="2133600"/>
                </a:cubicBezTo>
                <a:cubicBezTo>
                  <a:pt x="3266157" y="2028510"/>
                  <a:pt x="3250990" y="2026491"/>
                  <a:pt x="3276600" y="1924050"/>
                </a:cubicBezTo>
                <a:cubicBezTo>
                  <a:pt x="3281470" y="1904569"/>
                  <a:pt x="3289300" y="1885950"/>
                  <a:pt x="3295650" y="1866900"/>
                </a:cubicBezTo>
                <a:cubicBezTo>
                  <a:pt x="3302000" y="1816100"/>
                  <a:pt x="3307934" y="1765246"/>
                  <a:pt x="3314700" y="1714500"/>
                </a:cubicBezTo>
                <a:cubicBezTo>
                  <a:pt x="3320634" y="1669993"/>
                  <a:pt x="3328967" y="1625796"/>
                  <a:pt x="3333750" y="1581150"/>
                </a:cubicBezTo>
                <a:cubicBezTo>
                  <a:pt x="3348020" y="1447959"/>
                  <a:pt x="3371850" y="1181100"/>
                  <a:pt x="3371850" y="1181100"/>
                </a:cubicBezTo>
                <a:cubicBezTo>
                  <a:pt x="3378200" y="952500"/>
                  <a:pt x="3380966" y="723772"/>
                  <a:pt x="3390900" y="495300"/>
                </a:cubicBezTo>
                <a:cubicBezTo>
                  <a:pt x="3408620" y="87732"/>
                  <a:pt x="3407188" y="501395"/>
                  <a:pt x="3429000" y="152400"/>
                </a:cubicBezTo>
                <a:cubicBezTo>
                  <a:pt x="3432169" y="101699"/>
                  <a:pt x="3429000" y="50800"/>
                  <a:pt x="3429000" y="0"/>
                </a:cubicBezTo>
              </a:path>
            </a:pathLst>
          </a:custGeom>
          <a:noFill/>
          <a:ln w="38100">
            <a:solidFill>
              <a:srgbClr val="7030A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手繪多邊形 62"/>
          <p:cNvSpPr/>
          <p:nvPr/>
        </p:nvSpPr>
        <p:spPr>
          <a:xfrm>
            <a:off x="5334000" y="3034952"/>
            <a:ext cx="3485804" cy="3240004"/>
          </a:xfrm>
          <a:custGeom>
            <a:avLst/>
            <a:gdLst>
              <a:gd name="connsiteX0" fmla="*/ 0 w 3467100"/>
              <a:gd name="connsiteY0" fmla="*/ 3581400 h 3581400"/>
              <a:gd name="connsiteX1" fmla="*/ 285750 w 3467100"/>
              <a:gd name="connsiteY1" fmla="*/ 3562350 h 3581400"/>
              <a:gd name="connsiteX2" fmla="*/ 381000 w 3467100"/>
              <a:gd name="connsiteY2" fmla="*/ 3467100 h 3581400"/>
              <a:gd name="connsiteX3" fmla="*/ 514350 w 3467100"/>
              <a:gd name="connsiteY3" fmla="*/ 3429000 h 3581400"/>
              <a:gd name="connsiteX4" fmla="*/ 762000 w 3467100"/>
              <a:gd name="connsiteY4" fmla="*/ 3371850 h 3581400"/>
              <a:gd name="connsiteX5" fmla="*/ 990600 w 3467100"/>
              <a:gd name="connsiteY5" fmla="*/ 3333750 h 3581400"/>
              <a:gd name="connsiteX6" fmla="*/ 1066800 w 3467100"/>
              <a:gd name="connsiteY6" fmla="*/ 3314700 h 3581400"/>
              <a:gd name="connsiteX7" fmla="*/ 1257300 w 3467100"/>
              <a:gd name="connsiteY7" fmla="*/ 3200400 h 3581400"/>
              <a:gd name="connsiteX8" fmla="*/ 1333500 w 3467100"/>
              <a:gd name="connsiteY8" fmla="*/ 3181350 h 3581400"/>
              <a:gd name="connsiteX9" fmla="*/ 1485900 w 3467100"/>
              <a:gd name="connsiteY9" fmla="*/ 3124200 h 3581400"/>
              <a:gd name="connsiteX10" fmla="*/ 1619250 w 3467100"/>
              <a:gd name="connsiteY10" fmla="*/ 3105150 h 3581400"/>
              <a:gd name="connsiteX11" fmla="*/ 1695450 w 3467100"/>
              <a:gd name="connsiteY11" fmla="*/ 3086100 h 3581400"/>
              <a:gd name="connsiteX12" fmla="*/ 1847850 w 3467100"/>
              <a:gd name="connsiteY12" fmla="*/ 3067050 h 3581400"/>
              <a:gd name="connsiteX13" fmla="*/ 1905000 w 3467100"/>
              <a:gd name="connsiteY13" fmla="*/ 3009900 h 3581400"/>
              <a:gd name="connsiteX14" fmla="*/ 1943100 w 3467100"/>
              <a:gd name="connsiteY14" fmla="*/ 2952750 h 3581400"/>
              <a:gd name="connsiteX15" fmla="*/ 2000250 w 3467100"/>
              <a:gd name="connsiteY15" fmla="*/ 2914650 h 3581400"/>
              <a:gd name="connsiteX16" fmla="*/ 2152650 w 3467100"/>
              <a:gd name="connsiteY16" fmla="*/ 2800350 h 3581400"/>
              <a:gd name="connsiteX17" fmla="*/ 2266950 w 3467100"/>
              <a:gd name="connsiteY17" fmla="*/ 2686050 h 3581400"/>
              <a:gd name="connsiteX18" fmla="*/ 2324100 w 3467100"/>
              <a:gd name="connsiteY18" fmla="*/ 2628900 h 3581400"/>
              <a:gd name="connsiteX19" fmla="*/ 2343150 w 3467100"/>
              <a:gd name="connsiteY19" fmla="*/ 2571750 h 3581400"/>
              <a:gd name="connsiteX20" fmla="*/ 2362200 w 3467100"/>
              <a:gd name="connsiteY20" fmla="*/ 2495550 h 3581400"/>
              <a:gd name="connsiteX21" fmla="*/ 2438400 w 3467100"/>
              <a:gd name="connsiteY21" fmla="*/ 2381250 h 3581400"/>
              <a:gd name="connsiteX22" fmla="*/ 2495550 w 3467100"/>
              <a:gd name="connsiteY22" fmla="*/ 2209800 h 3581400"/>
              <a:gd name="connsiteX23" fmla="*/ 2514600 w 3467100"/>
              <a:gd name="connsiteY23" fmla="*/ 2152650 h 3581400"/>
              <a:gd name="connsiteX24" fmla="*/ 2552700 w 3467100"/>
              <a:gd name="connsiteY24" fmla="*/ 2019300 h 3581400"/>
              <a:gd name="connsiteX25" fmla="*/ 2628900 w 3467100"/>
              <a:gd name="connsiteY25" fmla="*/ 1905000 h 3581400"/>
              <a:gd name="connsiteX26" fmla="*/ 2705100 w 3467100"/>
              <a:gd name="connsiteY26" fmla="*/ 1790700 h 3581400"/>
              <a:gd name="connsiteX27" fmla="*/ 2743200 w 3467100"/>
              <a:gd name="connsiteY27" fmla="*/ 1676400 h 3581400"/>
              <a:gd name="connsiteX28" fmla="*/ 2762250 w 3467100"/>
              <a:gd name="connsiteY28" fmla="*/ 1619250 h 3581400"/>
              <a:gd name="connsiteX29" fmla="*/ 2800350 w 3467100"/>
              <a:gd name="connsiteY29" fmla="*/ 1562100 h 3581400"/>
              <a:gd name="connsiteX30" fmla="*/ 2838450 w 3467100"/>
              <a:gd name="connsiteY30" fmla="*/ 1390650 h 3581400"/>
              <a:gd name="connsiteX31" fmla="*/ 2895600 w 3467100"/>
              <a:gd name="connsiteY31" fmla="*/ 1352550 h 3581400"/>
              <a:gd name="connsiteX32" fmla="*/ 2933700 w 3467100"/>
              <a:gd name="connsiteY32" fmla="*/ 1295400 h 3581400"/>
              <a:gd name="connsiteX33" fmla="*/ 2971800 w 3467100"/>
              <a:gd name="connsiteY33" fmla="*/ 1219200 h 3581400"/>
              <a:gd name="connsiteX34" fmla="*/ 3028950 w 3467100"/>
              <a:gd name="connsiteY34" fmla="*/ 1181100 h 3581400"/>
              <a:gd name="connsiteX35" fmla="*/ 3067050 w 3467100"/>
              <a:gd name="connsiteY35" fmla="*/ 1123950 h 3581400"/>
              <a:gd name="connsiteX36" fmla="*/ 3086100 w 3467100"/>
              <a:gd name="connsiteY36" fmla="*/ 1066800 h 3581400"/>
              <a:gd name="connsiteX37" fmla="*/ 3124200 w 3467100"/>
              <a:gd name="connsiteY37" fmla="*/ 838200 h 3581400"/>
              <a:gd name="connsiteX38" fmla="*/ 3143250 w 3467100"/>
              <a:gd name="connsiteY38" fmla="*/ 781050 h 3581400"/>
              <a:gd name="connsiteX39" fmla="*/ 3162300 w 3467100"/>
              <a:gd name="connsiteY39" fmla="*/ 609600 h 3581400"/>
              <a:gd name="connsiteX40" fmla="*/ 3257550 w 3467100"/>
              <a:gd name="connsiteY40" fmla="*/ 514350 h 3581400"/>
              <a:gd name="connsiteX41" fmla="*/ 3352800 w 3467100"/>
              <a:gd name="connsiteY41" fmla="*/ 400050 h 3581400"/>
              <a:gd name="connsiteX42" fmla="*/ 3371850 w 3467100"/>
              <a:gd name="connsiteY42" fmla="*/ 323850 h 3581400"/>
              <a:gd name="connsiteX43" fmla="*/ 3409950 w 3467100"/>
              <a:gd name="connsiteY43" fmla="*/ 133350 h 3581400"/>
              <a:gd name="connsiteX44" fmla="*/ 3467100 w 3467100"/>
              <a:gd name="connsiteY44" fmla="*/ 0 h 358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467100" h="3581400">
                <a:moveTo>
                  <a:pt x="0" y="3581400"/>
                </a:moveTo>
                <a:cubicBezTo>
                  <a:pt x="95250" y="3575050"/>
                  <a:pt x="191587" y="3578044"/>
                  <a:pt x="285750" y="3562350"/>
                </a:cubicBezTo>
                <a:cubicBezTo>
                  <a:pt x="357939" y="3550318"/>
                  <a:pt x="334211" y="3504532"/>
                  <a:pt x="381000" y="3467100"/>
                </a:cubicBezTo>
                <a:cubicBezTo>
                  <a:pt x="393804" y="3456857"/>
                  <a:pt x="508874" y="3430643"/>
                  <a:pt x="514350" y="3429000"/>
                </a:cubicBezTo>
                <a:cubicBezTo>
                  <a:pt x="704528" y="3371947"/>
                  <a:pt x="551683" y="3401895"/>
                  <a:pt x="762000" y="3371850"/>
                </a:cubicBezTo>
                <a:cubicBezTo>
                  <a:pt x="889616" y="3329311"/>
                  <a:pt x="753619" y="3370209"/>
                  <a:pt x="990600" y="3333750"/>
                </a:cubicBezTo>
                <a:cubicBezTo>
                  <a:pt x="1016477" y="3329769"/>
                  <a:pt x="1041400" y="3321050"/>
                  <a:pt x="1066800" y="3314700"/>
                </a:cubicBezTo>
                <a:cubicBezTo>
                  <a:pt x="1123768" y="3276722"/>
                  <a:pt x="1190354" y="3225505"/>
                  <a:pt x="1257300" y="3200400"/>
                </a:cubicBezTo>
                <a:cubicBezTo>
                  <a:pt x="1281815" y="3191207"/>
                  <a:pt x="1308662" y="3189629"/>
                  <a:pt x="1333500" y="3181350"/>
                </a:cubicBezTo>
                <a:cubicBezTo>
                  <a:pt x="1351773" y="3175259"/>
                  <a:pt x="1452459" y="3130888"/>
                  <a:pt x="1485900" y="3124200"/>
                </a:cubicBezTo>
                <a:cubicBezTo>
                  <a:pt x="1529929" y="3115394"/>
                  <a:pt x="1575073" y="3113182"/>
                  <a:pt x="1619250" y="3105150"/>
                </a:cubicBezTo>
                <a:cubicBezTo>
                  <a:pt x="1645009" y="3100466"/>
                  <a:pt x="1669625" y="3090404"/>
                  <a:pt x="1695450" y="3086100"/>
                </a:cubicBezTo>
                <a:cubicBezTo>
                  <a:pt x="1745949" y="3077684"/>
                  <a:pt x="1797050" y="3073400"/>
                  <a:pt x="1847850" y="3067050"/>
                </a:cubicBezTo>
                <a:cubicBezTo>
                  <a:pt x="1866900" y="3048000"/>
                  <a:pt x="1887753" y="3030596"/>
                  <a:pt x="1905000" y="3009900"/>
                </a:cubicBezTo>
                <a:cubicBezTo>
                  <a:pt x="1919657" y="2992311"/>
                  <a:pt x="1926911" y="2968939"/>
                  <a:pt x="1943100" y="2952750"/>
                </a:cubicBezTo>
                <a:cubicBezTo>
                  <a:pt x="1959289" y="2936561"/>
                  <a:pt x="1981734" y="2928116"/>
                  <a:pt x="2000250" y="2914650"/>
                </a:cubicBezTo>
                <a:cubicBezTo>
                  <a:pt x="2051605" y="2877301"/>
                  <a:pt x="2107749" y="2845251"/>
                  <a:pt x="2152650" y="2800350"/>
                </a:cubicBezTo>
                <a:lnTo>
                  <a:pt x="2266950" y="2686050"/>
                </a:lnTo>
                <a:lnTo>
                  <a:pt x="2324100" y="2628900"/>
                </a:lnTo>
                <a:cubicBezTo>
                  <a:pt x="2330450" y="2609850"/>
                  <a:pt x="2337633" y="2591058"/>
                  <a:pt x="2343150" y="2571750"/>
                </a:cubicBezTo>
                <a:cubicBezTo>
                  <a:pt x="2350343" y="2546576"/>
                  <a:pt x="2350491" y="2518968"/>
                  <a:pt x="2362200" y="2495550"/>
                </a:cubicBezTo>
                <a:cubicBezTo>
                  <a:pt x="2382678" y="2454594"/>
                  <a:pt x="2423920" y="2424691"/>
                  <a:pt x="2438400" y="2381250"/>
                </a:cubicBezTo>
                <a:lnTo>
                  <a:pt x="2495550" y="2209800"/>
                </a:lnTo>
                <a:cubicBezTo>
                  <a:pt x="2501900" y="2190750"/>
                  <a:pt x="2509730" y="2172131"/>
                  <a:pt x="2514600" y="2152650"/>
                </a:cubicBezTo>
                <a:cubicBezTo>
                  <a:pt x="2519084" y="2134714"/>
                  <a:pt x="2540278" y="2041660"/>
                  <a:pt x="2552700" y="2019300"/>
                </a:cubicBezTo>
                <a:cubicBezTo>
                  <a:pt x="2574938" y="1979272"/>
                  <a:pt x="2614420" y="1948441"/>
                  <a:pt x="2628900" y="1905000"/>
                </a:cubicBezTo>
                <a:cubicBezTo>
                  <a:pt x="2656469" y="1822292"/>
                  <a:pt x="2633751" y="1862049"/>
                  <a:pt x="2705100" y="1790700"/>
                </a:cubicBezTo>
                <a:lnTo>
                  <a:pt x="2743200" y="1676400"/>
                </a:lnTo>
                <a:cubicBezTo>
                  <a:pt x="2749550" y="1657350"/>
                  <a:pt x="2751111" y="1635958"/>
                  <a:pt x="2762250" y="1619250"/>
                </a:cubicBezTo>
                <a:lnTo>
                  <a:pt x="2800350" y="1562100"/>
                </a:lnTo>
                <a:cubicBezTo>
                  <a:pt x="2800770" y="1560001"/>
                  <a:pt x="2830763" y="1402180"/>
                  <a:pt x="2838450" y="1390650"/>
                </a:cubicBezTo>
                <a:cubicBezTo>
                  <a:pt x="2851150" y="1371600"/>
                  <a:pt x="2876550" y="1365250"/>
                  <a:pt x="2895600" y="1352550"/>
                </a:cubicBezTo>
                <a:cubicBezTo>
                  <a:pt x="2908300" y="1333500"/>
                  <a:pt x="2922341" y="1315279"/>
                  <a:pt x="2933700" y="1295400"/>
                </a:cubicBezTo>
                <a:cubicBezTo>
                  <a:pt x="2947789" y="1270744"/>
                  <a:pt x="2953620" y="1241016"/>
                  <a:pt x="2971800" y="1219200"/>
                </a:cubicBezTo>
                <a:cubicBezTo>
                  <a:pt x="2986457" y="1201611"/>
                  <a:pt x="3009900" y="1193800"/>
                  <a:pt x="3028950" y="1181100"/>
                </a:cubicBezTo>
                <a:cubicBezTo>
                  <a:pt x="3041650" y="1162050"/>
                  <a:pt x="3056811" y="1144428"/>
                  <a:pt x="3067050" y="1123950"/>
                </a:cubicBezTo>
                <a:cubicBezTo>
                  <a:pt x="3076030" y="1105989"/>
                  <a:pt x="3080583" y="1086108"/>
                  <a:pt x="3086100" y="1066800"/>
                </a:cubicBezTo>
                <a:cubicBezTo>
                  <a:pt x="3123954" y="934311"/>
                  <a:pt x="3089413" y="1029528"/>
                  <a:pt x="3124200" y="838200"/>
                </a:cubicBezTo>
                <a:cubicBezTo>
                  <a:pt x="3127792" y="818443"/>
                  <a:pt x="3136900" y="800100"/>
                  <a:pt x="3143250" y="781050"/>
                </a:cubicBezTo>
                <a:cubicBezTo>
                  <a:pt x="3149600" y="723900"/>
                  <a:pt x="3148354" y="665385"/>
                  <a:pt x="3162300" y="609600"/>
                </a:cubicBezTo>
                <a:cubicBezTo>
                  <a:pt x="3177005" y="550779"/>
                  <a:pt x="3217445" y="547771"/>
                  <a:pt x="3257550" y="514350"/>
                </a:cubicBezTo>
                <a:cubicBezTo>
                  <a:pt x="3312555" y="468513"/>
                  <a:pt x="3315338" y="456244"/>
                  <a:pt x="3352800" y="400050"/>
                </a:cubicBezTo>
                <a:cubicBezTo>
                  <a:pt x="3359150" y="374650"/>
                  <a:pt x="3366364" y="349451"/>
                  <a:pt x="3371850" y="323850"/>
                </a:cubicBezTo>
                <a:cubicBezTo>
                  <a:pt x="3385419" y="260530"/>
                  <a:pt x="3389472" y="194784"/>
                  <a:pt x="3409950" y="133350"/>
                </a:cubicBezTo>
                <a:cubicBezTo>
                  <a:pt x="3450890" y="10531"/>
                  <a:pt x="3419652" y="47448"/>
                  <a:pt x="3467100" y="0"/>
                </a:cubicBezTo>
              </a:path>
            </a:pathLst>
          </a:custGeom>
          <a:noFill/>
          <a:ln w="38100">
            <a:solidFill>
              <a:srgbClr val="7030A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手繪多邊形 63"/>
          <p:cNvSpPr/>
          <p:nvPr/>
        </p:nvSpPr>
        <p:spPr>
          <a:xfrm>
            <a:off x="4991100" y="1816356"/>
            <a:ext cx="610877" cy="4458600"/>
          </a:xfrm>
          <a:custGeom>
            <a:avLst/>
            <a:gdLst>
              <a:gd name="connsiteX0" fmla="*/ 342900 w 610877"/>
              <a:gd name="connsiteY0" fmla="*/ 4914900 h 4914900"/>
              <a:gd name="connsiteX1" fmla="*/ 323850 w 610877"/>
              <a:gd name="connsiteY1" fmla="*/ 4686300 h 4914900"/>
              <a:gd name="connsiteX2" fmla="*/ 304800 w 610877"/>
              <a:gd name="connsiteY2" fmla="*/ 4552950 h 4914900"/>
              <a:gd name="connsiteX3" fmla="*/ 285750 w 610877"/>
              <a:gd name="connsiteY3" fmla="*/ 4133850 h 4914900"/>
              <a:gd name="connsiteX4" fmla="*/ 266700 w 610877"/>
              <a:gd name="connsiteY4" fmla="*/ 4038600 h 4914900"/>
              <a:gd name="connsiteX5" fmla="*/ 247650 w 610877"/>
              <a:gd name="connsiteY5" fmla="*/ 3905250 h 4914900"/>
              <a:gd name="connsiteX6" fmla="*/ 190500 w 610877"/>
              <a:gd name="connsiteY6" fmla="*/ 3505200 h 4914900"/>
              <a:gd name="connsiteX7" fmla="*/ 171450 w 610877"/>
              <a:gd name="connsiteY7" fmla="*/ 3448050 h 4914900"/>
              <a:gd name="connsiteX8" fmla="*/ 114300 w 610877"/>
              <a:gd name="connsiteY8" fmla="*/ 3048000 h 4914900"/>
              <a:gd name="connsiteX9" fmla="*/ 76200 w 610877"/>
              <a:gd name="connsiteY9" fmla="*/ 2933700 h 4914900"/>
              <a:gd name="connsiteX10" fmla="*/ 57150 w 610877"/>
              <a:gd name="connsiteY10" fmla="*/ 2781300 h 4914900"/>
              <a:gd name="connsiteX11" fmla="*/ 38100 w 610877"/>
              <a:gd name="connsiteY11" fmla="*/ 2705100 h 4914900"/>
              <a:gd name="connsiteX12" fmla="*/ 0 w 610877"/>
              <a:gd name="connsiteY12" fmla="*/ 2419350 h 4914900"/>
              <a:gd name="connsiteX13" fmla="*/ 19050 w 610877"/>
              <a:gd name="connsiteY13" fmla="*/ 1695450 h 4914900"/>
              <a:gd name="connsiteX14" fmla="*/ 38100 w 610877"/>
              <a:gd name="connsiteY14" fmla="*/ 1638300 h 4914900"/>
              <a:gd name="connsiteX15" fmla="*/ 76200 w 610877"/>
              <a:gd name="connsiteY15" fmla="*/ 1485900 h 4914900"/>
              <a:gd name="connsiteX16" fmla="*/ 133350 w 610877"/>
              <a:gd name="connsiteY16" fmla="*/ 1447800 h 4914900"/>
              <a:gd name="connsiteX17" fmla="*/ 190500 w 610877"/>
              <a:gd name="connsiteY17" fmla="*/ 1238250 h 4914900"/>
              <a:gd name="connsiteX18" fmla="*/ 209550 w 610877"/>
              <a:gd name="connsiteY18" fmla="*/ 1162050 h 4914900"/>
              <a:gd name="connsiteX19" fmla="*/ 247650 w 610877"/>
              <a:gd name="connsiteY19" fmla="*/ 1047750 h 4914900"/>
              <a:gd name="connsiteX20" fmla="*/ 304800 w 610877"/>
              <a:gd name="connsiteY20" fmla="*/ 800100 h 4914900"/>
              <a:gd name="connsiteX21" fmla="*/ 419100 w 610877"/>
              <a:gd name="connsiteY21" fmla="*/ 723900 h 4914900"/>
              <a:gd name="connsiteX22" fmla="*/ 495300 w 610877"/>
              <a:gd name="connsiteY22" fmla="*/ 609600 h 4914900"/>
              <a:gd name="connsiteX23" fmla="*/ 533400 w 610877"/>
              <a:gd name="connsiteY23" fmla="*/ 552450 h 4914900"/>
              <a:gd name="connsiteX24" fmla="*/ 552450 w 610877"/>
              <a:gd name="connsiteY24" fmla="*/ 381000 h 4914900"/>
              <a:gd name="connsiteX25" fmla="*/ 590550 w 610877"/>
              <a:gd name="connsiteY25" fmla="*/ 209550 h 4914900"/>
              <a:gd name="connsiteX26" fmla="*/ 609600 w 610877"/>
              <a:gd name="connsiteY26" fmla="*/ 95250 h 4914900"/>
              <a:gd name="connsiteX27" fmla="*/ 609600 w 610877"/>
              <a:gd name="connsiteY27"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10877" h="4914900">
                <a:moveTo>
                  <a:pt x="342900" y="4914900"/>
                </a:moveTo>
                <a:cubicBezTo>
                  <a:pt x="336550" y="4838700"/>
                  <a:pt x="331855" y="4762344"/>
                  <a:pt x="323850" y="4686300"/>
                </a:cubicBezTo>
                <a:cubicBezTo>
                  <a:pt x="319150" y="4641645"/>
                  <a:pt x="307889" y="4597745"/>
                  <a:pt x="304800" y="4552950"/>
                </a:cubicBezTo>
                <a:cubicBezTo>
                  <a:pt x="295178" y="4413437"/>
                  <a:pt x="296081" y="4273312"/>
                  <a:pt x="285750" y="4133850"/>
                </a:cubicBezTo>
                <a:cubicBezTo>
                  <a:pt x="283358" y="4101560"/>
                  <a:pt x="272023" y="4070538"/>
                  <a:pt x="266700" y="4038600"/>
                </a:cubicBezTo>
                <a:cubicBezTo>
                  <a:pt x="259318" y="3994310"/>
                  <a:pt x="253219" y="3949805"/>
                  <a:pt x="247650" y="3905250"/>
                </a:cubicBezTo>
                <a:cubicBezTo>
                  <a:pt x="235791" y="3810374"/>
                  <a:pt x="216932" y="3584496"/>
                  <a:pt x="190500" y="3505200"/>
                </a:cubicBezTo>
                <a:lnTo>
                  <a:pt x="171450" y="3448050"/>
                </a:lnTo>
                <a:cubicBezTo>
                  <a:pt x="161567" y="3359104"/>
                  <a:pt x="138077" y="3119330"/>
                  <a:pt x="114300" y="3048000"/>
                </a:cubicBezTo>
                <a:lnTo>
                  <a:pt x="76200" y="2933700"/>
                </a:lnTo>
                <a:cubicBezTo>
                  <a:pt x="69850" y="2882900"/>
                  <a:pt x="65566" y="2831799"/>
                  <a:pt x="57150" y="2781300"/>
                </a:cubicBezTo>
                <a:cubicBezTo>
                  <a:pt x="52846" y="2755475"/>
                  <a:pt x="41560" y="2731052"/>
                  <a:pt x="38100" y="2705100"/>
                </a:cubicBezTo>
                <a:cubicBezTo>
                  <a:pt x="-4741" y="2383794"/>
                  <a:pt x="44057" y="2595578"/>
                  <a:pt x="0" y="2419350"/>
                </a:cubicBezTo>
                <a:cubicBezTo>
                  <a:pt x="6350" y="2178050"/>
                  <a:pt x="7289" y="1936547"/>
                  <a:pt x="19050" y="1695450"/>
                </a:cubicBezTo>
                <a:cubicBezTo>
                  <a:pt x="20028" y="1675393"/>
                  <a:pt x="33230" y="1657781"/>
                  <a:pt x="38100" y="1638300"/>
                </a:cubicBezTo>
                <a:cubicBezTo>
                  <a:pt x="39394" y="1633125"/>
                  <a:pt x="60365" y="1505693"/>
                  <a:pt x="76200" y="1485900"/>
                </a:cubicBezTo>
                <a:cubicBezTo>
                  <a:pt x="90503" y="1468022"/>
                  <a:pt x="114300" y="1460500"/>
                  <a:pt x="133350" y="1447800"/>
                </a:cubicBezTo>
                <a:cubicBezTo>
                  <a:pt x="168959" y="1340974"/>
                  <a:pt x="147530" y="1410131"/>
                  <a:pt x="190500" y="1238250"/>
                </a:cubicBezTo>
                <a:cubicBezTo>
                  <a:pt x="196850" y="1212850"/>
                  <a:pt x="201271" y="1186888"/>
                  <a:pt x="209550" y="1162050"/>
                </a:cubicBezTo>
                <a:lnTo>
                  <a:pt x="247650" y="1047750"/>
                </a:lnTo>
                <a:cubicBezTo>
                  <a:pt x="250837" y="1025439"/>
                  <a:pt x="271769" y="822121"/>
                  <a:pt x="304800" y="800100"/>
                </a:cubicBezTo>
                <a:lnTo>
                  <a:pt x="419100" y="723900"/>
                </a:lnTo>
                <a:lnTo>
                  <a:pt x="495300" y="609600"/>
                </a:lnTo>
                <a:lnTo>
                  <a:pt x="533400" y="552450"/>
                </a:lnTo>
                <a:cubicBezTo>
                  <a:pt x="539750" y="495300"/>
                  <a:pt x="544318" y="437924"/>
                  <a:pt x="552450" y="381000"/>
                </a:cubicBezTo>
                <a:cubicBezTo>
                  <a:pt x="569085" y="264552"/>
                  <a:pt x="569751" y="313543"/>
                  <a:pt x="590550" y="209550"/>
                </a:cubicBezTo>
                <a:cubicBezTo>
                  <a:pt x="598125" y="171675"/>
                  <a:pt x="606103" y="133717"/>
                  <a:pt x="609600" y="95250"/>
                </a:cubicBezTo>
                <a:cubicBezTo>
                  <a:pt x="612475" y="63630"/>
                  <a:pt x="609600" y="31750"/>
                  <a:pt x="609600" y="0"/>
                </a:cubicBezTo>
              </a:path>
            </a:pathLst>
          </a:custGeom>
          <a:noFill/>
          <a:ln w="38100">
            <a:solidFill>
              <a:srgbClr val="00B05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手繪多邊形 64"/>
          <p:cNvSpPr/>
          <p:nvPr/>
        </p:nvSpPr>
        <p:spPr>
          <a:xfrm>
            <a:off x="3905250" y="1816356"/>
            <a:ext cx="1638607" cy="4458602"/>
          </a:xfrm>
          <a:custGeom>
            <a:avLst/>
            <a:gdLst>
              <a:gd name="connsiteX0" fmla="*/ 0 w 1759270"/>
              <a:gd name="connsiteY0" fmla="*/ 4972050 h 4972050"/>
              <a:gd name="connsiteX1" fmla="*/ 38100 w 1759270"/>
              <a:gd name="connsiteY1" fmla="*/ 4552950 h 4972050"/>
              <a:gd name="connsiteX2" fmla="*/ 95250 w 1759270"/>
              <a:gd name="connsiteY2" fmla="*/ 4324350 h 4972050"/>
              <a:gd name="connsiteX3" fmla="*/ 190500 w 1759270"/>
              <a:gd name="connsiteY3" fmla="*/ 4210050 h 4972050"/>
              <a:gd name="connsiteX4" fmla="*/ 266700 w 1759270"/>
              <a:gd name="connsiteY4" fmla="*/ 4038600 h 4972050"/>
              <a:gd name="connsiteX5" fmla="*/ 285750 w 1759270"/>
              <a:gd name="connsiteY5" fmla="*/ 3943350 h 4972050"/>
              <a:gd name="connsiteX6" fmla="*/ 323850 w 1759270"/>
              <a:gd name="connsiteY6" fmla="*/ 3867150 h 4972050"/>
              <a:gd name="connsiteX7" fmla="*/ 381000 w 1759270"/>
              <a:gd name="connsiteY7" fmla="*/ 3676650 h 4972050"/>
              <a:gd name="connsiteX8" fmla="*/ 457200 w 1759270"/>
              <a:gd name="connsiteY8" fmla="*/ 3486150 h 4972050"/>
              <a:gd name="connsiteX9" fmla="*/ 495300 w 1759270"/>
              <a:gd name="connsiteY9" fmla="*/ 3333750 h 4972050"/>
              <a:gd name="connsiteX10" fmla="*/ 514350 w 1759270"/>
              <a:gd name="connsiteY10" fmla="*/ 3276600 h 4972050"/>
              <a:gd name="connsiteX11" fmla="*/ 628650 w 1759270"/>
              <a:gd name="connsiteY11" fmla="*/ 3219450 h 4972050"/>
              <a:gd name="connsiteX12" fmla="*/ 647700 w 1759270"/>
              <a:gd name="connsiteY12" fmla="*/ 3162300 h 4972050"/>
              <a:gd name="connsiteX13" fmla="*/ 685800 w 1759270"/>
              <a:gd name="connsiteY13" fmla="*/ 2724150 h 4972050"/>
              <a:gd name="connsiteX14" fmla="*/ 704850 w 1759270"/>
              <a:gd name="connsiteY14" fmla="*/ 2667000 h 4972050"/>
              <a:gd name="connsiteX15" fmla="*/ 723900 w 1759270"/>
              <a:gd name="connsiteY15" fmla="*/ 2571750 h 4972050"/>
              <a:gd name="connsiteX16" fmla="*/ 762000 w 1759270"/>
              <a:gd name="connsiteY16" fmla="*/ 2514600 h 4972050"/>
              <a:gd name="connsiteX17" fmla="*/ 781050 w 1759270"/>
              <a:gd name="connsiteY17" fmla="*/ 2457450 h 4972050"/>
              <a:gd name="connsiteX18" fmla="*/ 800100 w 1759270"/>
              <a:gd name="connsiteY18" fmla="*/ 2286000 h 4972050"/>
              <a:gd name="connsiteX19" fmla="*/ 819150 w 1759270"/>
              <a:gd name="connsiteY19" fmla="*/ 2228850 h 4972050"/>
              <a:gd name="connsiteX20" fmla="*/ 838200 w 1759270"/>
              <a:gd name="connsiteY20" fmla="*/ 2152650 h 4972050"/>
              <a:gd name="connsiteX21" fmla="*/ 857250 w 1759270"/>
              <a:gd name="connsiteY21" fmla="*/ 2038350 h 4972050"/>
              <a:gd name="connsiteX22" fmla="*/ 876300 w 1759270"/>
              <a:gd name="connsiteY22" fmla="*/ 1962150 h 4972050"/>
              <a:gd name="connsiteX23" fmla="*/ 914400 w 1759270"/>
              <a:gd name="connsiteY23" fmla="*/ 1809750 h 4972050"/>
              <a:gd name="connsiteX24" fmla="*/ 952500 w 1759270"/>
              <a:gd name="connsiteY24" fmla="*/ 1752600 h 4972050"/>
              <a:gd name="connsiteX25" fmla="*/ 971550 w 1759270"/>
              <a:gd name="connsiteY25" fmla="*/ 1600200 h 4972050"/>
              <a:gd name="connsiteX26" fmla="*/ 990600 w 1759270"/>
              <a:gd name="connsiteY26" fmla="*/ 1543050 h 4972050"/>
              <a:gd name="connsiteX27" fmla="*/ 1009650 w 1759270"/>
              <a:gd name="connsiteY27" fmla="*/ 1447800 h 4972050"/>
              <a:gd name="connsiteX28" fmla="*/ 1047750 w 1759270"/>
              <a:gd name="connsiteY28" fmla="*/ 1333500 h 4972050"/>
              <a:gd name="connsiteX29" fmla="*/ 1104900 w 1759270"/>
              <a:gd name="connsiteY29" fmla="*/ 1314450 h 4972050"/>
              <a:gd name="connsiteX30" fmla="*/ 1162050 w 1759270"/>
              <a:gd name="connsiteY30" fmla="*/ 1200150 h 4972050"/>
              <a:gd name="connsiteX31" fmla="*/ 1219200 w 1759270"/>
              <a:gd name="connsiteY31" fmla="*/ 1028700 h 4972050"/>
              <a:gd name="connsiteX32" fmla="*/ 1238250 w 1759270"/>
              <a:gd name="connsiteY32" fmla="*/ 971550 h 4972050"/>
              <a:gd name="connsiteX33" fmla="*/ 1276350 w 1759270"/>
              <a:gd name="connsiteY33" fmla="*/ 914400 h 4972050"/>
              <a:gd name="connsiteX34" fmla="*/ 1295400 w 1759270"/>
              <a:gd name="connsiteY34" fmla="*/ 857250 h 4972050"/>
              <a:gd name="connsiteX35" fmla="*/ 1352550 w 1759270"/>
              <a:gd name="connsiteY35" fmla="*/ 800100 h 4972050"/>
              <a:gd name="connsiteX36" fmla="*/ 1447800 w 1759270"/>
              <a:gd name="connsiteY36" fmla="*/ 685800 h 4972050"/>
              <a:gd name="connsiteX37" fmla="*/ 1562100 w 1759270"/>
              <a:gd name="connsiteY37" fmla="*/ 609600 h 4972050"/>
              <a:gd name="connsiteX38" fmla="*/ 1619250 w 1759270"/>
              <a:gd name="connsiteY38" fmla="*/ 152400 h 4972050"/>
              <a:gd name="connsiteX39" fmla="*/ 1752600 w 1759270"/>
              <a:gd name="connsiteY39" fmla="*/ 114300 h 4972050"/>
              <a:gd name="connsiteX40" fmla="*/ 1752600 w 1759270"/>
              <a:gd name="connsiteY40" fmla="*/ 0 h 497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59270" h="4972050">
                <a:moveTo>
                  <a:pt x="0" y="4972050"/>
                </a:moveTo>
                <a:cubicBezTo>
                  <a:pt x="15210" y="4759104"/>
                  <a:pt x="12296" y="4733579"/>
                  <a:pt x="38100" y="4552950"/>
                </a:cubicBezTo>
                <a:cubicBezTo>
                  <a:pt x="45891" y="4498414"/>
                  <a:pt x="63507" y="4371964"/>
                  <a:pt x="95250" y="4324350"/>
                </a:cubicBezTo>
                <a:cubicBezTo>
                  <a:pt x="148294" y="4244784"/>
                  <a:pt x="117161" y="4283389"/>
                  <a:pt x="190500" y="4210050"/>
                </a:cubicBezTo>
                <a:cubicBezTo>
                  <a:pt x="235840" y="4074030"/>
                  <a:pt x="206323" y="4129166"/>
                  <a:pt x="266700" y="4038600"/>
                </a:cubicBezTo>
                <a:cubicBezTo>
                  <a:pt x="273050" y="4006850"/>
                  <a:pt x="275511" y="3974067"/>
                  <a:pt x="285750" y="3943350"/>
                </a:cubicBezTo>
                <a:cubicBezTo>
                  <a:pt x="294730" y="3916409"/>
                  <a:pt x="315690" y="3894350"/>
                  <a:pt x="323850" y="3867150"/>
                </a:cubicBezTo>
                <a:cubicBezTo>
                  <a:pt x="395006" y="3629964"/>
                  <a:pt x="290750" y="3857151"/>
                  <a:pt x="381000" y="3676650"/>
                </a:cubicBezTo>
                <a:cubicBezTo>
                  <a:pt x="417330" y="3422342"/>
                  <a:pt x="360218" y="3631623"/>
                  <a:pt x="457200" y="3486150"/>
                </a:cubicBezTo>
                <a:cubicBezTo>
                  <a:pt x="474618" y="3460023"/>
                  <a:pt x="491453" y="3349138"/>
                  <a:pt x="495300" y="3333750"/>
                </a:cubicBezTo>
                <a:cubicBezTo>
                  <a:pt x="500170" y="3314269"/>
                  <a:pt x="501806" y="3292280"/>
                  <a:pt x="514350" y="3276600"/>
                </a:cubicBezTo>
                <a:cubicBezTo>
                  <a:pt x="541207" y="3243028"/>
                  <a:pt x="591002" y="3231999"/>
                  <a:pt x="628650" y="3219450"/>
                </a:cubicBezTo>
                <a:cubicBezTo>
                  <a:pt x="635000" y="3200400"/>
                  <a:pt x="645398" y="3182248"/>
                  <a:pt x="647700" y="3162300"/>
                </a:cubicBezTo>
                <a:cubicBezTo>
                  <a:pt x="664504" y="3016665"/>
                  <a:pt x="639441" y="2863228"/>
                  <a:pt x="685800" y="2724150"/>
                </a:cubicBezTo>
                <a:cubicBezTo>
                  <a:pt x="692150" y="2705100"/>
                  <a:pt x="699980" y="2686481"/>
                  <a:pt x="704850" y="2667000"/>
                </a:cubicBezTo>
                <a:cubicBezTo>
                  <a:pt x="712703" y="2635588"/>
                  <a:pt x="712531" y="2602067"/>
                  <a:pt x="723900" y="2571750"/>
                </a:cubicBezTo>
                <a:cubicBezTo>
                  <a:pt x="731939" y="2550313"/>
                  <a:pt x="751761" y="2535078"/>
                  <a:pt x="762000" y="2514600"/>
                </a:cubicBezTo>
                <a:cubicBezTo>
                  <a:pt x="770980" y="2496639"/>
                  <a:pt x="774700" y="2476500"/>
                  <a:pt x="781050" y="2457450"/>
                </a:cubicBezTo>
                <a:cubicBezTo>
                  <a:pt x="787400" y="2400300"/>
                  <a:pt x="790647" y="2342719"/>
                  <a:pt x="800100" y="2286000"/>
                </a:cubicBezTo>
                <a:cubicBezTo>
                  <a:pt x="803401" y="2266193"/>
                  <a:pt x="813633" y="2248158"/>
                  <a:pt x="819150" y="2228850"/>
                </a:cubicBezTo>
                <a:cubicBezTo>
                  <a:pt x="826343" y="2203676"/>
                  <a:pt x="833065" y="2178323"/>
                  <a:pt x="838200" y="2152650"/>
                </a:cubicBezTo>
                <a:cubicBezTo>
                  <a:pt x="845775" y="2114775"/>
                  <a:pt x="849675" y="2076225"/>
                  <a:pt x="857250" y="2038350"/>
                </a:cubicBezTo>
                <a:cubicBezTo>
                  <a:pt x="862385" y="2012677"/>
                  <a:pt x="870620" y="1987708"/>
                  <a:pt x="876300" y="1962150"/>
                </a:cubicBezTo>
                <a:cubicBezTo>
                  <a:pt x="884995" y="1923023"/>
                  <a:pt x="893975" y="1850600"/>
                  <a:pt x="914400" y="1809750"/>
                </a:cubicBezTo>
                <a:cubicBezTo>
                  <a:pt x="924639" y="1789272"/>
                  <a:pt x="939800" y="1771650"/>
                  <a:pt x="952500" y="1752600"/>
                </a:cubicBezTo>
                <a:cubicBezTo>
                  <a:pt x="958850" y="1701800"/>
                  <a:pt x="962392" y="1650570"/>
                  <a:pt x="971550" y="1600200"/>
                </a:cubicBezTo>
                <a:cubicBezTo>
                  <a:pt x="975142" y="1580443"/>
                  <a:pt x="985730" y="1562531"/>
                  <a:pt x="990600" y="1543050"/>
                </a:cubicBezTo>
                <a:cubicBezTo>
                  <a:pt x="998453" y="1511638"/>
                  <a:pt x="1001131" y="1479038"/>
                  <a:pt x="1009650" y="1447800"/>
                </a:cubicBezTo>
                <a:cubicBezTo>
                  <a:pt x="1020217" y="1409054"/>
                  <a:pt x="1009650" y="1346200"/>
                  <a:pt x="1047750" y="1333500"/>
                </a:cubicBezTo>
                <a:lnTo>
                  <a:pt x="1104900" y="1314450"/>
                </a:lnTo>
                <a:cubicBezTo>
                  <a:pt x="1174375" y="1106024"/>
                  <a:pt x="1063573" y="1421724"/>
                  <a:pt x="1162050" y="1200150"/>
                </a:cubicBezTo>
                <a:lnTo>
                  <a:pt x="1219200" y="1028700"/>
                </a:lnTo>
                <a:cubicBezTo>
                  <a:pt x="1225550" y="1009650"/>
                  <a:pt x="1227111" y="988258"/>
                  <a:pt x="1238250" y="971550"/>
                </a:cubicBezTo>
                <a:cubicBezTo>
                  <a:pt x="1250950" y="952500"/>
                  <a:pt x="1266111" y="934878"/>
                  <a:pt x="1276350" y="914400"/>
                </a:cubicBezTo>
                <a:cubicBezTo>
                  <a:pt x="1285330" y="896439"/>
                  <a:pt x="1284261" y="873958"/>
                  <a:pt x="1295400" y="857250"/>
                </a:cubicBezTo>
                <a:cubicBezTo>
                  <a:pt x="1310344" y="834834"/>
                  <a:pt x="1335303" y="820796"/>
                  <a:pt x="1352550" y="800100"/>
                </a:cubicBezTo>
                <a:cubicBezTo>
                  <a:pt x="1410480" y="730584"/>
                  <a:pt x="1368712" y="747313"/>
                  <a:pt x="1447800" y="685800"/>
                </a:cubicBezTo>
                <a:cubicBezTo>
                  <a:pt x="1483945" y="657687"/>
                  <a:pt x="1562100" y="609600"/>
                  <a:pt x="1562100" y="609600"/>
                </a:cubicBezTo>
                <a:cubicBezTo>
                  <a:pt x="1694023" y="411715"/>
                  <a:pt x="1483832" y="748237"/>
                  <a:pt x="1619250" y="152400"/>
                </a:cubicBezTo>
                <a:cubicBezTo>
                  <a:pt x="1626249" y="121606"/>
                  <a:pt x="1738628" y="146901"/>
                  <a:pt x="1752600" y="114300"/>
                </a:cubicBezTo>
                <a:cubicBezTo>
                  <a:pt x="1767608" y="79281"/>
                  <a:pt x="1752600" y="38100"/>
                  <a:pt x="1752600" y="0"/>
                </a:cubicBezTo>
              </a:path>
            </a:pathLst>
          </a:custGeom>
          <a:noFill/>
          <a:ln w="38100">
            <a:solidFill>
              <a:srgbClr val="00B05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p:cNvSpPr/>
          <p:nvPr/>
        </p:nvSpPr>
        <p:spPr>
          <a:xfrm>
            <a:off x="2598762" y="2588680"/>
            <a:ext cx="548544" cy="5111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p:cNvSpPr/>
          <p:nvPr/>
        </p:nvSpPr>
        <p:spPr>
          <a:xfrm>
            <a:off x="6922370" y="2602196"/>
            <a:ext cx="548544" cy="5111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字方塊 1"/>
          <p:cNvSpPr txBox="1"/>
          <p:nvPr/>
        </p:nvSpPr>
        <p:spPr>
          <a:xfrm>
            <a:off x="303403" y="6339097"/>
            <a:ext cx="3157045" cy="461665"/>
          </a:xfrm>
          <a:prstGeom prst="rect">
            <a:avLst/>
          </a:prstGeom>
          <a:noFill/>
        </p:spPr>
        <p:txBody>
          <a:bodyPr wrap="square" rtlCol="0">
            <a:spAutoFit/>
          </a:bodyPr>
          <a:lstStyle/>
          <a:p>
            <a:pPr algn="ctr"/>
            <a:r>
              <a:rPr lang="en-US" altLang="zh-TW" sz="2400" b="1" dirty="0" smtClean="0"/>
              <a:t>4 times of parameters</a:t>
            </a:r>
            <a:endParaRPr lang="zh-TW" altLang="en-US" sz="2400" b="1" dirty="0"/>
          </a:p>
        </p:txBody>
      </p:sp>
      <p:sp>
        <p:nvSpPr>
          <p:cNvPr id="36" name="標題 1"/>
          <p:cNvSpPr>
            <a:spLocks noGrp="1"/>
          </p:cNvSpPr>
          <p:nvPr>
            <p:ph type="title"/>
          </p:nvPr>
        </p:nvSpPr>
        <p:spPr>
          <a:xfrm>
            <a:off x="0" y="0"/>
            <a:ext cx="9144000" cy="720000"/>
          </a:xfrm>
        </p:spPr>
        <p:txBody>
          <a:bodyPr anchor="ctr" anchorCtr="0"/>
          <a:lstStyle/>
          <a:p>
            <a:pPr algn="l"/>
            <a:r>
              <a:rPr lang="en-US" altLang="zh-TW" sz="3600" b="1" dirty="0" smtClean="0">
                <a:latin typeface="Times New Roman" panose="02020603050405020304" pitchFamily="18" charset="0"/>
                <a:cs typeface="Times New Roman" panose="02020603050405020304" pitchFamily="18" charset="0"/>
              </a:rPr>
              <a:t>Long Short-term Memory (LSTM)</a:t>
            </a:r>
            <a:endParaRPr lang="zh-TW" alt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2431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6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38" grpId="0" animBg="1"/>
      <p:bldP spid="40" grpId="0" animBg="1"/>
      <p:bldP spid="42" grpId="0" animBg="1"/>
      <p:bldP spid="43" grpId="0" animBg="1"/>
      <p:bldP spid="44" grpId="0"/>
      <p:bldP spid="45" grpId="0"/>
      <p:bldP spid="61" grpId="0" animBg="1"/>
      <p:bldP spid="63" grpId="0" animBg="1"/>
      <p:bldP spid="64" grpId="0" animBg="1"/>
      <p:bldP spid="65" grpId="0" animBg="1"/>
      <p:bldP spid="66" grpId="0" animBg="1"/>
      <p:bldP spid="67" grpId="0" animBg="1"/>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720000"/>
          </a:xfrm>
        </p:spPr>
        <p:txBody>
          <a:bodyPr anchor="ctr" anchorCtr="0"/>
          <a:lstStyle/>
          <a:p>
            <a:pPr algn="l"/>
            <a:r>
              <a:rPr lang="en-US" altLang="zh-TW" sz="3600" b="1" dirty="0" smtClean="0">
                <a:latin typeface="Times New Roman" panose="02020603050405020304" pitchFamily="18" charset="0"/>
                <a:cs typeface="Times New Roman" panose="02020603050405020304" pitchFamily="18" charset="0"/>
              </a:rPr>
              <a:t>References</a:t>
            </a:r>
            <a:endParaRPr lang="zh-TW" altLang="en-US" sz="3600" b="1"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a:xfrm>
            <a:off x="0" y="4773162"/>
            <a:ext cx="9144000" cy="2083647"/>
          </a:xfrm>
        </p:spPr>
        <p:txBody>
          <a:bodyPr>
            <a:spAutoFit/>
          </a:bodyPr>
          <a:lstStyle/>
          <a:p>
            <a:pPr marL="0" indent="0">
              <a:lnSpc>
                <a:spcPct val="90000"/>
              </a:lnSpc>
              <a:spcBef>
                <a:spcPts val="0"/>
              </a:spcBef>
              <a:buNone/>
            </a:pPr>
            <a:r>
              <a:rPr lang="en-US" altLang="zh-TW" sz="2400" b="1" dirty="0">
                <a:latin typeface="Times New Roman" panose="02020603050405020304" pitchFamily="18" charset="0"/>
                <a:cs typeface="Times New Roman" panose="02020603050405020304" pitchFamily="18" charset="0"/>
              </a:rPr>
              <a:t>Long Short-term Memory (LSTM</a:t>
            </a:r>
            <a:r>
              <a:rPr lang="en-US" altLang="zh-TW" sz="2400" b="1" dirty="0" smtClean="0">
                <a:latin typeface="Times New Roman" panose="02020603050405020304" pitchFamily="18" charset="0"/>
                <a:cs typeface="Times New Roman" panose="02020603050405020304" pitchFamily="18" charset="0"/>
              </a:rPr>
              <a:t>)</a:t>
            </a:r>
            <a:endParaRPr lang="en-US" altLang="zh-TW" sz="2400" dirty="0" smtClean="0"/>
          </a:p>
          <a:p>
            <a:pPr>
              <a:lnSpc>
                <a:spcPct val="90000"/>
              </a:lnSpc>
            </a:pPr>
            <a:r>
              <a:rPr lang="en-US" altLang="zh-TW" sz="2200" dirty="0" smtClean="0"/>
              <a:t>Graves</a:t>
            </a:r>
            <a:r>
              <a:rPr lang="en-US" altLang="zh-TW" sz="2200" dirty="0"/>
              <a:t>, N. </a:t>
            </a:r>
            <a:r>
              <a:rPr lang="en-US" altLang="zh-TW" sz="2200" dirty="0" err="1"/>
              <a:t>Jaitly</a:t>
            </a:r>
            <a:r>
              <a:rPr lang="en-US" altLang="zh-TW" sz="2200" dirty="0"/>
              <a:t>, A. Mohamed. “Hybrid Speech Recognition with Deep Bidirectional LSTM”, ASRU 2013.</a:t>
            </a:r>
          </a:p>
          <a:p>
            <a:pPr>
              <a:lnSpc>
                <a:spcPct val="90000"/>
              </a:lnSpc>
            </a:pPr>
            <a:r>
              <a:rPr lang="en-US" altLang="zh-TW" sz="2200" dirty="0"/>
              <a:t>Graves, Alex, and </a:t>
            </a:r>
            <a:r>
              <a:rPr lang="en-US" altLang="zh-TW" sz="2200" dirty="0" err="1"/>
              <a:t>Navdeep</a:t>
            </a:r>
            <a:r>
              <a:rPr lang="en-US" altLang="zh-TW" sz="2200" dirty="0"/>
              <a:t> </a:t>
            </a:r>
            <a:r>
              <a:rPr lang="en-US" altLang="zh-TW" sz="2200" dirty="0" err="1"/>
              <a:t>Jaitly</a:t>
            </a:r>
            <a:r>
              <a:rPr lang="en-US" altLang="zh-TW" sz="2200" dirty="0"/>
              <a:t>. "Towards end-to-end speech recognition with recurrent neural networks." Proceedings of the 31st International Conference on Machine Learning (ICML-14). 2014</a:t>
            </a:r>
            <a:r>
              <a:rPr lang="en-US" altLang="zh-TW" sz="2200" dirty="0" smtClean="0"/>
              <a:t>.</a:t>
            </a:r>
            <a:endParaRPr lang="zh-TW" altLang="en-US" sz="2200" dirty="0"/>
          </a:p>
        </p:txBody>
      </p:sp>
      <p:sp>
        <p:nvSpPr>
          <p:cNvPr id="5" name="內容版面配置區 2"/>
          <p:cNvSpPr txBox="1">
            <a:spLocks/>
          </p:cNvSpPr>
          <p:nvPr/>
        </p:nvSpPr>
        <p:spPr>
          <a:xfrm>
            <a:off x="0" y="907200"/>
            <a:ext cx="9144000" cy="3970318"/>
          </a:xfrm>
          <a:prstGeom prst="rect">
            <a:avLst/>
          </a:prstGeom>
        </p:spPr>
        <p:txBody>
          <a:bodyPr vert="horz"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0"/>
              </a:spcBef>
              <a:buNone/>
            </a:pPr>
            <a:r>
              <a:rPr lang="en-US" altLang="zh-TW" sz="2400" b="1" dirty="0">
                <a:latin typeface="Times New Roman" pitchFamily="18" charset="0"/>
              </a:rPr>
              <a:t>Convolutional Neural Network (CNN</a:t>
            </a:r>
            <a:r>
              <a:rPr lang="en-US" altLang="zh-TW" sz="2400" b="1" dirty="0" smtClean="0">
                <a:latin typeface="Times New Roman" pitchFamily="18" charset="0"/>
              </a:rPr>
              <a:t>)</a:t>
            </a:r>
            <a:endParaRPr lang="en-US" altLang="zh-TW" sz="2400" dirty="0" smtClean="0">
              <a:solidFill>
                <a:srgbClr val="222222"/>
              </a:solidFill>
            </a:endParaRPr>
          </a:p>
          <a:p>
            <a:pPr>
              <a:spcBef>
                <a:spcPts val="0"/>
              </a:spcBef>
            </a:pPr>
            <a:r>
              <a:rPr lang="en-US" altLang="zh-TW" sz="2200" dirty="0" smtClean="0">
                <a:solidFill>
                  <a:srgbClr val="222222"/>
                </a:solidFill>
              </a:rPr>
              <a:t>Convolutional Neural Network for Image processing</a:t>
            </a:r>
          </a:p>
          <a:p>
            <a:pPr lvl="1">
              <a:spcBef>
                <a:spcPts val="0"/>
              </a:spcBef>
            </a:pPr>
            <a:r>
              <a:rPr lang="en-US" altLang="zh-TW" sz="2000" dirty="0" err="1" smtClean="0">
                <a:solidFill>
                  <a:srgbClr val="222222"/>
                </a:solidFill>
              </a:rPr>
              <a:t>Zeiler</a:t>
            </a:r>
            <a:r>
              <a:rPr lang="en-US" altLang="zh-TW" sz="2000" dirty="0" smtClean="0">
                <a:solidFill>
                  <a:srgbClr val="222222"/>
                </a:solidFill>
              </a:rPr>
              <a:t>, M. D., &amp; Fergus, R. (2014). “Visualizing and understanding convolutional networks.” In Computer Vision–ECCV 2014</a:t>
            </a:r>
            <a:r>
              <a:rPr lang="en-US" altLang="zh-TW" sz="2200" dirty="0" smtClean="0">
                <a:solidFill>
                  <a:srgbClr val="222222"/>
                </a:solidFill>
              </a:rPr>
              <a:t> </a:t>
            </a:r>
          </a:p>
          <a:p>
            <a:pPr>
              <a:spcBef>
                <a:spcPts val="0"/>
              </a:spcBef>
            </a:pPr>
            <a:r>
              <a:rPr lang="en-US" altLang="zh-TW" sz="2200" dirty="0" smtClean="0">
                <a:solidFill>
                  <a:srgbClr val="222222"/>
                </a:solidFill>
              </a:rPr>
              <a:t>Convolutional Neural Network for speech processing</a:t>
            </a:r>
          </a:p>
          <a:p>
            <a:pPr lvl="1">
              <a:spcBef>
                <a:spcPts val="0"/>
              </a:spcBef>
            </a:pPr>
            <a:r>
              <a:rPr lang="en-US" altLang="zh-TW" sz="2000" dirty="0" err="1" smtClean="0"/>
              <a:t>Tóth</a:t>
            </a:r>
            <a:r>
              <a:rPr lang="en-US" altLang="zh-TW" sz="2000" dirty="0" smtClean="0"/>
              <a:t>, </a:t>
            </a:r>
            <a:r>
              <a:rPr lang="en-US" altLang="zh-TW" sz="2000" dirty="0" err="1" smtClean="0"/>
              <a:t>László</a:t>
            </a:r>
            <a:r>
              <a:rPr lang="en-US" altLang="zh-TW" sz="2000" dirty="0" smtClean="0"/>
              <a:t>. "Convolutional deep </a:t>
            </a:r>
            <a:r>
              <a:rPr lang="en-US" altLang="zh-TW" sz="2000" dirty="0" err="1" smtClean="0"/>
              <a:t>maxout</a:t>
            </a:r>
            <a:r>
              <a:rPr lang="en-US" altLang="zh-TW" sz="2000" dirty="0" smtClean="0"/>
              <a:t> networks for phone recognition." Proc. </a:t>
            </a:r>
            <a:r>
              <a:rPr lang="en-US" altLang="zh-TW" sz="2000" dirty="0" err="1" smtClean="0"/>
              <a:t>Interspeech</a:t>
            </a:r>
            <a:r>
              <a:rPr lang="en-US" altLang="zh-TW" sz="2000" dirty="0" smtClean="0"/>
              <a:t>. 2014.</a:t>
            </a:r>
          </a:p>
          <a:p>
            <a:pPr>
              <a:spcBef>
                <a:spcPts val="0"/>
              </a:spcBef>
            </a:pPr>
            <a:r>
              <a:rPr lang="en-US" altLang="zh-TW" sz="2200" dirty="0" smtClean="0">
                <a:solidFill>
                  <a:srgbClr val="222222"/>
                </a:solidFill>
              </a:rPr>
              <a:t>Convolutional Neural Network for text processing</a:t>
            </a:r>
          </a:p>
          <a:p>
            <a:pPr lvl="1">
              <a:spcBef>
                <a:spcPts val="0"/>
              </a:spcBef>
            </a:pPr>
            <a:r>
              <a:rPr lang="en-US" altLang="zh-TW" sz="2000" dirty="0" smtClean="0"/>
              <a:t>Shen, </a:t>
            </a:r>
            <a:r>
              <a:rPr lang="en-US" altLang="zh-TW" sz="2000" dirty="0" err="1" smtClean="0"/>
              <a:t>Yelong</a:t>
            </a:r>
            <a:r>
              <a:rPr lang="en-US" altLang="zh-TW" sz="2000" dirty="0" smtClean="0"/>
              <a:t>, et al. "A latent semantic model with convolutional-pooling structure for information retrieval." Proceedings of the 23rd ACM International Conference on Conference on Information and Knowledge Management. ACM, 2014.</a:t>
            </a:r>
            <a:endParaRPr lang="zh-TW" altLang="en-US" sz="2000" dirty="0"/>
          </a:p>
        </p:txBody>
      </p:sp>
    </p:spTree>
    <p:extLst>
      <p:ext uri="{BB962C8B-B14F-4D97-AF65-F5344CB8AC3E}">
        <p14:creationId xmlns:p14="http://schemas.microsoft.com/office/powerpoint/2010/main" val="22572215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矩形 1"/>
          <p:cNvSpPr>
            <a:spLocks noChangeArrowheads="1"/>
          </p:cNvSpPr>
          <p:nvPr/>
        </p:nvSpPr>
        <p:spPr bwMode="auto">
          <a:xfrm>
            <a:off x="5056188" y="4797425"/>
            <a:ext cx="452437" cy="708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r>
              <a:rPr lang="en-US" altLang="zh-TW" sz="4000">
                <a:solidFill>
                  <a:srgbClr val="0070C0"/>
                </a:solidFill>
                <a:latin typeface="Times New Roman" pitchFamily="18" charset="0"/>
                <a:sym typeface="Symbol" pitchFamily="18" charset="2"/>
              </a:rPr>
              <a:t></a:t>
            </a:r>
            <a:endParaRPr lang="zh-TW" altLang="en-US" sz="4000">
              <a:solidFill>
                <a:srgbClr val="0070C0"/>
              </a:solidFill>
            </a:endParaRPr>
          </a:p>
        </p:txBody>
      </p:sp>
      <p:sp>
        <p:nvSpPr>
          <p:cNvPr id="14342" name="矩形 5"/>
          <p:cNvSpPr>
            <a:spLocks noChangeArrowheads="1"/>
          </p:cNvSpPr>
          <p:nvPr/>
        </p:nvSpPr>
        <p:spPr bwMode="auto">
          <a:xfrm>
            <a:off x="1331913" y="4160838"/>
            <a:ext cx="441325" cy="708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r>
              <a:rPr lang="en-US" altLang="zh-TW" sz="4000">
                <a:solidFill>
                  <a:srgbClr val="0070C0"/>
                </a:solidFill>
                <a:latin typeface="Times New Roman" pitchFamily="18" charset="0"/>
                <a:sym typeface="Symbol" pitchFamily="18" charset="2"/>
              </a:rPr>
              <a:t>0</a:t>
            </a:r>
            <a:endParaRPr lang="zh-TW" altLang="en-US" sz="4000">
              <a:solidFill>
                <a:srgbClr val="0070C0"/>
              </a:solidFill>
            </a:endParaRPr>
          </a:p>
        </p:txBody>
      </p:sp>
      <p:grpSp>
        <p:nvGrpSpPr>
          <p:cNvPr id="6" name="群組 5"/>
          <p:cNvGrpSpPr/>
          <p:nvPr/>
        </p:nvGrpSpPr>
        <p:grpSpPr>
          <a:xfrm>
            <a:off x="147638" y="3416300"/>
            <a:ext cx="8820150" cy="3253060"/>
            <a:chOff x="147638" y="3416300"/>
            <a:chExt cx="8820150" cy="3253060"/>
          </a:xfrm>
        </p:grpSpPr>
        <p:pic>
          <p:nvPicPr>
            <p:cNvPr id="14338" name="圖片 1"/>
            <p:cNvPicPr>
              <a:picLocks noChangeAspect="1"/>
            </p:cNvPicPr>
            <p:nvPr/>
          </p:nvPicPr>
          <p:blipFill rotWithShape="1">
            <a:blip r:embed="rId2">
              <a:extLst>
                <a:ext uri="{28A0092B-C50C-407E-A947-70E740481C1C}">
                  <a14:useLocalDpi xmlns:a14="http://schemas.microsoft.com/office/drawing/2010/main" val="0"/>
                </a:ext>
              </a:extLst>
            </a:blip>
            <a:srcRect t="31328"/>
            <a:stretch/>
          </p:blipFill>
          <p:spPr bwMode="auto">
            <a:xfrm>
              <a:off x="147638" y="3416300"/>
              <a:ext cx="8820150" cy="3253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3" name="矩形 6"/>
            <p:cNvSpPr>
              <a:spLocks noChangeArrowheads="1"/>
            </p:cNvSpPr>
            <p:nvPr/>
          </p:nvSpPr>
          <p:spPr bwMode="auto">
            <a:xfrm>
              <a:off x="5868144" y="5029765"/>
              <a:ext cx="463588" cy="4308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spAutoFit/>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r>
                <a:rPr lang="el-GR" altLang="zh-TW" sz="2800" dirty="0" smtClean="0">
                  <a:solidFill>
                    <a:srgbClr val="0070C0"/>
                  </a:solidFill>
                  <a:latin typeface="Times New Roman" pitchFamily="18" charset="0"/>
                  <a:sym typeface="Symbol" pitchFamily="18" charset="2"/>
                </a:rPr>
                <a:t>γ</a:t>
              </a:r>
              <a:r>
                <a:rPr lang="en-US" altLang="zh-TW" sz="2800" baseline="-25000" dirty="0" smtClean="0">
                  <a:solidFill>
                    <a:srgbClr val="0070C0"/>
                  </a:solidFill>
                  <a:latin typeface="Times New Roman" pitchFamily="18" charset="0"/>
                  <a:sym typeface="Symbol" pitchFamily="18" charset="2"/>
                </a:rPr>
                <a:t>1</a:t>
              </a:r>
              <a:endParaRPr lang="zh-TW" altLang="en-US" sz="2800" baseline="-25000" dirty="0">
                <a:solidFill>
                  <a:srgbClr val="0070C0"/>
                </a:solidFill>
              </a:endParaRPr>
            </a:p>
          </p:txBody>
        </p:sp>
        <p:sp>
          <p:nvSpPr>
            <p:cNvPr id="14344" name="矩形 7"/>
            <p:cNvSpPr>
              <a:spLocks noChangeArrowheads="1"/>
            </p:cNvSpPr>
            <p:nvPr/>
          </p:nvSpPr>
          <p:spPr bwMode="auto">
            <a:xfrm>
              <a:off x="5364088" y="5100364"/>
              <a:ext cx="463588"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r>
                <a:rPr lang="el-GR" altLang="zh-TW" sz="2800" dirty="0" smtClean="0">
                  <a:solidFill>
                    <a:srgbClr val="FF0000"/>
                  </a:solidFill>
                  <a:latin typeface="Times New Roman" pitchFamily="18" charset="0"/>
                  <a:sym typeface="Symbol" pitchFamily="18" charset="2"/>
                </a:rPr>
                <a:t>γ</a:t>
              </a:r>
              <a:r>
                <a:rPr lang="en-US" altLang="zh-TW" sz="2800" baseline="-25000" dirty="0" smtClean="0">
                  <a:solidFill>
                    <a:srgbClr val="FF0000"/>
                  </a:solidFill>
                  <a:latin typeface="Times New Roman" pitchFamily="18" charset="0"/>
                  <a:sym typeface="Symbol" pitchFamily="18" charset="2"/>
                </a:rPr>
                <a:t>2</a:t>
              </a:r>
              <a:endParaRPr lang="zh-TW" altLang="en-US" sz="2800" baseline="-25000" dirty="0">
                <a:solidFill>
                  <a:srgbClr val="FF0000"/>
                </a:solidFill>
              </a:endParaRPr>
            </a:p>
          </p:txBody>
        </p:sp>
      </p:grpSp>
      <p:sp>
        <p:nvSpPr>
          <p:cNvPr id="2" name="矩形 1"/>
          <p:cNvSpPr/>
          <p:nvPr/>
        </p:nvSpPr>
        <p:spPr>
          <a:xfrm>
            <a:off x="147638" y="548680"/>
            <a:ext cx="4908550" cy="8640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標題 1"/>
          <p:cNvSpPr txBox="1">
            <a:spLocks/>
          </p:cNvSpPr>
          <p:nvPr/>
        </p:nvSpPr>
        <p:spPr bwMode="auto">
          <a:xfrm>
            <a:off x="0" y="0"/>
            <a:ext cx="91440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新細明體" pitchFamily="18" charset="-120"/>
              </a:defRPr>
            </a:lvl2pPr>
            <a:lvl3pPr algn="ctr" rtl="0" fontAlgn="base">
              <a:spcBef>
                <a:spcPct val="0"/>
              </a:spcBef>
              <a:spcAft>
                <a:spcPct val="0"/>
              </a:spcAft>
              <a:defRPr sz="4400">
                <a:solidFill>
                  <a:schemeClr val="tx1"/>
                </a:solidFill>
                <a:latin typeface="Calibri" pitchFamily="34" charset="0"/>
                <a:ea typeface="新細明體" pitchFamily="18" charset="-120"/>
              </a:defRPr>
            </a:lvl3pPr>
            <a:lvl4pPr algn="ctr" rtl="0" fontAlgn="base">
              <a:spcBef>
                <a:spcPct val="0"/>
              </a:spcBef>
              <a:spcAft>
                <a:spcPct val="0"/>
              </a:spcAft>
              <a:defRPr sz="4400">
                <a:solidFill>
                  <a:schemeClr val="tx1"/>
                </a:solidFill>
                <a:latin typeface="Calibri" pitchFamily="34" charset="0"/>
                <a:ea typeface="新細明體" pitchFamily="18" charset="-120"/>
              </a:defRPr>
            </a:lvl4pPr>
            <a:lvl5pPr algn="ctr" rtl="0" fontAlgn="base">
              <a:spcBef>
                <a:spcPct val="0"/>
              </a:spcBef>
              <a:spcAft>
                <a:spcPct val="0"/>
              </a:spcAft>
              <a:defRPr sz="4400">
                <a:solidFill>
                  <a:schemeClr val="tx1"/>
                </a:solidFill>
                <a:latin typeface="Calibri" pitchFamily="34" charset="0"/>
                <a:ea typeface="新細明體" pitchFamily="18" charset="-120"/>
              </a:defRPr>
            </a:lvl5pPr>
            <a:lvl6pPr marL="457200" algn="ctr" rtl="0" fontAlgn="base">
              <a:spcBef>
                <a:spcPct val="0"/>
              </a:spcBef>
              <a:spcAft>
                <a:spcPct val="0"/>
              </a:spcAft>
              <a:defRPr sz="4400">
                <a:solidFill>
                  <a:schemeClr val="tx1"/>
                </a:solidFill>
                <a:latin typeface="Calibri" pitchFamily="34" charset="0"/>
                <a:ea typeface="新細明體" pitchFamily="18" charset="-120"/>
              </a:defRPr>
            </a:lvl6pPr>
            <a:lvl7pPr marL="914400" algn="ctr" rtl="0" fontAlgn="base">
              <a:spcBef>
                <a:spcPct val="0"/>
              </a:spcBef>
              <a:spcAft>
                <a:spcPct val="0"/>
              </a:spcAft>
              <a:defRPr sz="4400">
                <a:solidFill>
                  <a:schemeClr val="tx1"/>
                </a:solidFill>
                <a:latin typeface="Calibri" pitchFamily="34" charset="0"/>
                <a:ea typeface="新細明體" pitchFamily="18" charset="-120"/>
              </a:defRPr>
            </a:lvl7pPr>
            <a:lvl8pPr marL="1371600" algn="ctr" rtl="0" fontAlgn="base">
              <a:spcBef>
                <a:spcPct val="0"/>
              </a:spcBef>
              <a:spcAft>
                <a:spcPct val="0"/>
              </a:spcAft>
              <a:defRPr sz="4400">
                <a:solidFill>
                  <a:schemeClr val="tx1"/>
                </a:solidFill>
                <a:latin typeface="Calibri" pitchFamily="34" charset="0"/>
                <a:ea typeface="新細明體" pitchFamily="18" charset="-120"/>
              </a:defRPr>
            </a:lvl8pPr>
            <a:lvl9pPr marL="1828800" algn="ctr" rtl="0" fontAlgn="base">
              <a:spcBef>
                <a:spcPct val="0"/>
              </a:spcBef>
              <a:spcAft>
                <a:spcPct val="0"/>
              </a:spcAft>
              <a:defRPr sz="4400">
                <a:solidFill>
                  <a:schemeClr val="tx1"/>
                </a:solidFill>
                <a:latin typeface="Calibri" pitchFamily="34" charset="0"/>
                <a:ea typeface="新細明體" pitchFamily="18" charset="-120"/>
              </a:defRPr>
            </a:lvl9pPr>
          </a:lstStyle>
          <a:p>
            <a:pPr algn="l"/>
            <a:r>
              <a:rPr lang="en-US" altLang="zh-TW" sz="3300" b="1" dirty="0">
                <a:latin typeface="Times New Roman" panose="02020603050405020304" pitchFamily="18" charset="0"/>
                <a:cs typeface="Times New Roman" panose="02020603050405020304" pitchFamily="18" charset="0"/>
              </a:rPr>
              <a:t>Sigmoid Function</a:t>
            </a:r>
            <a:endParaRPr lang="zh-TW" altLang="en-US" sz="3300" b="1" dirty="0">
              <a:latin typeface="Times New Roman" panose="02020603050405020304" pitchFamily="18" charset="0"/>
              <a:cs typeface="Times New Roman" panose="02020603050405020304" pitchFamily="18" charset="0"/>
            </a:endParaRPr>
          </a:p>
        </p:txBody>
      </p:sp>
      <p:sp>
        <p:nvSpPr>
          <p:cNvPr id="11"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p>
        </p:txBody>
      </p:sp>
      <mc:AlternateContent xmlns:mc="http://schemas.openxmlformats.org/markup-compatibility/2006" xmlns:a14="http://schemas.microsoft.com/office/drawing/2010/main">
        <mc:Choice Requires="a14">
          <p:sp>
            <p:nvSpPr>
              <p:cNvPr id="3" name="文字方塊 2"/>
              <p:cNvSpPr txBox="1"/>
              <p:nvPr/>
            </p:nvSpPr>
            <p:spPr>
              <a:xfrm>
                <a:off x="251520" y="1124744"/>
                <a:ext cx="4804668" cy="2175724"/>
              </a:xfrm>
              <a:prstGeom prst="rect">
                <a:avLst/>
              </a:prstGeom>
              <a:noFill/>
            </p:spPr>
            <p:txBody>
              <a:bodyPr wrap="square" rtlCol="0">
                <a:spAutoFit/>
              </a:bodyPr>
              <a:lstStyle/>
              <a:p>
                <a:pPr marL="0" lvl="1">
                  <a:lnSpc>
                    <a:spcPct val="80000"/>
                  </a:lnSpc>
                  <a:spcBef>
                    <a:spcPts val="1000"/>
                  </a:spcBef>
                </a:pPr>
                <a14:m>
                  <m:oMathPara xmlns:m="http://schemas.openxmlformats.org/officeDocument/2006/math">
                    <m:oMathParaPr>
                      <m:jc m:val="left"/>
                    </m:oMathParaPr>
                    <m:oMath xmlns:m="http://schemas.openxmlformats.org/officeDocument/2006/math">
                      <m:r>
                        <a:rPr lang="en-US" altLang="zh-TW" sz="2100" b="0" i="1" smtClean="0">
                          <a:latin typeface="Cambria Math"/>
                        </a:rPr>
                        <m:t>1</m:t>
                      </m:r>
                      <m:d>
                        <m:dPr>
                          <m:ctrlPr>
                            <a:rPr lang="en-US" altLang="zh-TW" sz="2100" b="0" i="1" smtClean="0">
                              <a:latin typeface="Cambria Math" panose="02040503050406030204" pitchFamily="18" charset="0"/>
                            </a:rPr>
                          </m:ctrlPr>
                        </m:dPr>
                        <m:e>
                          <m:r>
                            <a:rPr lang="en-US" altLang="zh-TW" sz="2100" b="0" i="1" smtClean="0">
                              <a:latin typeface="Cambria Math"/>
                            </a:rPr>
                            <m:t>𝑑</m:t>
                          </m:r>
                        </m:e>
                      </m:d>
                      <m:r>
                        <a:rPr lang="en-US" altLang="zh-TW" sz="2100" b="0" i="1" smtClean="0">
                          <a:latin typeface="Cambria Math"/>
                        </a:rPr>
                        <m:t>=</m:t>
                      </m:r>
                      <m:f>
                        <m:fPr>
                          <m:ctrlPr>
                            <a:rPr lang="en-US" altLang="zh-TW" sz="2100" b="0" i="1" smtClean="0">
                              <a:latin typeface="Cambria Math" panose="02040503050406030204" pitchFamily="18" charset="0"/>
                            </a:rPr>
                          </m:ctrlPr>
                        </m:fPr>
                        <m:num>
                          <m:r>
                            <a:rPr lang="en-US" altLang="zh-TW" sz="2100" b="0" i="1" smtClean="0">
                              <a:latin typeface="Cambria Math"/>
                            </a:rPr>
                            <m:t>1</m:t>
                          </m:r>
                        </m:num>
                        <m:den>
                          <m:r>
                            <a:rPr lang="en-US" altLang="zh-TW" sz="2100" b="0" i="1" smtClean="0">
                              <a:latin typeface="Cambria Math"/>
                            </a:rPr>
                            <m:t>1+</m:t>
                          </m:r>
                          <m:r>
                            <a:rPr lang="en-US" altLang="zh-TW" sz="2100" b="0" i="1" smtClean="0">
                              <a:latin typeface="Cambria Math"/>
                            </a:rPr>
                            <m:t>𝑒𝑥𝑝</m:t>
                          </m:r>
                          <m:d>
                            <m:dPr>
                              <m:begChr m:val="["/>
                              <m:endChr m:val="]"/>
                              <m:ctrlPr>
                                <a:rPr lang="en-US" altLang="zh-TW" sz="2100" b="0" i="1" smtClean="0">
                                  <a:latin typeface="Cambria Math" panose="02040503050406030204" pitchFamily="18" charset="0"/>
                                </a:rPr>
                              </m:ctrlPr>
                            </m:dPr>
                            <m:e>
                              <m:r>
                                <a:rPr lang="en-US" altLang="zh-TW" sz="2100" b="0" i="1" smtClean="0">
                                  <a:latin typeface="Cambria Math"/>
                                </a:rPr>
                                <m:t>−</m:t>
                              </m:r>
                              <m:r>
                                <a:rPr lang="zh-TW" altLang="en-US" sz="2100" b="0" i="1" smtClean="0">
                                  <a:latin typeface="Cambria Math"/>
                                </a:rPr>
                                <m:t>𝛾</m:t>
                              </m:r>
                              <m:r>
                                <a:rPr lang="en-US" altLang="zh-TW" sz="2100" b="0" i="1" smtClean="0">
                                  <a:latin typeface="Cambria Math"/>
                                </a:rPr>
                                <m:t>(</m:t>
                              </m:r>
                              <m:r>
                                <a:rPr lang="en-US" altLang="zh-TW" sz="2100" b="0" i="1" smtClean="0">
                                  <a:latin typeface="Cambria Math"/>
                                </a:rPr>
                                <m:t>𝑑</m:t>
                              </m:r>
                              <m:r>
                                <a:rPr lang="en-US" altLang="zh-TW" sz="2100" b="0" i="1" smtClean="0">
                                  <a:latin typeface="Cambria Math"/>
                                </a:rPr>
                                <m:t>−</m:t>
                              </m:r>
                              <m:r>
                                <m:rPr>
                                  <m:nor/>
                                </m:rPr>
                                <a:rPr lang="en-US" altLang="zh-TW" sz="2100" i="1" dirty="0">
                                  <a:latin typeface="Times New Roman" pitchFamily="18" charset="0"/>
                                </a:rPr>
                                <m:t>θ</m:t>
                              </m:r>
                              <m:r>
                                <a:rPr lang="en-US" altLang="zh-TW" sz="2100" b="0" i="1" smtClean="0">
                                  <a:latin typeface="Cambria Math"/>
                                </a:rPr>
                                <m:t>)</m:t>
                              </m:r>
                            </m:e>
                          </m:d>
                        </m:den>
                      </m:f>
                    </m:oMath>
                  </m:oMathPara>
                </a14:m>
                <a:endParaRPr lang="en-US" altLang="zh-TW" sz="2100" dirty="0" smtClean="0">
                  <a:latin typeface="Times New Roman" pitchFamily="18" charset="0"/>
                </a:endParaRPr>
              </a:p>
              <a:p>
                <a:pPr marL="0" lvl="1" indent="-266700">
                  <a:lnSpc>
                    <a:spcPct val="80000"/>
                  </a:lnSpc>
                  <a:spcBef>
                    <a:spcPts val="1000"/>
                  </a:spcBef>
                </a:pPr>
                <a:r>
                  <a:rPr lang="en-US" altLang="zh-TW" sz="2100" dirty="0" smtClean="0">
                    <a:latin typeface="Times New Roman" pitchFamily="18" charset="0"/>
                  </a:rPr>
                  <a:t>l(d</a:t>
                </a:r>
                <a:r>
                  <a:rPr lang="en-US" altLang="zh-TW" sz="2100" dirty="0">
                    <a:latin typeface="Times New Roman" pitchFamily="18" charset="0"/>
                  </a:rPr>
                  <a:t>) →0 when d →-∞</a:t>
                </a:r>
              </a:p>
              <a:p>
                <a:pPr marL="0" lvl="1" indent="-266700">
                  <a:lnSpc>
                    <a:spcPct val="80000"/>
                  </a:lnSpc>
                  <a:spcBef>
                    <a:spcPts val="1000"/>
                  </a:spcBef>
                </a:pPr>
                <a:r>
                  <a:rPr lang="en-US" altLang="zh-TW" sz="2100" dirty="0">
                    <a:latin typeface="Times New Roman" pitchFamily="18" charset="0"/>
                  </a:rPr>
                  <a:t>l(d) →1 when d →∞</a:t>
                </a:r>
              </a:p>
              <a:p>
                <a:pPr marL="0" lvl="1" indent="-266700">
                  <a:lnSpc>
                    <a:spcPct val="80000"/>
                  </a:lnSpc>
                  <a:spcBef>
                    <a:spcPts val="1000"/>
                  </a:spcBef>
                </a:pPr>
                <a:r>
                  <a:rPr lang="en-US" altLang="zh-TW" sz="2100" dirty="0" smtClean="0">
                    <a:latin typeface="Times New Roman" pitchFamily="18" charset="0"/>
                  </a:rPr>
                  <a:t>θ: switching </a:t>
                </a:r>
                <a:r>
                  <a:rPr lang="en-US" altLang="zh-TW" sz="2100" dirty="0">
                    <a:latin typeface="Times New Roman" pitchFamily="18" charset="0"/>
                  </a:rPr>
                  <a:t>from 0 to 1 near θ</a:t>
                </a:r>
              </a:p>
              <a:p>
                <a:pPr marL="0" lvl="1" indent="-266700">
                  <a:lnSpc>
                    <a:spcPct val="80000"/>
                  </a:lnSpc>
                  <a:spcBef>
                    <a:spcPts val="1000"/>
                  </a:spcBef>
                </a:pPr>
                <a:r>
                  <a:rPr lang="el-GR" altLang="zh-TW" sz="2100" dirty="0" smtClean="0">
                    <a:latin typeface="Times New Roman" pitchFamily="18" charset="0"/>
                  </a:rPr>
                  <a:t>γ</a:t>
                </a:r>
                <a:r>
                  <a:rPr lang="en-US" altLang="zh-TW" sz="2100" dirty="0">
                    <a:latin typeface="Times New Roman" pitchFamily="18" charset="0"/>
                  </a:rPr>
                  <a:t>: determining the slope at switching </a:t>
                </a:r>
                <a:r>
                  <a:rPr lang="en-US" altLang="zh-TW" sz="2100" dirty="0" smtClean="0">
                    <a:latin typeface="Times New Roman" pitchFamily="18" charset="0"/>
                  </a:rPr>
                  <a:t>point</a:t>
                </a:r>
                <a:endParaRPr lang="zh-TW" altLang="en-US" dirty="0"/>
              </a:p>
            </p:txBody>
          </p:sp>
        </mc:Choice>
        <mc:Fallback xmlns="">
          <p:sp>
            <p:nvSpPr>
              <p:cNvPr id="3" name="文字方塊 2"/>
              <p:cNvSpPr txBox="1">
                <a:spLocks noRot="1" noChangeAspect="1" noMove="1" noResize="1" noEditPoints="1" noAdjustHandles="1" noChangeArrowheads="1" noChangeShapeType="1" noTextEdit="1"/>
              </p:cNvSpPr>
              <p:nvPr/>
            </p:nvSpPr>
            <p:spPr>
              <a:xfrm>
                <a:off x="251520" y="1124744"/>
                <a:ext cx="4804668" cy="2175724"/>
              </a:xfrm>
              <a:prstGeom prst="rect">
                <a:avLst/>
              </a:prstGeom>
              <a:blipFill rotWithShape="1">
                <a:blip r:embed="rId3"/>
                <a:stretch>
                  <a:fillRect l="-1396" t="-2809" b="-449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3033565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字版面配置區 2"/>
              <p:cNvSpPr>
                <a:spLocks noGrp="1"/>
              </p:cNvSpPr>
              <p:nvPr>
                <p:ph type="body" sz="half" idx="1"/>
              </p:nvPr>
            </p:nvSpPr>
            <p:spPr>
              <a:xfrm>
                <a:off x="0" y="1257687"/>
                <a:ext cx="4140000" cy="5483681"/>
              </a:xfrm>
            </p:spPr>
            <p:txBody>
              <a:bodyPr>
                <a:spAutoFit/>
              </a:bodyPr>
              <a:lstStyle/>
              <a:p>
                <a:pPr marL="180975" indent="-180975">
                  <a:spcBef>
                    <a:spcPct val="0"/>
                  </a:spcBef>
                </a:pPr>
                <a:r>
                  <a:rPr lang="en-US" altLang="zh-TW" sz="2400" b="1" dirty="0" smtClean="0">
                    <a:latin typeface="Times New Roman" pitchFamily="18" charset="0"/>
                  </a:rPr>
                  <a:t>Input words represented by 1-of-N encoding</a:t>
                </a:r>
              </a:p>
              <a:p>
                <a:pPr marL="180000" indent="0">
                  <a:spcBef>
                    <a:spcPts val="500"/>
                  </a:spcBef>
                  <a:buNone/>
                </a:pPr>
                <a:r>
                  <a:rPr lang="en-US" altLang="zh-TW" sz="2200" dirty="0" smtClean="0">
                    <a:latin typeface="Times New Roman" panose="02020603050405020304" pitchFamily="18" charset="0"/>
                    <a:cs typeface="Times New Roman" panose="02020603050405020304" pitchFamily="18" charset="0"/>
                  </a:rPr>
                  <a:t>       [ 0 0 0 </a:t>
                </a:r>
                <a14:m>
                  <m:oMath xmlns:m="http://schemas.openxmlformats.org/officeDocument/2006/math">
                    <m:r>
                      <a:rPr lang="en-US" altLang="zh-TW" sz="2200" i="1" smtClean="0">
                        <a:latin typeface="Cambria Math"/>
                        <a:ea typeface="Cambria Math"/>
                        <a:cs typeface="Times New Roman" panose="02020603050405020304" pitchFamily="18" charset="0"/>
                      </a:rPr>
                      <m:t>⋯</m:t>
                    </m:r>
                  </m:oMath>
                </a14:m>
                <a:r>
                  <a:rPr lang="en-US" altLang="zh-TW" sz="2200" dirty="0" smtClean="0">
                    <a:latin typeface="Times New Roman" panose="02020603050405020304" pitchFamily="18" charset="0"/>
                    <a:cs typeface="Times New Roman" panose="02020603050405020304" pitchFamily="18" charset="0"/>
                  </a:rPr>
                  <a:t> 0 1 0 0</a:t>
                </a:r>
                <a:r>
                  <a:rPr lang="en-US" altLang="zh-TW" sz="2200" dirty="0" smtClean="0">
                    <a:ea typeface="Cambria Math"/>
                    <a:cs typeface="Times New Roman" panose="02020603050405020304" pitchFamily="18" charset="0"/>
                  </a:rPr>
                  <a:t> </a:t>
                </a:r>
                <a14:m>
                  <m:oMath xmlns:m="http://schemas.openxmlformats.org/officeDocument/2006/math">
                    <m:r>
                      <a:rPr lang="en-US" altLang="zh-TW" sz="2200" i="1">
                        <a:latin typeface="Cambria Math"/>
                        <a:ea typeface="Cambria Math"/>
                        <a:cs typeface="Times New Roman" panose="02020603050405020304" pitchFamily="18" charset="0"/>
                      </a:rPr>
                      <m:t>⋯</m:t>
                    </m:r>
                  </m:oMath>
                </a14:m>
                <a:r>
                  <a:rPr lang="en-US" altLang="zh-TW" sz="2200" dirty="0" smtClean="0">
                    <a:latin typeface="Times New Roman" panose="02020603050405020304" pitchFamily="18" charset="0"/>
                    <a:cs typeface="Times New Roman" panose="02020603050405020304" pitchFamily="18" charset="0"/>
                  </a:rPr>
                  <a:t> 0 ]</a:t>
                </a:r>
              </a:p>
              <a:p>
                <a:pPr marL="180000" indent="0">
                  <a:spcBef>
                    <a:spcPct val="0"/>
                  </a:spcBef>
                  <a:buNone/>
                </a:pPr>
                <a:endParaRPr lang="en-US" altLang="zh-TW" sz="2200" dirty="0">
                  <a:latin typeface="Times New Roman" panose="02020603050405020304" pitchFamily="18" charset="0"/>
                  <a:cs typeface="Times New Roman" panose="02020603050405020304" pitchFamily="18" charset="0"/>
                </a:endParaRPr>
              </a:p>
              <a:p>
                <a:pPr marL="180000" indent="0">
                  <a:spcBef>
                    <a:spcPct val="0"/>
                  </a:spcBef>
                  <a:buNone/>
                </a:pPr>
                <a:endParaRPr lang="en-US" altLang="zh-TW" sz="2200" dirty="0" smtClean="0">
                  <a:latin typeface="Times New Roman" panose="02020603050405020304" pitchFamily="18" charset="0"/>
                  <a:cs typeface="Times New Roman" panose="02020603050405020304" pitchFamily="18" charset="0"/>
                </a:endParaRPr>
              </a:p>
              <a:p>
                <a:pPr marL="180000" indent="0">
                  <a:spcBef>
                    <a:spcPct val="0"/>
                  </a:spcBef>
                  <a:buNone/>
                </a:pPr>
                <a:endParaRPr lang="en-US" altLang="zh-TW" sz="2200" dirty="0" smtClean="0">
                  <a:latin typeface="Times New Roman" panose="02020603050405020304" pitchFamily="18" charset="0"/>
                  <a:cs typeface="Times New Roman" panose="02020603050405020304" pitchFamily="18" charset="0"/>
                </a:endParaRPr>
              </a:p>
              <a:p>
                <a:pPr marL="180975" indent="-180975">
                  <a:spcBef>
                    <a:spcPct val="0"/>
                  </a:spcBef>
                </a:pPr>
                <a:r>
                  <a:rPr lang="en-US" altLang="zh-TW" sz="2400" b="1" dirty="0" smtClean="0">
                    <a:latin typeface="Times New Roman" pitchFamily="18" charset="0"/>
                  </a:rPr>
                  <a:t>Output layer gives the probabilities of words given the history</a:t>
                </a:r>
                <a:endParaRPr lang="en-US" altLang="zh-TW" sz="2400" b="1" dirty="0">
                  <a:latin typeface="Times New Roman" pitchFamily="18" charset="0"/>
                </a:endParaRPr>
              </a:p>
              <a:p>
                <a:pPr marL="180000" indent="0">
                  <a:spcBef>
                    <a:spcPts val="500"/>
                  </a:spcBef>
                  <a:buNone/>
                </a:pPr>
                <a:r>
                  <a:rPr lang="en-US" altLang="zh-TW" sz="2200" dirty="0" smtClean="0">
                    <a:latin typeface="Times New Roman" panose="02020603050405020304" pitchFamily="18" charset="0"/>
                    <a:cs typeface="Times New Roman" panose="02020603050405020304" pitchFamily="18" charset="0"/>
                  </a:rPr>
                  <a:t>          </a:t>
                </a:r>
                <a:r>
                  <a:rPr lang="en-US" altLang="zh-TW" sz="2200" dirty="0" err="1" smtClean="0">
                    <a:latin typeface="Times New Roman" panose="02020603050405020304" pitchFamily="18" charset="0"/>
                    <a:cs typeface="Times New Roman" panose="02020603050405020304" pitchFamily="18" charset="0"/>
                  </a:rPr>
                  <a:t>Prob</a:t>
                </a:r>
                <a:r>
                  <a:rPr lang="en-US" altLang="zh-TW" sz="2200" dirty="0" smtClean="0">
                    <a:latin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lang="en-US" altLang="zh-TW" sz="2200" i="1" smtClean="0">
                            <a:latin typeface="Cambria Math" panose="02040503050406030204" pitchFamily="18" charset="0"/>
                            <a:cs typeface="Times New Roman" panose="02020603050405020304" pitchFamily="18" charset="0"/>
                          </a:rPr>
                        </m:ctrlPr>
                      </m:dPr>
                      <m:e>
                        <m:sSub>
                          <m:sSubPr>
                            <m:ctrlPr>
                              <a:rPr lang="en-US" altLang="zh-TW" sz="2200" i="1" smtClean="0">
                                <a:latin typeface="Cambria Math" panose="02040503050406030204" pitchFamily="18" charset="0"/>
                                <a:cs typeface="Times New Roman" panose="02020603050405020304" pitchFamily="18" charset="0"/>
                              </a:rPr>
                            </m:ctrlPr>
                          </m:sSubPr>
                          <m:e>
                            <m:r>
                              <a:rPr lang="en-US" altLang="zh-TW" sz="2200" b="0" i="1" smtClean="0">
                                <a:latin typeface="Cambria Math"/>
                                <a:cs typeface="Times New Roman" panose="02020603050405020304" pitchFamily="18" charset="0"/>
                              </a:rPr>
                              <m:t> </m:t>
                            </m:r>
                            <m:r>
                              <a:rPr lang="en-US" altLang="zh-TW" sz="2200" b="0" i="1" smtClean="0">
                                <a:latin typeface="Cambria Math"/>
                                <a:cs typeface="Times New Roman" panose="02020603050405020304" pitchFamily="18" charset="0"/>
                              </a:rPr>
                              <m:t>𝑤</m:t>
                            </m:r>
                          </m:e>
                          <m:sub>
                            <m:r>
                              <a:rPr lang="en-US" altLang="zh-TW" sz="2200" b="0" i="1" smtClean="0">
                                <a:latin typeface="Cambria Math"/>
                                <a:cs typeface="Times New Roman" panose="02020603050405020304" pitchFamily="18" charset="0"/>
                              </a:rPr>
                              <m:t>𝑗</m:t>
                            </m:r>
                          </m:sub>
                        </m:sSub>
                        <m:r>
                          <a:rPr lang="en-US" altLang="zh-TW" sz="2200" b="0" i="1" smtClean="0">
                            <a:latin typeface="Cambria Math"/>
                            <a:cs typeface="Times New Roman" panose="02020603050405020304" pitchFamily="18" charset="0"/>
                          </a:rPr>
                          <m:t>=</m:t>
                        </m:r>
                        <m:r>
                          <a:rPr lang="en-US" altLang="zh-TW" sz="2200" b="0" i="1" smtClean="0">
                            <a:latin typeface="Cambria Math"/>
                            <a:cs typeface="Times New Roman" panose="02020603050405020304" pitchFamily="18" charset="0"/>
                          </a:rPr>
                          <m:t>𝑖</m:t>
                        </m:r>
                        <m:d>
                          <m:dPr>
                            <m:begChr m:val="|"/>
                            <m:endChr m:val=""/>
                            <m:ctrlPr>
                              <a:rPr lang="en-US" altLang="zh-TW" sz="2200" b="0" i="1" smtClean="0">
                                <a:latin typeface="Cambria Math" panose="02040503050406030204" pitchFamily="18" charset="0"/>
                                <a:cs typeface="Times New Roman" panose="02020603050405020304" pitchFamily="18" charset="0"/>
                              </a:rPr>
                            </m:ctrlPr>
                          </m:dPr>
                          <m:e>
                            <m:sSub>
                              <m:sSubPr>
                                <m:ctrlPr>
                                  <a:rPr lang="en-US" altLang="zh-TW" sz="2200" b="0" i="1" smtClean="0">
                                    <a:latin typeface="Cambria Math" panose="02040503050406030204" pitchFamily="18" charset="0"/>
                                    <a:cs typeface="Times New Roman" panose="02020603050405020304" pitchFamily="18" charset="0"/>
                                  </a:rPr>
                                </m:ctrlPr>
                              </m:sSubPr>
                              <m:e>
                                <m:r>
                                  <a:rPr lang="en-US" altLang="zh-TW" sz="2200" b="0" i="1" smtClean="0">
                                    <a:latin typeface="Cambria Math"/>
                                    <a:cs typeface="Times New Roman" panose="02020603050405020304" pitchFamily="18" charset="0"/>
                                  </a:rPr>
                                  <m:t>h</m:t>
                                </m:r>
                              </m:e>
                              <m:sub>
                                <m:r>
                                  <a:rPr lang="en-US" altLang="zh-TW" sz="2200" b="0" i="1" smtClean="0">
                                    <a:latin typeface="Cambria Math"/>
                                    <a:cs typeface="Times New Roman" panose="02020603050405020304" pitchFamily="18" charset="0"/>
                                  </a:rPr>
                                  <m:t>𝑗</m:t>
                                </m:r>
                              </m:sub>
                            </m:sSub>
                          </m:e>
                        </m:d>
                        <m:r>
                          <a:rPr lang="en-US" altLang="zh-TW" sz="2200" b="0" i="1" smtClean="0">
                            <a:latin typeface="Cambria Math"/>
                            <a:cs typeface="Times New Roman" panose="02020603050405020304" pitchFamily="18" charset="0"/>
                          </a:rPr>
                          <m:t> </m:t>
                        </m:r>
                      </m:e>
                    </m:d>
                  </m:oMath>
                </a14:m>
                <a:endParaRPr lang="en-US" altLang="zh-TW" sz="2200" dirty="0" smtClean="0">
                  <a:latin typeface="Times New Roman" panose="02020603050405020304" pitchFamily="18" charset="0"/>
                  <a:cs typeface="Times New Roman" panose="02020603050405020304" pitchFamily="18" charset="0"/>
                </a:endParaRPr>
              </a:p>
              <a:p>
                <a:pPr marL="180975" indent="-180975">
                  <a:spcBef>
                    <a:spcPts val="1000"/>
                  </a:spcBef>
                </a:pPr>
                <a:r>
                  <a:rPr lang="en-US" altLang="zh-TW" sz="2400" b="1" dirty="0" smtClean="0">
                    <a:latin typeface="Times New Roman" pitchFamily="18" charset="0"/>
                  </a:rPr>
                  <a:t>Example:</a:t>
                </a:r>
              </a:p>
              <a:p>
                <a:pPr marL="400050" lvl="1" indent="0">
                  <a:spcBef>
                    <a:spcPct val="0"/>
                  </a:spcBef>
                  <a:buNone/>
                </a:pPr>
                <a:r>
                  <a:rPr lang="en-US" altLang="zh-TW" sz="2000" dirty="0" smtClean="0">
                    <a:latin typeface="Times New Roman" pitchFamily="18" charset="0"/>
                  </a:rPr>
                  <a:t>                P=120,  H=800</a:t>
                </a:r>
                <a:endParaRPr lang="en-US" altLang="zh-TW" sz="2000" dirty="0">
                  <a:latin typeface="Times New Roman" pitchFamily="18" charset="0"/>
                </a:endParaRPr>
              </a:p>
              <a:p>
                <a:pPr marL="180975" indent="-180975">
                  <a:spcBef>
                    <a:spcPts val="1000"/>
                  </a:spcBef>
                </a:pPr>
                <a:r>
                  <a:rPr lang="en-US" altLang="zh-TW" sz="2400" b="1" dirty="0" smtClean="0">
                    <a:latin typeface="Times New Roman" pitchFamily="18" charset="0"/>
                  </a:rPr>
                  <a:t>Continuous space language modeling</a:t>
                </a:r>
                <a:endParaRPr lang="zh-TW" altLang="en-US" sz="2200" dirty="0">
                  <a:latin typeface="Times New Roman" panose="02020603050405020304" pitchFamily="18" charset="0"/>
                  <a:cs typeface="Times New Roman" panose="02020603050405020304" pitchFamily="18" charset="0"/>
                </a:endParaRPr>
              </a:p>
            </p:txBody>
          </p:sp>
        </mc:Choice>
        <mc:Fallback xmlns="">
          <p:sp>
            <p:nvSpPr>
              <p:cNvPr id="3" name="文字版面配置區 2"/>
              <p:cNvSpPr>
                <a:spLocks noGrp="1" noRot="1" noChangeAspect="1" noMove="1" noResize="1" noEditPoints="1" noAdjustHandles="1" noChangeArrowheads="1" noChangeShapeType="1" noTextEdit="1"/>
              </p:cNvSpPr>
              <p:nvPr>
                <p:ph type="body" sz="half" idx="1"/>
              </p:nvPr>
            </p:nvSpPr>
            <p:spPr>
              <a:xfrm>
                <a:off x="0" y="1257687"/>
                <a:ext cx="4140000" cy="5483681"/>
              </a:xfrm>
              <a:blipFill rotWithShape="1">
                <a:blip r:embed="rId2"/>
                <a:stretch>
                  <a:fillRect l="-1915" t="-889" r="-147" b="-1556"/>
                </a:stretch>
              </a:blipFill>
            </p:spPr>
            <p:txBody>
              <a:bodyPr/>
              <a:lstStyle/>
              <a:p>
                <a:r>
                  <a:rPr lang="zh-TW" altLang="en-US">
                    <a:noFill/>
                  </a:rPr>
                  <a:t> </a:t>
                </a:r>
              </a:p>
            </p:txBody>
          </p:sp>
        </mc:Fallback>
      </mc:AlternateContent>
      <p:sp>
        <p:nvSpPr>
          <p:cNvPr id="6" name="Rectangle 2"/>
          <p:cNvSpPr>
            <a:spLocks noGrp="1" noChangeArrowheads="1"/>
          </p:cNvSpPr>
          <p:nvPr>
            <p:ph type="title"/>
          </p:nvPr>
        </p:nvSpPr>
        <p:spPr bwMode="auto">
          <a:xfrm>
            <a:off x="0" y="0"/>
            <a:ext cx="9144000" cy="720000"/>
          </a:xfrm>
          <a:noFill/>
          <a:ln>
            <a:miter lim="800000"/>
            <a:headEnd/>
            <a:tailEnd/>
          </a:ln>
        </p:spPr>
        <p:txBody>
          <a:bodyPr vert="horz" wrap="square" lIns="91440" tIns="45720" rIns="91440" bIns="45720" numCol="1" anchor="ctr" anchorCtr="0" compatLnSpc="1">
            <a:prstTxWarp prst="textNoShape">
              <a:avLst/>
            </a:prstTxWarp>
          </a:bodyPr>
          <a:lstStyle/>
          <a:p>
            <a:pPr algn="l">
              <a:lnSpc>
                <a:spcPct val="90000"/>
              </a:lnSpc>
            </a:pPr>
            <a:r>
              <a:rPr lang="en-US" altLang="zh-TW" sz="3300" b="1" dirty="0">
                <a:latin typeface="Times New Roman" pitchFamily="18" charset="0"/>
                <a:cs typeface="Times New Roman" pitchFamily="18" charset="0"/>
              </a:rPr>
              <a:t>Neural Network Language Modeling</a:t>
            </a:r>
            <a:endParaRPr lang="en-US" altLang="zh-TW" sz="3300" b="1" dirty="0" smtClean="0">
              <a:latin typeface="Times New Roman" pitchFamily="18" charset="0"/>
            </a:endParaRPr>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2701" b="2126"/>
          <a:stretch/>
        </p:blipFill>
        <p:spPr bwMode="auto">
          <a:xfrm>
            <a:off x="4367296" y="1268760"/>
            <a:ext cx="4701238" cy="5234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群組 8"/>
          <p:cNvGrpSpPr/>
          <p:nvPr/>
        </p:nvGrpSpPr>
        <p:grpSpPr>
          <a:xfrm>
            <a:off x="874400" y="2420888"/>
            <a:ext cx="2348116" cy="805775"/>
            <a:chOff x="395536" y="2204864"/>
            <a:chExt cx="2348116" cy="805775"/>
          </a:xfrm>
        </p:grpSpPr>
        <p:sp>
          <p:nvSpPr>
            <p:cNvPr id="7" name="右大括弧 6"/>
            <p:cNvSpPr/>
            <p:nvPr/>
          </p:nvSpPr>
          <p:spPr>
            <a:xfrm rot="5400000">
              <a:off x="1353570" y="1246830"/>
              <a:ext cx="432048" cy="2348116"/>
            </a:xfrm>
            <a:prstGeom prst="rightBrace">
              <a:avLst/>
            </a:prstGeom>
            <a:ln w="12700"/>
          </p:spPr>
          <p:style>
            <a:lnRef idx="2">
              <a:schemeClr val="dk1"/>
            </a:lnRef>
            <a:fillRef idx="0">
              <a:schemeClr val="dk1"/>
            </a:fillRef>
            <a:effectRef idx="1">
              <a:schemeClr val="dk1"/>
            </a:effectRef>
            <a:fontRef idx="minor">
              <a:schemeClr val="tx1"/>
            </a:fontRef>
          </p:style>
          <p:txBody>
            <a:bodyPr rtlCol="0" anchor="ctr"/>
            <a:lstStyle/>
            <a:p>
              <a:pPr algn="ctr"/>
              <a:endParaRPr lang="zh-TW" altLang="en-US"/>
            </a:p>
          </p:txBody>
        </p:sp>
        <p:sp>
          <p:nvSpPr>
            <p:cNvPr id="8" name="文字方塊 7"/>
            <p:cNvSpPr txBox="1"/>
            <p:nvPr/>
          </p:nvSpPr>
          <p:spPr>
            <a:xfrm>
              <a:off x="611560" y="2579752"/>
              <a:ext cx="1944216" cy="430887"/>
            </a:xfrm>
            <a:prstGeom prst="rect">
              <a:avLst/>
            </a:prstGeom>
            <a:noFill/>
          </p:spPr>
          <p:txBody>
            <a:bodyPr wrap="square" rtlCol="0">
              <a:spAutoFit/>
            </a:bodyPr>
            <a:lstStyle/>
            <a:p>
              <a:r>
                <a:rPr lang="en-US" altLang="zh-TW" sz="2200" dirty="0" smtClean="0">
                  <a:latin typeface="Times New Roman" panose="02020603050405020304" pitchFamily="18" charset="0"/>
                  <a:cs typeface="Times New Roman" panose="02020603050405020304" pitchFamily="18" charset="0"/>
                </a:rPr>
                <a:t>vocabulary size</a:t>
              </a:r>
              <a:endParaRPr lang="zh-TW" altLang="en-US" sz="22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11034566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908666" y="1257140"/>
            <a:ext cx="3530208" cy="4442693"/>
            <a:chOff x="3270364" y="1059313"/>
            <a:chExt cx="3530206" cy="4442693"/>
          </a:xfrm>
        </p:grpSpPr>
        <p:sp>
          <p:nvSpPr>
            <p:cNvPr id="5" name="Rectangle 4"/>
            <p:cNvSpPr/>
            <p:nvPr/>
          </p:nvSpPr>
          <p:spPr>
            <a:xfrm rot="16200000">
              <a:off x="4516791" y="3395530"/>
              <a:ext cx="390796" cy="28207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p:cNvSpPr/>
            <p:nvPr/>
          </p:nvSpPr>
          <p:spPr>
            <a:xfrm rot="16200000">
              <a:off x="4516791" y="2318113"/>
              <a:ext cx="390796" cy="188685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p:cNvSpPr/>
            <p:nvPr/>
          </p:nvSpPr>
          <p:spPr>
            <a:xfrm rot="16200000">
              <a:off x="4485336" y="357260"/>
              <a:ext cx="390796" cy="28207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 name="Straight Arrow Connector 7"/>
            <p:cNvCxnSpPr>
              <a:stCxn id="6" idx="3"/>
              <a:endCxn id="7" idx="1"/>
            </p:cNvCxnSpPr>
            <p:nvPr/>
          </p:nvCxnSpPr>
          <p:spPr>
            <a:xfrm flipH="1" flipV="1">
              <a:off x="4680734" y="1963028"/>
              <a:ext cx="31455" cy="110311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a:stCxn id="5" idx="3"/>
              <a:endCxn id="6" idx="1"/>
            </p:cNvCxnSpPr>
            <p:nvPr/>
          </p:nvCxnSpPr>
          <p:spPr>
            <a:xfrm flipV="1">
              <a:off x="4712189" y="3456940"/>
              <a:ext cx="0" cy="115356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Circular Arrow 9"/>
            <p:cNvSpPr/>
            <p:nvPr/>
          </p:nvSpPr>
          <p:spPr>
            <a:xfrm rot="5400000">
              <a:off x="5161599" y="2460203"/>
              <a:ext cx="1650009" cy="1627933"/>
            </a:xfrm>
            <a:prstGeom prst="circularArrow">
              <a:avLst>
                <a:gd name="adj1" fmla="val 0"/>
                <a:gd name="adj2" fmla="val 274655"/>
                <a:gd name="adj3" fmla="val 3998876"/>
                <a:gd name="adj4" fmla="val 6519587"/>
                <a:gd name="adj5" fmla="val 385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smtClean="0">
                <a:solidFill>
                  <a:schemeClr val="tx1"/>
                </a:solidFill>
              </a:endParaRPr>
            </a:p>
          </p:txBody>
        </p:sp>
        <p:cxnSp>
          <p:nvCxnSpPr>
            <p:cNvPr id="11" name="Straight Arrow Connector 10"/>
            <p:cNvCxnSpPr>
              <a:endCxn id="5" idx="1"/>
            </p:cNvCxnSpPr>
            <p:nvPr/>
          </p:nvCxnSpPr>
          <p:spPr>
            <a:xfrm flipH="1" flipV="1">
              <a:off x="4712189" y="5001298"/>
              <a:ext cx="2" cy="50070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2" name="Straight Arrow Connector 11"/>
            <p:cNvCxnSpPr/>
            <p:nvPr/>
          </p:nvCxnSpPr>
          <p:spPr>
            <a:xfrm rot="16200000">
              <a:off x="3319060" y="1310171"/>
              <a:ext cx="50070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p:nvPr/>
          </p:nvCxnSpPr>
          <p:spPr>
            <a:xfrm rot="16200000">
              <a:off x="3874424" y="1309667"/>
              <a:ext cx="50070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p:cNvCxnSpPr/>
            <p:nvPr/>
          </p:nvCxnSpPr>
          <p:spPr>
            <a:xfrm rot="16200000">
              <a:off x="4430262" y="1310171"/>
              <a:ext cx="50070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rot="16200000">
              <a:off x="4971631" y="1310171"/>
              <a:ext cx="50070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6" name="Straight Arrow Connector 15"/>
            <p:cNvCxnSpPr/>
            <p:nvPr/>
          </p:nvCxnSpPr>
          <p:spPr>
            <a:xfrm rot="16200000">
              <a:off x="5528302" y="1310171"/>
              <a:ext cx="50070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7" name="TextBox 16"/>
            <p:cNvSpPr txBox="1"/>
            <p:nvPr/>
          </p:nvSpPr>
          <p:spPr>
            <a:xfrm>
              <a:off x="3863131" y="4606408"/>
              <a:ext cx="1865758" cy="371645"/>
            </a:xfrm>
            <a:prstGeom prst="rect">
              <a:avLst/>
            </a:prstGeom>
            <a:noFill/>
          </p:spPr>
          <p:txBody>
            <a:bodyPr wrap="square" rtlCol="0">
              <a:spAutoFit/>
            </a:bodyPr>
            <a:lstStyle/>
            <a:p>
              <a:r>
                <a:rPr lang="en-US" dirty="0" smtClean="0"/>
                <a:t>x(t):input layer</a:t>
              </a:r>
              <a:endParaRPr lang="en-US" dirty="0"/>
            </a:p>
          </p:txBody>
        </p:sp>
        <p:sp>
          <p:nvSpPr>
            <p:cNvPr id="18" name="TextBox 17"/>
            <p:cNvSpPr txBox="1"/>
            <p:nvPr/>
          </p:nvSpPr>
          <p:spPr>
            <a:xfrm>
              <a:off x="3791748" y="1555251"/>
              <a:ext cx="1791685" cy="371645"/>
            </a:xfrm>
            <a:prstGeom prst="rect">
              <a:avLst/>
            </a:prstGeom>
            <a:noFill/>
          </p:spPr>
          <p:txBody>
            <a:bodyPr wrap="square" rtlCol="0">
              <a:spAutoFit/>
            </a:bodyPr>
            <a:lstStyle/>
            <a:p>
              <a:r>
                <a:rPr lang="en-US" dirty="0" smtClean="0"/>
                <a:t>y(t): output layer</a:t>
              </a:r>
              <a:endParaRPr lang="en-US" dirty="0"/>
            </a:p>
          </p:txBody>
        </p:sp>
        <p:sp>
          <p:nvSpPr>
            <p:cNvPr id="19" name="TextBox 18"/>
            <p:cNvSpPr txBox="1"/>
            <p:nvPr/>
          </p:nvSpPr>
          <p:spPr>
            <a:xfrm>
              <a:off x="3867012" y="3056226"/>
              <a:ext cx="1911640" cy="371645"/>
            </a:xfrm>
            <a:prstGeom prst="rect">
              <a:avLst/>
            </a:prstGeom>
            <a:noFill/>
          </p:spPr>
          <p:txBody>
            <a:bodyPr wrap="square" rtlCol="0">
              <a:spAutoFit/>
            </a:bodyPr>
            <a:lstStyle/>
            <a:p>
              <a:r>
                <a:rPr lang="en-US" dirty="0" smtClean="0"/>
                <a:t>s(t): hidden layer</a:t>
              </a:r>
              <a:endParaRPr lang="en-US" dirty="0"/>
            </a:p>
          </p:txBody>
        </p:sp>
        <p:pic>
          <p:nvPicPr>
            <p:cNvPr id="21" name="Picture 20" descr="螢幕快照 2013-02-26 下午10.13.0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3753" y="3137982"/>
              <a:ext cx="207351" cy="241909"/>
            </a:xfrm>
            <a:prstGeom prst="rect">
              <a:avLst/>
            </a:prstGeom>
          </p:spPr>
        </p:pic>
      </p:grpSp>
      <p:sp>
        <p:nvSpPr>
          <p:cNvPr id="3" name="TextBox 2"/>
          <p:cNvSpPr txBox="1"/>
          <p:nvPr/>
        </p:nvSpPr>
        <p:spPr>
          <a:xfrm>
            <a:off x="895356" y="4462492"/>
            <a:ext cx="3361605" cy="1774820"/>
          </a:xfrm>
          <a:prstGeom prst="rect">
            <a:avLst/>
          </a:prstGeom>
          <a:noFill/>
        </p:spPr>
        <p:txBody>
          <a:bodyPr wrap="square" lIns="91403" tIns="45701" rIns="91403" bIns="45701" rtlCol="0">
            <a:spAutoFit/>
          </a:bodyPr>
          <a:lstStyle/>
          <a:p>
            <a:r>
              <a:rPr lang="en-US" sz="2200" dirty="0"/>
              <a:t>Previous word, using 1-of-N </a:t>
            </a:r>
            <a:r>
              <a:rPr lang="en-US" sz="2200" dirty="0" smtClean="0"/>
              <a:t>encoding </a:t>
            </a:r>
            <a:endParaRPr lang="en-US" sz="2200" dirty="0"/>
          </a:p>
          <a:p>
            <a:r>
              <a:rPr lang="en-US" sz="2200" dirty="0"/>
              <a:t>0 0 0 ……… 0 0 1 0 0 0 …</a:t>
            </a:r>
          </a:p>
          <a:p>
            <a:endParaRPr lang="en-US" sz="2000" dirty="0"/>
          </a:p>
          <a:p>
            <a:r>
              <a:rPr lang="en-US" sz="2000" dirty="0"/>
              <a:t>         </a:t>
            </a:r>
            <a:r>
              <a:rPr lang="en-US" sz="2200" dirty="0"/>
              <a:t>    Vocab. size</a:t>
            </a:r>
          </a:p>
        </p:txBody>
      </p:sp>
      <p:sp>
        <p:nvSpPr>
          <p:cNvPr id="23" name="Double Bracket 22"/>
          <p:cNvSpPr/>
          <p:nvPr/>
        </p:nvSpPr>
        <p:spPr>
          <a:xfrm>
            <a:off x="850905" y="5211667"/>
            <a:ext cx="3111500" cy="242287"/>
          </a:xfrm>
          <a:prstGeom prst="bracketPair">
            <a:avLst/>
          </a:prstGeom>
        </p:spPr>
        <p:style>
          <a:lnRef idx="3">
            <a:schemeClr val="dk1"/>
          </a:lnRef>
          <a:fillRef idx="0">
            <a:schemeClr val="dk1"/>
          </a:fillRef>
          <a:effectRef idx="2">
            <a:schemeClr val="dk1"/>
          </a:effectRef>
          <a:fontRef idx="minor">
            <a:schemeClr val="tx1"/>
          </a:fontRef>
        </p:style>
        <p:txBody>
          <a:bodyPr lIns="91403" tIns="45701" rIns="91403" bIns="45701" rtlCol="0" anchor="ctr"/>
          <a:lstStyle/>
          <a:p>
            <a:pPr algn="ctr"/>
            <a:endParaRPr lang="en-US" dirty="0"/>
          </a:p>
        </p:txBody>
      </p:sp>
      <p:sp>
        <p:nvSpPr>
          <p:cNvPr id="25" name="Left Brace 24"/>
          <p:cNvSpPr/>
          <p:nvPr/>
        </p:nvSpPr>
        <p:spPr>
          <a:xfrm rot="16200000">
            <a:off x="2254250" y="4126805"/>
            <a:ext cx="323850" cy="3117852"/>
          </a:xfrm>
          <a:prstGeom prst="leftBrace">
            <a:avLst/>
          </a:prstGeom>
        </p:spPr>
        <p:style>
          <a:lnRef idx="2">
            <a:schemeClr val="dk1"/>
          </a:lnRef>
          <a:fillRef idx="0">
            <a:schemeClr val="dk1"/>
          </a:fillRef>
          <a:effectRef idx="1">
            <a:schemeClr val="dk1"/>
          </a:effectRef>
          <a:fontRef idx="minor">
            <a:schemeClr val="tx1"/>
          </a:fontRef>
        </p:style>
        <p:txBody>
          <a:bodyPr lIns="91403" tIns="45701" rIns="91403" bIns="45701" rtlCol="0" anchor="ctr"/>
          <a:lstStyle/>
          <a:p>
            <a:pPr algn="ctr"/>
            <a:endParaRPr lang="en-US"/>
          </a:p>
        </p:txBody>
      </p:sp>
      <p:sp>
        <p:nvSpPr>
          <p:cNvPr id="27" name="Right Brace 26"/>
          <p:cNvSpPr/>
          <p:nvPr/>
        </p:nvSpPr>
        <p:spPr>
          <a:xfrm>
            <a:off x="4292603" y="4590351"/>
            <a:ext cx="495300" cy="1206503"/>
          </a:xfrm>
          <a:prstGeom prst="rightBrace">
            <a:avLst>
              <a:gd name="adj1" fmla="val 8333"/>
              <a:gd name="adj2" fmla="val 38421"/>
            </a:avLst>
          </a:prstGeom>
        </p:spPr>
        <p:style>
          <a:lnRef idx="2">
            <a:schemeClr val="dk1"/>
          </a:lnRef>
          <a:fillRef idx="0">
            <a:schemeClr val="dk1"/>
          </a:fillRef>
          <a:effectRef idx="1">
            <a:schemeClr val="dk1"/>
          </a:effectRef>
          <a:fontRef idx="minor">
            <a:schemeClr val="tx1"/>
          </a:fontRef>
        </p:style>
        <p:txBody>
          <a:bodyPr lIns="91403" tIns="45701" rIns="91403" bIns="45701" rtlCol="0" anchor="ctr"/>
          <a:lstStyle/>
          <a:p>
            <a:pPr algn="ctr"/>
            <a:endParaRPr lang="en-US"/>
          </a:p>
        </p:txBody>
      </p:sp>
      <p:grpSp>
        <p:nvGrpSpPr>
          <p:cNvPr id="35" name="Group 34"/>
          <p:cNvGrpSpPr/>
          <p:nvPr/>
        </p:nvGrpSpPr>
        <p:grpSpPr>
          <a:xfrm>
            <a:off x="4256962" y="3062870"/>
            <a:ext cx="999481" cy="1091979"/>
            <a:chOff x="4286250" y="3675367"/>
            <a:chExt cx="999480" cy="922081"/>
          </a:xfrm>
        </p:grpSpPr>
        <p:sp>
          <p:nvSpPr>
            <p:cNvPr id="29" name="Right Brace 28"/>
            <p:cNvSpPr/>
            <p:nvPr/>
          </p:nvSpPr>
          <p:spPr>
            <a:xfrm>
              <a:off x="4286250" y="3675367"/>
              <a:ext cx="495300" cy="922081"/>
            </a:xfrm>
            <a:prstGeom prst="rightBrace">
              <a:avLst>
                <a:gd name="adj1" fmla="val 8333"/>
                <a:gd name="adj2" fmla="val 3332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30" name="Straight Connector 29"/>
            <p:cNvCxnSpPr>
              <a:stCxn id="29" idx="1"/>
            </p:cNvCxnSpPr>
            <p:nvPr/>
          </p:nvCxnSpPr>
          <p:spPr>
            <a:xfrm>
              <a:off x="4781550" y="3982604"/>
              <a:ext cx="504180" cy="0"/>
            </a:xfrm>
            <a:prstGeom prst="line">
              <a:avLst/>
            </a:prstGeom>
          </p:spPr>
          <p:style>
            <a:lnRef idx="2">
              <a:schemeClr val="dk1"/>
            </a:lnRef>
            <a:fillRef idx="0">
              <a:schemeClr val="dk1"/>
            </a:fillRef>
            <a:effectRef idx="1">
              <a:schemeClr val="dk1"/>
            </a:effectRef>
            <a:fontRef idx="minor">
              <a:schemeClr val="tx1"/>
            </a:fontRef>
          </p:style>
        </p:cxnSp>
      </p:grpSp>
      <p:sp>
        <p:nvSpPr>
          <p:cNvPr id="32" name="TextBox 31"/>
          <p:cNvSpPr txBox="1"/>
          <p:nvPr/>
        </p:nvSpPr>
        <p:spPr>
          <a:xfrm>
            <a:off x="716082" y="2935576"/>
            <a:ext cx="3594881" cy="1107957"/>
          </a:xfrm>
          <a:prstGeom prst="rect">
            <a:avLst/>
          </a:prstGeom>
          <a:noFill/>
        </p:spPr>
        <p:txBody>
          <a:bodyPr wrap="square" lIns="91403" tIns="45701" rIns="91403" bIns="45701" rtlCol="0">
            <a:spAutoFit/>
          </a:bodyPr>
          <a:lstStyle/>
          <a:p>
            <a:r>
              <a:rPr lang="en-US" sz="2200" dirty="0"/>
              <a:t>Recursive structure preserves long-term historical context</a:t>
            </a:r>
            <a:r>
              <a:rPr lang="en-US" sz="2200" dirty="0" smtClean="0"/>
              <a:t>.</a:t>
            </a:r>
          </a:p>
          <a:p>
            <a:endParaRPr lang="en-US" sz="2200" dirty="0"/>
          </a:p>
        </p:txBody>
      </p:sp>
      <p:grpSp>
        <p:nvGrpSpPr>
          <p:cNvPr id="36" name="Group 35"/>
          <p:cNvGrpSpPr/>
          <p:nvPr/>
        </p:nvGrpSpPr>
        <p:grpSpPr>
          <a:xfrm>
            <a:off x="4286254" y="1587971"/>
            <a:ext cx="501649" cy="997965"/>
            <a:chOff x="4286250" y="3675367"/>
            <a:chExt cx="528153" cy="922081"/>
          </a:xfrm>
        </p:grpSpPr>
        <p:sp>
          <p:nvSpPr>
            <p:cNvPr id="37" name="Right Brace 36"/>
            <p:cNvSpPr/>
            <p:nvPr/>
          </p:nvSpPr>
          <p:spPr>
            <a:xfrm>
              <a:off x="4286250" y="3675367"/>
              <a:ext cx="495300" cy="922081"/>
            </a:xfrm>
            <a:prstGeom prst="rightBrace">
              <a:avLst>
                <a:gd name="adj1" fmla="val 8333"/>
                <a:gd name="adj2" fmla="val 43684"/>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38" name="Straight Connector 37"/>
            <p:cNvCxnSpPr>
              <a:stCxn id="37" idx="1"/>
            </p:cNvCxnSpPr>
            <p:nvPr/>
          </p:nvCxnSpPr>
          <p:spPr>
            <a:xfrm>
              <a:off x="4781550" y="4078169"/>
              <a:ext cx="32853" cy="0"/>
            </a:xfrm>
            <a:prstGeom prst="line">
              <a:avLst/>
            </a:prstGeom>
          </p:spPr>
          <p:style>
            <a:lnRef idx="2">
              <a:schemeClr val="dk1"/>
            </a:lnRef>
            <a:fillRef idx="0">
              <a:schemeClr val="dk1"/>
            </a:fillRef>
            <a:effectRef idx="1">
              <a:schemeClr val="dk1"/>
            </a:effectRef>
            <a:fontRef idx="minor">
              <a:schemeClr val="tx1"/>
            </a:fontRef>
          </p:style>
        </p:cxnSp>
      </p:grpSp>
      <p:sp>
        <p:nvSpPr>
          <p:cNvPr id="39" name="TextBox 38"/>
          <p:cNvSpPr txBox="1"/>
          <p:nvPr/>
        </p:nvSpPr>
        <p:spPr>
          <a:xfrm>
            <a:off x="736598" y="1413244"/>
            <a:ext cx="3430105" cy="778812"/>
          </a:xfrm>
          <a:prstGeom prst="rect">
            <a:avLst/>
          </a:prstGeom>
          <a:noFill/>
        </p:spPr>
        <p:txBody>
          <a:bodyPr wrap="square" lIns="91403" tIns="45701" rIns="91403" bIns="45701" rtlCol="0">
            <a:spAutoFit/>
          </a:bodyPr>
          <a:lstStyle/>
          <a:p>
            <a:r>
              <a:rPr lang="en-US" sz="2200" dirty="0"/>
              <a:t>Probability distribution of next word, vocabulary size.</a:t>
            </a:r>
          </a:p>
        </p:txBody>
      </p:sp>
      <p:graphicFrame>
        <p:nvGraphicFramePr>
          <p:cNvPr id="24" name="Object 23"/>
          <p:cNvGraphicFramePr>
            <a:graphicFrameLocks noChangeAspect="1"/>
          </p:cNvGraphicFramePr>
          <p:nvPr>
            <p:extLst>
              <p:ext uri="{D42A27DB-BD31-4B8C-83A1-F6EECF244321}">
                <p14:modId xmlns:p14="http://schemas.microsoft.com/office/powerpoint/2010/main" val="4034521773"/>
              </p:ext>
            </p:extLst>
          </p:nvPr>
        </p:nvGraphicFramePr>
        <p:xfrm>
          <a:off x="820293" y="3597850"/>
          <a:ext cx="10405278" cy="481275"/>
        </p:xfrm>
        <a:graphic>
          <a:graphicData uri="http://schemas.openxmlformats.org/presentationml/2006/ole">
            <mc:AlternateContent xmlns:mc="http://schemas.openxmlformats.org/markup-compatibility/2006">
              <mc:Choice xmlns:v="urn:schemas-microsoft-com:vml" Requires="v">
                <p:oleObj spid="_x0000_s14776" name="Document" r:id="rId4" imgW="5486400" imgH="254000" progId="Word.Document.12">
                  <p:link updateAutomatic="1"/>
                </p:oleObj>
              </mc:Choice>
              <mc:Fallback>
                <p:oleObj name="Document" r:id="rId4" imgW="5486400" imgH="254000" progId="Word.Document.12">
                  <p:link updateAutomatic="1"/>
                  <p:pic>
                    <p:nvPicPr>
                      <p:cNvPr id="0" name=""/>
                      <p:cNvPicPr/>
                      <p:nvPr/>
                    </p:nvPicPr>
                    <p:blipFill>
                      <a:blip r:embed="rId5"/>
                      <a:stretch>
                        <a:fillRect/>
                      </a:stretch>
                    </p:blipFill>
                    <p:spPr>
                      <a:xfrm>
                        <a:off x="820293" y="3597850"/>
                        <a:ext cx="10405278" cy="481275"/>
                      </a:xfrm>
                      <a:prstGeom prst="rect">
                        <a:avLst/>
                      </a:prstGeom>
                    </p:spPr>
                  </p:pic>
                </p:oleObj>
              </mc:Fallback>
            </mc:AlternateContent>
          </a:graphicData>
        </a:graphic>
      </p:graphicFrame>
      <p:graphicFrame>
        <p:nvGraphicFramePr>
          <p:cNvPr id="31" name="Object 30"/>
          <p:cNvGraphicFramePr>
            <a:graphicFrameLocks noChangeAspect="1"/>
          </p:cNvGraphicFramePr>
          <p:nvPr>
            <p:extLst>
              <p:ext uri="{D42A27DB-BD31-4B8C-83A1-F6EECF244321}">
                <p14:modId xmlns:p14="http://schemas.microsoft.com/office/powerpoint/2010/main" val="900734822"/>
              </p:ext>
            </p:extLst>
          </p:nvPr>
        </p:nvGraphicFramePr>
        <p:xfrm>
          <a:off x="820293" y="2112148"/>
          <a:ext cx="10049938" cy="557073"/>
        </p:xfrm>
        <a:graphic>
          <a:graphicData uri="http://schemas.openxmlformats.org/presentationml/2006/ole">
            <mc:AlternateContent xmlns:mc="http://schemas.openxmlformats.org/markup-compatibility/2006">
              <mc:Choice xmlns:v="urn:schemas-microsoft-com:vml" Requires="v">
                <p:oleObj spid="_x0000_s14777" name="Document" r:id="rId6" imgW="5486400" imgH="304800" progId="Word.Document.12">
                  <p:link updateAutomatic="1"/>
                </p:oleObj>
              </mc:Choice>
              <mc:Fallback>
                <p:oleObj name="Document" r:id="rId6" imgW="5486400" imgH="304800" progId="Word.Document.12">
                  <p:link updateAutomatic="1"/>
                  <p:pic>
                    <p:nvPicPr>
                      <p:cNvPr id="0" name=""/>
                      <p:cNvPicPr/>
                      <p:nvPr/>
                    </p:nvPicPr>
                    <p:blipFill>
                      <a:blip r:embed="rId7"/>
                      <a:stretch>
                        <a:fillRect/>
                      </a:stretch>
                    </p:blipFill>
                    <p:spPr>
                      <a:xfrm>
                        <a:off x="820293" y="2112148"/>
                        <a:ext cx="10049938" cy="557073"/>
                      </a:xfrm>
                      <a:prstGeom prst="rect">
                        <a:avLst/>
                      </a:prstGeom>
                    </p:spPr>
                  </p:pic>
                </p:oleObj>
              </mc:Fallback>
            </mc:AlternateContent>
          </a:graphicData>
        </a:graphic>
      </p:graphicFrame>
      <p:sp>
        <p:nvSpPr>
          <p:cNvPr id="40" name="Title 1"/>
          <p:cNvSpPr>
            <a:spLocks noGrp="1"/>
          </p:cNvSpPr>
          <p:nvPr>
            <p:ph type="title" idx="4294967295"/>
          </p:nvPr>
        </p:nvSpPr>
        <p:spPr>
          <a:xfrm>
            <a:off x="0" y="0"/>
            <a:ext cx="9144000" cy="719138"/>
          </a:xfrm>
          <a:prstGeom prst="rect">
            <a:avLst/>
          </a:prstGeom>
        </p:spPr>
        <p:txBody>
          <a:bodyPr anchor="ctr" anchorCtr="0">
            <a:noAutofit/>
          </a:bodyPr>
          <a:lstStyle/>
          <a:p>
            <a:pPr algn="l"/>
            <a:r>
              <a:rPr lang="en-US" altLang="zh-TW" sz="2800" b="1" dirty="0">
                <a:latin typeface="Times New Roman" pitchFamily="18" charset="0"/>
                <a:cs typeface="Times New Roman" pitchFamily="18" charset="0"/>
              </a:rPr>
              <a:t>Recurrent Neural Network </a:t>
            </a:r>
            <a:r>
              <a:rPr lang="en-US" altLang="zh-TW" sz="2800" b="1" dirty="0" smtClean="0">
                <a:latin typeface="Times New Roman" pitchFamily="18" charset="0"/>
                <a:cs typeface="Times New Roman" pitchFamily="18" charset="0"/>
              </a:rPr>
              <a:t>Language Modeling(RNNLM</a:t>
            </a:r>
            <a:r>
              <a:rPr lang="en-US" altLang="zh-TW" sz="2800" b="1" dirty="0">
                <a:latin typeface="Times New Roman" pitchFamily="18" charset="0"/>
                <a:cs typeface="Times New Roman" pitchFamily="18" charset="0"/>
              </a:rPr>
              <a:t>)</a:t>
            </a:r>
            <a:endParaRPr lang="en-US" sz="2800" b="1" dirty="0">
              <a:latin typeface="Times New Roman" pitchFamily="18" charset="0"/>
              <a:cs typeface="Times New Roman" pitchFamily="18" charset="0"/>
            </a:endParaRPr>
          </a:p>
        </p:txBody>
      </p:sp>
      <p:sp>
        <p:nvSpPr>
          <p:cNvPr id="41" name="文字方塊 40"/>
          <p:cNvSpPr txBox="1"/>
          <p:nvPr/>
        </p:nvSpPr>
        <p:spPr>
          <a:xfrm>
            <a:off x="5949056" y="2594282"/>
            <a:ext cx="449869" cy="369332"/>
          </a:xfrm>
          <a:prstGeom prst="rect">
            <a:avLst/>
          </a:prstGeom>
          <a:noFill/>
        </p:spPr>
        <p:txBody>
          <a:bodyPr wrap="square" rtlCol="0">
            <a:spAutoFit/>
          </a:bodyPr>
          <a:lstStyle/>
          <a:p>
            <a:r>
              <a:rPr lang="en-US" altLang="zh-TW" dirty="0"/>
              <a:t>V</a:t>
            </a:r>
            <a:endParaRPr lang="zh-TW" altLang="en-US" dirty="0"/>
          </a:p>
        </p:txBody>
      </p:sp>
      <p:sp>
        <p:nvSpPr>
          <p:cNvPr id="43" name="文字方塊 42"/>
          <p:cNvSpPr txBox="1"/>
          <p:nvPr/>
        </p:nvSpPr>
        <p:spPr>
          <a:xfrm>
            <a:off x="5956805" y="4040817"/>
            <a:ext cx="449869" cy="369332"/>
          </a:xfrm>
          <a:prstGeom prst="rect">
            <a:avLst/>
          </a:prstGeom>
          <a:noFill/>
        </p:spPr>
        <p:txBody>
          <a:bodyPr wrap="square" rtlCol="0">
            <a:spAutoFit/>
          </a:bodyPr>
          <a:lstStyle/>
          <a:p>
            <a:r>
              <a:rPr lang="en-US" altLang="zh-TW" dirty="0" smtClean="0"/>
              <a:t>U</a:t>
            </a:r>
            <a:endParaRPr lang="zh-TW" altLang="en-US" dirty="0"/>
          </a:p>
        </p:txBody>
      </p:sp>
    </p:spTree>
    <p:extLst>
      <p:ext uri="{BB962C8B-B14F-4D97-AF65-F5344CB8AC3E}">
        <p14:creationId xmlns:p14="http://schemas.microsoft.com/office/powerpoint/2010/main" val="17251993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0" y="75600"/>
            <a:ext cx="9133200" cy="720000"/>
          </a:xfrm>
        </p:spPr>
        <p:txBody>
          <a:bodyPr>
            <a:normAutofit/>
          </a:bodyPr>
          <a:lstStyle/>
          <a:p>
            <a:pPr>
              <a:defRPr/>
            </a:pPr>
            <a:r>
              <a:rPr lang="en-US" sz="3300" b="1" dirty="0" smtClean="0">
                <a:latin typeface="Times New Roman" pitchFamily="18" charset="0"/>
              </a:rPr>
              <a:t>RNNLM Structure</a:t>
            </a:r>
            <a:endParaRPr lang="en-US" sz="3300" b="1" dirty="0">
              <a:latin typeface="Times New Roman" pitchFamily="18" charset="0"/>
            </a:endParaRPr>
          </a:p>
        </p:txBody>
      </p:sp>
      <p:pic>
        <p:nvPicPr>
          <p:cNvPr id="9222" name="Picture 7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16016" y="3861048"/>
            <a:ext cx="4376928" cy="908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群組 6"/>
          <p:cNvGrpSpPr>
            <a:grpSpLocks noChangeAspect="1"/>
          </p:cNvGrpSpPr>
          <p:nvPr/>
        </p:nvGrpSpPr>
        <p:grpSpPr>
          <a:xfrm>
            <a:off x="306000" y="1484784"/>
            <a:ext cx="4224000" cy="4783429"/>
            <a:chOff x="1539438" y="1556791"/>
            <a:chExt cx="3520000" cy="3986191"/>
          </a:xfrm>
        </p:grpSpPr>
        <p:pic>
          <p:nvPicPr>
            <p:cNvPr id="8" name="圖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9438" y="1556791"/>
              <a:ext cx="3520000" cy="3986191"/>
            </a:xfrm>
            <a:prstGeom prst="rect">
              <a:avLst/>
            </a:prstGeom>
          </p:spPr>
        </p:pic>
        <p:sp>
          <p:nvSpPr>
            <p:cNvPr id="9" name="文字方塊 8"/>
            <p:cNvSpPr txBox="1"/>
            <p:nvPr/>
          </p:nvSpPr>
          <p:spPr>
            <a:xfrm>
              <a:off x="2111028" y="1594892"/>
              <a:ext cx="110608" cy="215444"/>
            </a:xfrm>
            <a:prstGeom prst="rect">
              <a:avLst/>
            </a:prstGeom>
            <a:noFill/>
          </p:spPr>
          <p:txBody>
            <a:bodyPr wrap="none" lIns="0" tIns="0" rIns="0" bIns="0" rtlCol="0" anchor="ctr" anchorCtr="0">
              <a:spAutoFit/>
            </a:bodyPr>
            <a:lstStyle/>
            <a:p>
              <a:r>
                <a:rPr lang="en-US" altLang="zh-TW" sz="1400" i="1" dirty="0" smtClean="0">
                  <a:latin typeface="Gungsuh" pitchFamily="18" charset="-127"/>
                  <a:ea typeface="Gungsuh" pitchFamily="18" charset="-127"/>
                </a:rPr>
                <a:t>x</a:t>
              </a:r>
              <a:endParaRPr lang="zh-TW" altLang="en-US" sz="1400" i="1" dirty="0">
                <a:latin typeface="Gungsuh" pitchFamily="18" charset="-127"/>
                <a:ea typeface="Gungsuh" pitchFamily="18" charset="-127"/>
              </a:endParaRPr>
            </a:p>
          </p:txBody>
        </p:sp>
        <p:cxnSp>
          <p:nvCxnSpPr>
            <p:cNvPr id="10" name="直線單箭頭接點 9"/>
            <p:cNvCxnSpPr/>
            <p:nvPr/>
          </p:nvCxnSpPr>
          <p:spPr>
            <a:xfrm flipH="1">
              <a:off x="2435512" y="3396801"/>
              <a:ext cx="930918" cy="1478297"/>
            </a:xfrm>
            <a:prstGeom prst="straightConnector1">
              <a:avLst/>
            </a:prstGeom>
            <a:ln>
              <a:solidFill>
                <a:schemeClr val="tx1">
                  <a:lumMod val="95000"/>
                  <a:lumOff val="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 name="文字方塊 10"/>
              <p:cNvSpPr txBox="1"/>
              <p:nvPr/>
            </p:nvSpPr>
            <p:spPr>
              <a:xfrm>
                <a:off x="4499992" y="1844824"/>
                <a:ext cx="4608512" cy="18217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a:rPr>
                            <m:t>𝑠</m:t>
                          </m:r>
                        </m:e>
                        <m:sub>
                          <m:r>
                            <a:rPr lang="en-US" altLang="zh-TW" b="0" i="1" smtClean="0">
                              <a:latin typeface="Cambria Math"/>
                            </a:rPr>
                            <m:t>𝑗</m:t>
                          </m:r>
                        </m:sub>
                      </m:sSub>
                      <m:d>
                        <m:dPr>
                          <m:ctrlPr>
                            <a:rPr lang="en-US" altLang="zh-TW" b="0" i="1" smtClean="0">
                              <a:latin typeface="Cambria Math" panose="02040503050406030204" pitchFamily="18" charset="0"/>
                            </a:rPr>
                          </m:ctrlPr>
                        </m:dPr>
                        <m:e>
                          <m:r>
                            <a:rPr lang="en-US" altLang="zh-TW" b="0" i="1" smtClean="0">
                              <a:latin typeface="Cambria Math"/>
                            </a:rPr>
                            <m:t>𝑡</m:t>
                          </m:r>
                        </m:e>
                      </m:d>
                      <m:r>
                        <a:rPr lang="en-US" altLang="zh-TW" b="0" i="1" smtClean="0">
                          <a:latin typeface="Cambria Math"/>
                        </a:rPr>
                        <m:t>=</m:t>
                      </m:r>
                      <m:r>
                        <a:rPr lang="en-US" altLang="zh-TW" b="0" i="1" smtClean="0">
                          <a:latin typeface="Cambria Math"/>
                        </a:rPr>
                        <m:t>𝑓</m:t>
                      </m:r>
                      <m:d>
                        <m:dPr>
                          <m:ctrlPr>
                            <a:rPr lang="en-US" altLang="zh-TW" b="0" i="1" smtClean="0">
                              <a:latin typeface="Cambria Math" panose="02040503050406030204" pitchFamily="18" charset="0"/>
                            </a:rPr>
                          </m:ctrlPr>
                        </m:dPr>
                        <m:e>
                          <m:nary>
                            <m:naryPr>
                              <m:chr m:val="∑"/>
                              <m:supHide m:val="on"/>
                              <m:ctrlPr>
                                <a:rPr lang="en-US" altLang="zh-TW" b="0" i="1" smtClean="0">
                                  <a:latin typeface="Cambria Math" panose="02040503050406030204" pitchFamily="18" charset="0"/>
                                </a:rPr>
                              </m:ctrlPr>
                            </m:naryPr>
                            <m:sub>
                              <m:r>
                                <m:rPr>
                                  <m:brk m:alnAt="7"/>
                                </m:rPr>
                                <a:rPr lang="en-US" altLang="zh-TW" b="0" i="1" smtClean="0">
                                  <a:latin typeface="Cambria Math"/>
                                </a:rPr>
                                <m:t>𝑖</m:t>
                              </m:r>
                            </m:sub>
                            <m:sup/>
                            <m:e>
                              <m:sSub>
                                <m:sSubPr>
                                  <m:ctrlPr>
                                    <a:rPr lang="en-US" altLang="zh-TW" i="1" smtClean="0">
                                      <a:latin typeface="Cambria Math" panose="02040503050406030204" pitchFamily="18" charset="0"/>
                                    </a:rPr>
                                  </m:ctrlPr>
                                </m:sSubPr>
                                <m:e>
                                  <m:r>
                                    <a:rPr lang="en-US" altLang="zh-TW" b="0" i="1" smtClean="0">
                                      <a:latin typeface="Cambria Math"/>
                                    </a:rPr>
                                    <m:t>𝑥</m:t>
                                  </m:r>
                                </m:e>
                                <m:sub>
                                  <m:r>
                                    <a:rPr lang="en-US" altLang="zh-TW" b="0" i="1" smtClean="0">
                                      <a:latin typeface="Cambria Math"/>
                                    </a:rPr>
                                    <m:t>𝑖</m:t>
                                  </m:r>
                                </m:sub>
                              </m:sSub>
                              <m:r>
                                <a:rPr lang="en-US" altLang="zh-TW" b="0" i="1" smtClean="0">
                                  <a:latin typeface="Cambria Math"/>
                                </a:rPr>
                                <m:t>(</m:t>
                              </m:r>
                              <m:r>
                                <a:rPr lang="en-US" altLang="zh-TW" b="0" i="1" smtClean="0">
                                  <a:latin typeface="Cambria Math"/>
                                </a:rPr>
                                <m:t>𝑡</m:t>
                              </m:r>
                              <m:r>
                                <a:rPr lang="en-US" altLang="zh-TW" b="0" i="1" smtClean="0">
                                  <a:latin typeface="Cambria Math"/>
                                </a:rPr>
                                <m:t>)</m:t>
                              </m:r>
                            </m:e>
                          </m:nary>
                          <m:sSub>
                            <m:sSubPr>
                              <m:ctrlPr>
                                <a:rPr lang="en-US" altLang="zh-TW" i="1" smtClean="0">
                                  <a:latin typeface="Cambria Math" panose="02040503050406030204" pitchFamily="18" charset="0"/>
                                </a:rPr>
                              </m:ctrlPr>
                            </m:sSubPr>
                            <m:e>
                              <m:r>
                                <a:rPr lang="en-US" altLang="zh-TW" b="0" i="1" smtClean="0">
                                  <a:latin typeface="Cambria Math"/>
                                </a:rPr>
                                <m:t>𝑢</m:t>
                              </m:r>
                            </m:e>
                            <m:sub>
                              <m:r>
                                <a:rPr lang="en-US" altLang="zh-TW" b="0" i="1" smtClean="0">
                                  <a:latin typeface="Cambria Math"/>
                                </a:rPr>
                                <m:t>𝑗𝑖</m:t>
                              </m:r>
                            </m:sub>
                          </m:sSub>
                          <m:r>
                            <a:rPr lang="en-US" altLang="zh-TW" b="0" i="1" smtClean="0">
                              <a:latin typeface="Cambria Math"/>
                            </a:rPr>
                            <m:t>+</m:t>
                          </m:r>
                          <m:nary>
                            <m:naryPr>
                              <m:chr m:val="∑"/>
                              <m:supHide m:val="on"/>
                              <m:ctrlPr>
                                <a:rPr lang="en-US" altLang="zh-TW" b="0" i="1" smtClean="0">
                                  <a:latin typeface="Cambria Math" panose="02040503050406030204" pitchFamily="18" charset="0"/>
                                </a:rPr>
                              </m:ctrlPr>
                            </m:naryPr>
                            <m:sub>
                              <m:r>
                                <m:rPr>
                                  <m:brk m:alnAt="7"/>
                                </m:rPr>
                                <a:rPr lang="en-US" altLang="zh-TW" b="0" i="1" smtClean="0">
                                  <a:latin typeface="Cambria Math"/>
                                </a:rPr>
                                <m:t>𝑙</m:t>
                              </m:r>
                            </m:sub>
                            <m:sup/>
                            <m:e>
                              <m:sSub>
                                <m:sSubPr>
                                  <m:ctrlPr>
                                    <a:rPr lang="en-US" altLang="zh-TW" i="1" smtClean="0">
                                      <a:latin typeface="Cambria Math" panose="02040503050406030204" pitchFamily="18" charset="0"/>
                                    </a:rPr>
                                  </m:ctrlPr>
                                </m:sSubPr>
                                <m:e>
                                  <m:r>
                                    <a:rPr lang="en-US" altLang="zh-TW" b="0" i="1" smtClean="0">
                                      <a:latin typeface="Cambria Math"/>
                                    </a:rPr>
                                    <m:t>𝑠</m:t>
                                  </m:r>
                                </m:e>
                                <m:sub>
                                  <m:r>
                                    <a:rPr lang="en-US" altLang="zh-TW" b="0" i="1" smtClean="0">
                                      <a:latin typeface="Cambria Math"/>
                                    </a:rPr>
                                    <m:t>𝑙</m:t>
                                  </m:r>
                                </m:sub>
                              </m:sSub>
                              <m:r>
                                <a:rPr lang="en-US" altLang="zh-TW" b="0" i="1" smtClean="0">
                                  <a:latin typeface="Cambria Math"/>
                                </a:rPr>
                                <m:t>(</m:t>
                              </m:r>
                              <m:r>
                                <a:rPr lang="en-US" altLang="zh-TW" b="0" i="1" smtClean="0">
                                  <a:latin typeface="Cambria Math"/>
                                </a:rPr>
                                <m:t>𝑡</m:t>
                              </m:r>
                              <m:r>
                                <a:rPr lang="en-US" altLang="zh-TW" b="0" i="1" smtClean="0">
                                  <a:latin typeface="Cambria Math"/>
                                  <a:ea typeface="Cambria Math"/>
                                </a:rPr>
                                <m:t>−</m:t>
                              </m:r>
                              <m:r>
                                <a:rPr lang="en-US" altLang="zh-TW" b="0" i="1" smtClean="0">
                                  <a:latin typeface="Cambria Math"/>
                                </a:rPr>
                                <m:t>1)</m:t>
                              </m:r>
                            </m:e>
                          </m:nary>
                          <m:sSub>
                            <m:sSubPr>
                              <m:ctrlPr>
                                <a:rPr lang="en-US" altLang="zh-TW" i="1" smtClean="0">
                                  <a:latin typeface="Cambria Math" panose="02040503050406030204" pitchFamily="18" charset="0"/>
                                </a:rPr>
                              </m:ctrlPr>
                            </m:sSubPr>
                            <m:e>
                              <m:r>
                                <a:rPr lang="en-US" altLang="zh-TW" b="0" i="1" smtClean="0">
                                  <a:latin typeface="Cambria Math"/>
                                </a:rPr>
                                <m:t>𝑤</m:t>
                              </m:r>
                            </m:e>
                            <m:sub>
                              <m:r>
                                <a:rPr lang="en-US" altLang="zh-TW" b="0" i="1" smtClean="0">
                                  <a:latin typeface="Cambria Math"/>
                                </a:rPr>
                                <m:t>𝑗𝑙</m:t>
                              </m:r>
                            </m:sub>
                          </m:sSub>
                        </m:e>
                      </m:d>
                    </m:oMath>
                  </m:oMathPara>
                </a14:m>
                <a:endParaRPr lang="en-US" altLang="zh-TW" b="0" i="1" dirty="0" smtClean="0">
                  <a:latin typeface="FangSong" pitchFamily="49" charset="-122"/>
                  <a:ea typeface="FangSong" pitchFamily="49" charset="-122"/>
                  <a:cs typeface="Arial Unicode MS" pitchFamily="34" charset="-120"/>
                </a:endParaRPr>
              </a:p>
              <a:p>
                <a:endParaRPr lang="en-US" altLang="zh-TW" b="0" i="1" dirty="0" smtClean="0">
                  <a:latin typeface="FangSong" pitchFamily="49" charset="-122"/>
                  <a:ea typeface="FangSong" pitchFamily="49" charset="-122"/>
                  <a:cs typeface="Arial Unicode MS" pitchFamily="34" charset="-120"/>
                </a:endParaRPr>
              </a:p>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a:rPr>
                            <m:t>𝑦</m:t>
                          </m:r>
                        </m:e>
                        <m:sub>
                          <m:r>
                            <a:rPr lang="en-US" altLang="zh-TW" b="0" i="1" smtClean="0">
                              <a:latin typeface="Cambria Math"/>
                            </a:rPr>
                            <m:t>𝑘</m:t>
                          </m:r>
                        </m:sub>
                      </m:sSub>
                      <m:d>
                        <m:dPr>
                          <m:ctrlPr>
                            <a:rPr lang="en-US" altLang="zh-TW" b="0" i="1" smtClean="0">
                              <a:latin typeface="Cambria Math" panose="02040503050406030204" pitchFamily="18" charset="0"/>
                            </a:rPr>
                          </m:ctrlPr>
                        </m:dPr>
                        <m:e>
                          <m:r>
                            <a:rPr lang="en-US" altLang="zh-TW" b="0" i="1" smtClean="0">
                              <a:latin typeface="Cambria Math"/>
                            </a:rPr>
                            <m:t>𝑡</m:t>
                          </m:r>
                        </m:e>
                      </m:d>
                      <m:r>
                        <a:rPr lang="en-US" altLang="zh-TW" b="0" i="1" smtClean="0">
                          <a:latin typeface="Cambria Math"/>
                          <a:ea typeface="Cambria Math"/>
                        </a:rPr>
                        <m:t>=</m:t>
                      </m:r>
                      <m:r>
                        <a:rPr lang="en-US" altLang="zh-TW" b="0" i="1" smtClean="0">
                          <a:latin typeface="Cambria Math"/>
                        </a:rPr>
                        <m:t>𝑔</m:t>
                      </m:r>
                      <m:d>
                        <m:dPr>
                          <m:ctrlPr>
                            <a:rPr lang="en-US" altLang="zh-TW" b="0" i="1" smtClean="0">
                              <a:latin typeface="Cambria Math" panose="02040503050406030204" pitchFamily="18" charset="0"/>
                            </a:rPr>
                          </m:ctrlPr>
                        </m:dPr>
                        <m:e>
                          <m:nary>
                            <m:naryPr>
                              <m:chr m:val="∑"/>
                              <m:supHide m:val="on"/>
                              <m:ctrlPr>
                                <a:rPr lang="en-US" altLang="zh-TW" b="0" i="1" smtClean="0">
                                  <a:latin typeface="Cambria Math" panose="02040503050406030204" pitchFamily="18" charset="0"/>
                                </a:rPr>
                              </m:ctrlPr>
                            </m:naryPr>
                            <m:sub>
                              <m:r>
                                <m:rPr>
                                  <m:brk m:alnAt="7"/>
                                </m:rPr>
                                <a:rPr lang="en-US" altLang="zh-TW" b="0" i="1" smtClean="0">
                                  <a:latin typeface="Cambria Math"/>
                                </a:rPr>
                                <m:t>𝑗</m:t>
                              </m:r>
                            </m:sub>
                            <m:sup/>
                            <m:e>
                              <m:sSub>
                                <m:sSubPr>
                                  <m:ctrlPr>
                                    <a:rPr lang="en-US" altLang="zh-TW" i="1" smtClean="0">
                                      <a:latin typeface="Cambria Math" panose="02040503050406030204" pitchFamily="18" charset="0"/>
                                    </a:rPr>
                                  </m:ctrlPr>
                                </m:sSubPr>
                                <m:e>
                                  <m:r>
                                    <a:rPr lang="en-US" altLang="zh-TW" b="0" i="1" smtClean="0">
                                      <a:latin typeface="Cambria Math"/>
                                    </a:rPr>
                                    <m:t>𝑠</m:t>
                                  </m:r>
                                </m:e>
                                <m:sub>
                                  <m:r>
                                    <a:rPr lang="en-US" altLang="zh-TW" b="0" i="1" smtClean="0">
                                      <a:latin typeface="Cambria Math"/>
                                    </a:rPr>
                                    <m:t>𝑗</m:t>
                                  </m:r>
                                </m:sub>
                              </m:sSub>
                              <m:r>
                                <a:rPr lang="en-US" altLang="zh-TW" b="0" i="1" smtClean="0">
                                  <a:latin typeface="Cambria Math"/>
                                </a:rPr>
                                <m:t>(</m:t>
                              </m:r>
                              <m:r>
                                <a:rPr lang="en-US" altLang="zh-TW" b="0" i="1" smtClean="0">
                                  <a:latin typeface="Cambria Math"/>
                                </a:rPr>
                                <m:t>𝑡</m:t>
                              </m:r>
                              <m:r>
                                <a:rPr lang="en-US" altLang="zh-TW" b="0" i="1" smtClean="0">
                                  <a:latin typeface="Cambria Math"/>
                                </a:rPr>
                                <m:t>)</m:t>
                              </m:r>
                            </m:e>
                          </m:nary>
                          <m:sSub>
                            <m:sSubPr>
                              <m:ctrlPr>
                                <a:rPr lang="en-US" altLang="zh-TW" i="1" smtClean="0">
                                  <a:latin typeface="Cambria Math" panose="02040503050406030204" pitchFamily="18" charset="0"/>
                                </a:rPr>
                              </m:ctrlPr>
                            </m:sSubPr>
                            <m:e>
                              <m:r>
                                <a:rPr lang="en-US" altLang="zh-TW" b="0" i="1" smtClean="0">
                                  <a:latin typeface="Cambria Math"/>
                                </a:rPr>
                                <m:t>𝑣</m:t>
                              </m:r>
                            </m:e>
                            <m:sub>
                              <m:r>
                                <a:rPr lang="en-US" altLang="zh-TW" b="0" i="1" smtClean="0">
                                  <a:latin typeface="Cambria Math"/>
                                </a:rPr>
                                <m:t>𝑘𝑗</m:t>
                              </m:r>
                            </m:sub>
                          </m:sSub>
                        </m:e>
                      </m:d>
                    </m:oMath>
                  </m:oMathPara>
                </a14:m>
                <a:endParaRPr lang="en-US" altLang="zh-TW" b="0" i="1" dirty="0" smtClean="0">
                  <a:latin typeface="FangSong" pitchFamily="49" charset="-122"/>
                  <a:ea typeface="FangSong" pitchFamily="49" charset="-122"/>
                  <a:cs typeface="Arial Unicode MS" pitchFamily="34" charset="-120"/>
                </a:endParaRPr>
              </a:p>
            </p:txBody>
          </p:sp>
        </mc:Choice>
        <mc:Fallback xmlns="">
          <p:sp>
            <p:nvSpPr>
              <p:cNvPr id="11" name="文字方塊 10"/>
              <p:cNvSpPr txBox="1">
                <a:spLocks noRot="1" noChangeAspect="1" noMove="1" noResize="1" noEditPoints="1" noAdjustHandles="1" noChangeArrowheads="1" noChangeShapeType="1" noTextEdit="1"/>
              </p:cNvSpPr>
              <p:nvPr/>
            </p:nvSpPr>
            <p:spPr>
              <a:xfrm>
                <a:off x="4499992" y="1844824"/>
                <a:ext cx="4608512" cy="1821781"/>
              </a:xfrm>
              <a:prstGeom prst="rect">
                <a:avLst/>
              </a:prstGeom>
              <a:blipFill rotWithShape="1">
                <a:blip r:embed="rId5"/>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61840165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5600"/>
            <a:ext cx="9133200" cy="720000"/>
          </a:xfrm>
        </p:spPr>
        <p:txBody>
          <a:bodyPr>
            <a:normAutofit/>
          </a:bodyPr>
          <a:lstStyle/>
          <a:p>
            <a:pPr algn="l"/>
            <a:r>
              <a:rPr lang="en-US" sz="3300" b="1" dirty="0" smtClean="0">
                <a:latin typeface="Times New Roman" pitchFamily="18" charset="0"/>
                <a:cs typeface="Times New Roman" pitchFamily="18" charset="0"/>
              </a:rPr>
              <a:t>Back propagation for </a:t>
            </a:r>
            <a:r>
              <a:rPr lang="en-US" altLang="zh-TW" sz="3300" b="1" dirty="0">
                <a:latin typeface="Times New Roman" pitchFamily="18" charset="0"/>
                <a:cs typeface="Times New Roman" pitchFamily="18" charset="0"/>
              </a:rPr>
              <a:t>RNNLM</a:t>
            </a:r>
            <a:endParaRPr lang="en-US" sz="3300" b="1" dirty="0">
              <a:latin typeface="Times New Roman" pitchFamily="18" charset="0"/>
              <a:cs typeface="Times New Roman" pitchFamily="18" charset="0"/>
            </a:endParaRPr>
          </a:p>
        </p:txBody>
      </p:sp>
      <p:sp>
        <p:nvSpPr>
          <p:cNvPr id="3" name="Content Placeholder 2"/>
          <p:cNvSpPr>
            <a:spLocks noGrp="1"/>
          </p:cNvSpPr>
          <p:nvPr>
            <p:ph idx="1"/>
          </p:nvPr>
        </p:nvSpPr>
        <p:spPr>
          <a:xfrm>
            <a:off x="0" y="1340768"/>
            <a:ext cx="5576040" cy="1348061"/>
          </a:xfrm>
        </p:spPr>
        <p:txBody>
          <a:bodyPr>
            <a:spAutoFit/>
          </a:bodyPr>
          <a:lstStyle/>
          <a:p>
            <a:pPr marL="514350" indent="-514350">
              <a:buFont typeface="+mj-lt"/>
              <a:buAutoNum type="arabicPeriod"/>
            </a:pPr>
            <a:r>
              <a:rPr lang="en-US" sz="2400" b="1" dirty="0" smtClean="0">
                <a:latin typeface="Times New Roman" panose="02020603050405020304" pitchFamily="18" charset="0"/>
                <a:cs typeface="Times New Roman" panose="02020603050405020304" pitchFamily="18" charset="0"/>
              </a:rPr>
              <a:t>Unfold recurrent structure</a:t>
            </a:r>
          </a:p>
          <a:p>
            <a:pPr marL="514350" indent="-514350">
              <a:buFont typeface="+mj-lt"/>
              <a:buAutoNum type="arabicPeriod"/>
            </a:pPr>
            <a:r>
              <a:rPr lang="en-US" sz="2400" b="1" dirty="0" smtClean="0">
                <a:latin typeface="Times New Roman" panose="02020603050405020304" pitchFamily="18" charset="0"/>
                <a:cs typeface="Times New Roman" panose="02020603050405020304" pitchFamily="18" charset="0"/>
              </a:rPr>
              <a:t>Input one word at a time</a:t>
            </a:r>
          </a:p>
          <a:p>
            <a:pPr marL="514350" indent="-514350">
              <a:buFont typeface="+mj-lt"/>
              <a:buAutoNum type="arabicPeriod"/>
            </a:pPr>
            <a:r>
              <a:rPr lang="en-US" sz="2400" b="1" dirty="0" smtClean="0">
                <a:latin typeface="Times New Roman" panose="02020603050405020304" pitchFamily="18" charset="0"/>
                <a:cs typeface="Times New Roman" panose="02020603050405020304" pitchFamily="18" charset="0"/>
              </a:rPr>
              <a:t>Do normal back propagation</a:t>
            </a:r>
            <a:endParaRPr lang="en-US" sz="2400" b="1" dirty="0">
              <a:latin typeface="Times New Roman" panose="02020603050405020304" pitchFamily="18" charset="0"/>
              <a:cs typeface="Times New Roman" panose="02020603050405020304" pitchFamily="18" charset="0"/>
            </a:endParaRPr>
          </a:p>
        </p:txBody>
      </p:sp>
      <p:grpSp>
        <p:nvGrpSpPr>
          <p:cNvPr id="5" name="Group 4"/>
          <p:cNvGrpSpPr>
            <a:grpSpLocks noChangeAspect="1"/>
          </p:cNvGrpSpPr>
          <p:nvPr/>
        </p:nvGrpSpPr>
        <p:grpSpPr>
          <a:xfrm rot="5400000">
            <a:off x="5967257" y="75289"/>
            <a:ext cx="2091792" cy="3902670"/>
            <a:chOff x="1879164" y="1059313"/>
            <a:chExt cx="1839864" cy="4748002"/>
          </a:xfrm>
        </p:grpSpPr>
        <p:sp>
          <p:nvSpPr>
            <p:cNvPr id="26" name="Rectangle 25"/>
            <p:cNvSpPr/>
            <p:nvPr/>
          </p:nvSpPr>
          <p:spPr>
            <a:xfrm rot="16200000">
              <a:off x="2666928" y="4254509"/>
              <a:ext cx="390796" cy="17134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p:cNvSpPr/>
            <p:nvPr/>
          </p:nvSpPr>
          <p:spPr>
            <a:xfrm rot="16200000">
              <a:off x="2666928" y="2883874"/>
              <a:ext cx="390796" cy="1146135"/>
            </a:xfrm>
            <a:prstGeom prst="rect">
              <a:avLst/>
            </a:prstGeom>
            <a:solidFill>
              <a:srgbClr val="EEECE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p:cNvSpPr/>
            <p:nvPr/>
          </p:nvSpPr>
          <p:spPr>
            <a:xfrm rot="16200000">
              <a:off x="2647822" y="910928"/>
              <a:ext cx="390796" cy="17134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9" name="Straight Arrow Connector 28"/>
            <p:cNvCxnSpPr>
              <a:stCxn id="27" idx="3"/>
              <a:endCxn id="28" idx="1"/>
            </p:cNvCxnSpPr>
            <p:nvPr/>
          </p:nvCxnSpPr>
          <p:spPr>
            <a:xfrm rot="16200000" flipV="1">
              <a:off x="2203516" y="2602733"/>
              <a:ext cx="1298516" cy="1910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0" name="Straight Arrow Connector 29"/>
            <p:cNvCxnSpPr>
              <a:stCxn id="26" idx="3"/>
              <a:endCxn id="27" idx="1"/>
            </p:cNvCxnSpPr>
            <p:nvPr/>
          </p:nvCxnSpPr>
          <p:spPr>
            <a:xfrm rot="16200000">
              <a:off x="2230589" y="4284076"/>
              <a:ext cx="1263475"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1" name="Circular Arrow 30"/>
            <p:cNvSpPr/>
            <p:nvPr/>
          </p:nvSpPr>
          <p:spPr>
            <a:xfrm rot="5400000" flipV="1">
              <a:off x="1454824" y="3056276"/>
              <a:ext cx="1650009" cy="801330"/>
            </a:xfrm>
            <a:prstGeom prst="circularArrow">
              <a:avLst>
                <a:gd name="adj1" fmla="val 0"/>
                <a:gd name="adj2" fmla="val 274655"/>
                <a:gd name="adj3" fmla="val 3998876"/>
                <a:gd name="adj4" fmla="val 6519587"/>
                <a:gd name="adj5" fmla="val 385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smtClean="0">
                <a:solidFill>
                  <a:schemeClr val="tx1"/>
                </a:solidFill>
              </a:endParaRPr>
            </a:p>
          </p:txBody>
        </p:sp>
        <p:cxnSp>
          <p:nvCxnSpPr>
            <p:cNvPr id="32" name="Straight Arrow Connector 31"/>
            <p:cNvCxnSpPr>
              <a:endCxn id="26" idx="1"/>
            </p:cNvCxnSpPr>
            <p:nvPr/>
          </p:nvCxnSpPr>
          <p:spPr>
            <a:xfrm flipH="1" flipV="1">
              <a:off x="2862328" y="5306607"/>
              <a:ext cx="1" cy="50070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3" name="Straight Arrow Connector 32"/>
            <p:cNvCxnSpPr/>
            <p:nvPr/>
          </p:nvCxnSpPr>
          <p:spPr>
            <a:xfrm rot="16200000">
              <a:off x="1917817" y="1310171"/>
              <a:ext cx="50070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4" name="Straight Arrow Connector 33"/>
            <p:cNvCxnSpPr/>
            <p:nvPr/>
          </p:nvCxnSpPr>
          <p:spPr>
            <a:xfrm rot="16200000">
              <a:off x="2255162" y="1309666"/>
              <a:ext cx="500706"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5" name="Straight Arrow Connector 34"/>
            <p:cNvCxnSpPr/>
            <p:nvPr/>
          </p:nvCxnSpPr>
          <p:spPr>
            <a:xfrm rot="16200000">
              <a:off x="2592796" y="1310170"/>
              <a:ext cx="50070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6" name="Straight Arrow Connector 35"/>
            <p:cNvCxnSpPr/>
            <p:nvPr/>
          </p:nvCxnSpPr>
          <p:spPr>
            <a:xfrm rot="16200000">
              <a:off x="2921640" y="1310172"/>
              <a:ext cx="50070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7" name="Straight Arrow Connector 36"/>
            <p:cNvCxnSpPr/>
            <p:nvPr/>
          </p:nvCxnSpPr>
          <p:spPr>
            <a:xfrm rot="16200000">
              <a:off x="3233145" y="1321878"/>
              <a:ext cx="50070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38" name="Group 37"/>
          <p:cNvGrpSpPr>
            <a:grpSpLocks noChangeAspect="1"/>
          </p:cNvGrpSpPr>
          <p:nvPr/>
        </p:nvGrpSpPr>
        <p:grpSpPr>
          <a:xfrm>
            <a:off x="4128635" y="3111464"/>
            <a:ext cx="4763845" cy="3565311"/>
            <a:chOff x="4612076" y="3235807"/>
            <a:chExt cx="4330768" cy="3241192"/>
          </a:xfrm>
        </p:grpSpPr>
        <p:sp>
          <p:nvSpPr>
            <p:cNvPr id="6" name="Rectangle 5"/>
            <p:cNvSpPr/>
            <p:nvPr/>
          </p:nvSpPr>
          <p:spPr>
            <a:xfrm>
              <a:off x="5422589" y="3235807"/>
              <a:ext cx="267682" cy="16233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p:cNvSpPr/>
            <p:nvPr/>
          </p:nvSpPr>
          <p:spPr>
            <a:xfrm>
              <a:off x="7166359" y="4305211"/>
              <a:ext cx="267682" cy="1085894"/>
            </a:xfrm>
            <a:prstGeom prst="rect">
              <a:avLst/>
            </a:prstGeom>
            <a:solidFill>
              <a:srgbClr val="EEECE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p:cNvSpPr/>
            <p:nvPr/>
          </p:nvSpPr>
          <p:spPr>
            <a:xfrm>
              <a:off x="8323482" y="4036485"/>
              <a:ext cx="267682" cy="16233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9" name="Straight Arrow Connector 8"/>
            <p:cNvCxnSpPr>
              <a:stCxn id="7" idx="3"/>
              <a:endCxn id="8" idx="1"/>
            </p:cNvCxnSpPr>
            <p:nvPr/>
          </p:nvCxnSpPr>
          <p:spPr>
            <a:xfrm>
              <a:off x="7434041" y="4848159"/>
              <a:ext cx="88944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 name="Straight Arrow Connector 9"/>
            <p:cNvCxnSpPr>
              <a:stCxn id="6" idx="3"/>
              <a:endCxn id="7" idx="1"/>
            </p:cNvCxnSpPr>
            <p:nvPr/>
          </p:nvCxnSpPr>
          <p:spPr>
            <a:xfrm>
              <a:off x="5690271" y="4047481"/>
              <a:ext cx="1476088" cy="80067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p:nvPr/>
          </p:nvCxnSpPr>
          <p:spPr>
            <a:xfrm rot="5400000" flipH="1" flipV="1">
              <a:off x="5251106" y="3875998"/>
              <a:ext cx="1" cy="34296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2" name="Straight Arrow Connector 11"/>
            <p:cNvCxnSpPr/>
            <p:nvPr/>
          </p:nvCxnSpPr>
          <p:spPr>
            <a:xfrm>
              <a:off x="8599530" y="4218580"/>
              <a:ext cx="342968"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p:nvPr/>
          </p:nvCxnSpPr>
          <p:spPr>
            <a:xfrm>
              <a:off x="8599877" y="4538194"/>
              <a:ext cx="34296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p:cNvCxnSpPr/>
            <p:nvPr/>
          </p:nvCxnSpPr>
          <p:spPr>
            <a:xfrm>
              <a:off x="8599531" y="4858082"/>
              <a:ext cx="342968"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a:off x="8599530" y="5169642"/>
              <a:ext cx="342968"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6" name="Straight Arrow Connector 15"/>
            <p:cNvCxnSpPr/>
            <p:nvPr/>
          </p:nvCxnSpPr>
          <p:spPr>
            <a:xfrm>
              <a:off x="8591511" y="5464774"/>
              <a:ext cx="342968"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7" name="Rectangle 16"/>
            <p:cNvSpPr/>
            <p:nvPr/>
          </p:nvSpPr>
          <p:spPr>
            <a:xfrm>
              <a:off x="6233101" y="4848158"/>
              <a:ext cx="267682" cy="1085894"/>
            </a:xfrm>
            <a:prstGeom prst="rect">
              <a:avLst/>
            </a:prstGeom>
            <a:solidFill>
              <a:srgbClr val="EEECE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8" name="Straight Arrow Connector 17"/>
            <p:cNvCxnSpPr>
              <a:stCxn id="17" idx="3"/>
              <a:endCxn id="7" idx="1"/>
            </p:cNvCxnSpPr>
            <p:nvPr/>
          </p:nvCxnSpPr>
          <p:spPr>
            <a:xfrm flipV="1">
              <a:off x="6500783" y="4848159"/>
              <a:ext cx="665576" cy="54294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9" name="Rectangle 18"/>
            <p:cNvSpPr/>
            <p:nvPr/>
          </p:nvSpPr>
          <p:spPr>
            <a:xfrm>
              <a:off x="5288747" y="5391105"/>
              <a:ext cx="267682" cy="1085894"/>
            </a:xfrm>
            <a:prstGeom prst="rect">
              <a:avLst/>
            </a:prstGeom>
            <a:solidFill>
              <a:srgbClr val="EEECE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0" name="Straight Arrow Connector 19"/>
            <p:cNvCxnSpPr>
              <a:stCxn id="19" idx="3"/>
              <a:endCxn id="17" idx="1"/>
            </p:cNvCxnSpPr>
            <p:nvPr/>
          </p:nvCxnSpPr>
          <p:spPr>
            <a:xfrm flipV="1">
              <a:off x="5556430" y="5391105"/>
              <a:ext cx="676671" cy="54294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a:endCxn id="17" idx="1"/>
            </p:cNvCxnSpPr>
            <p:nvPr/>
          </p:nvCxnSpPr>
          <p:spPr>
            <a:xfrm>
              <a:off x="5556430" y="4998497"/>
              <a:ext cx="676671" cy="39260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2" name="Straight Arrow Connector 21"/>
            <p:cNvCxnSpPr>
              <a:endCxn id="19" idx="1"/>
            </p:cNvCxnSpPr>
            <p:nvPr/>
          </p:nvCxnSpPr>
          <p:spPr>
            <a:xfrm>
              <a:off x="4612076" y="5522968"/>
              <a:ext cx="676671" cy="41108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3" name="Straight Arrow Connector 22"/>
            <p:cNvCxnSpPr>
              <a:endCxn id="19" idx="1"/>
            </p:cNvCxnSpPr>
            <p:nvPr/>
          </p:nvCxnSpPr>
          <p:spPr>
            <a:xfrm flipV="1">
              <a:off x="4612076" y="5934053"/>
              <a:ext cx="676671" cy="54294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4" name="Down Arrow 23"/>
          <p:cNvSpPr>
            <a:spLocks noChangeAspect="1"/>
          </p:cNvSpPr>
          <p:nvPr/>
        </p:nvSpPr>
        <p:spPr>
          <a:xfrm>
            <a:off x="5971417" y="3212976"/>
            <a:ext cx="400783" cy="790088"/>
          </a:xfrm>
          <a:prstGeom prst="downArrow">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TextBox 24"/>
          <p:cNvSpPr txBox="1"/>
          <p:nvPr/>
        </p:nvSpPr>
        <p:spPr>
          <a:xfrm>
            <a:off x="6350598" y="3132067"/>
            <a:ext cx="2202329" cy="892552"/>
          </a:xfrm>
          <a:prstGeom prst="rect">
            <a:avLst/>
          </a:prstGeom>
          <a:noFill/>
        </p:spPr>
        <p:txBody>
          <a:bodyPr wrap="square" rtlCol="0">
            <a:spAutoFit/>
          </a:bodyPr>
          <a:lstStyle/>
          <a:p>
            <a:r>
              <a:rPr lang="en-US" sz="2600" dirty="0"/>
              <a:t>u</a:t>
            </a:r>
            <a:r>
              <a:rPr lang="en-US" sz="2600" dirty="0" smtClean="0"/>
              <a:t>nfold </a:t>
            </a:r>
          </a:p>
          <a:p>
            <a:r>
              <a:rPr lang="en-US" sz="2600" dirty="0" smtClean="0"/>
              <a:t>through time</a:t>
            </a:r>
            <a:endParaRPr lang="en-US" sz="2600" dirty="0"/>
          </a:p>
        </p:txBody>
      </p:sp>
    </p:spTree>
    <p:extLst>
      <p:ext uri="{BB962C8B-B14F-4D97-AF65-F5344CB8AC3E}">
        <p14:creationId xmlns:p14="http://schemas.microsoft.com/office/powerpoint/2010/main" val="314089661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7"/>
          <p:cNvSpPr>
            <a:spLocks noGrp="1"/>
          </p:cNvSpPr>
          <p:nvPr>
            <p:ph idx="1"/>
          </p:nvPr>
        </p:nvSpPr>
        <p:spPr>
          <a:xfrm>
            <a:off x="75600" y="989999"/>
            <a:ext cx="8954100" cy="5213735"/>
          </a:xfrm>
        </p:spPr>
        <p:txBody>
          <a:bodyPr>
            <a:spAutoFit/>
          </a:bodyPr>
          <a:lstStyle/>
          <a:p>
            <a:pPr algn="just"/>
            <a:r>
              <a:rPr lang="en-US" altLang="zh-TW" sz="2600" dirty="0" err="1" smtClean="0">
                <a:latin typeface="Times New Roman" panose="02020603050405020304" pitchFamily="18" charset="0"/>
                <a:ea typeface="新細明體" pitchFamily="18" charset="-120"/>
                <a:cs typeface="Times New Roman" panose="02020603050405020304" pitchFamily="18" charset="0"/>
              </a:rPr>
              <a:t>Yoshua</a:t>
            </a:r>
            <a:r>
              <a:rPr lang="en-US" altLang="zh-TW" sz="2600" dirty="0" smtClean="0">
                <a:latin typeface="Times New Roman" panose="02020603050405020304" pitchFamily="18" charset="0"/>
                <a:ea typeface="新細明體" pitchFamily="18" charset="-120"/>
                <a:cs typeface="Times New Roman" panose="02020603050405020304" pitchFamily="18" charset="0"/>
              </a:rPr>
              <a:t> </a:t>
            </a:r>
            <a:r>
              <a:rPr lang="en-US" altLang="zh-TW" sz="2600" dirty="0" err="1" smtClean="0">
                <a:latin typeface="Times New Roman" panose="02020603050405020304" pitchFamily="18" charset="0"/>
                <a:ea typeface="新細明體" pitchFamily="18" charset="-120"/>
                <a:cs typeface="Times New Roman" panose="02020603050405020304" pitchFamily="18" charset="0"/>
              </a:rPr>
              <a:t>Bengio</a:t>
            </a:r>
            <a:r>
              <a:rPr lang="en-US" altLang="zh-TW" sz="2600" dirty="0" smtClean="0">
                <a:latin typeface="Times New Roman" panose="02020603050405020304" pitchFamily="18" charset="0"/>
                <a:ea typeface="新細明體" pitchFamily="18" charset="-120"/>
                <a:cs typeface="Times New Roman" panose="02020603050405020304" pitchFamily="18" charset="0"/>
              </a:rPr>
              <a:t>, </a:t>
            </a:r>
            <a:r>
              <a:rPr lang="en-US" altLang="zh-TW" sz="2600" dirty="0" err="1" smtClean="0">
                <a:latin typeface="Times New Roman" panose="02020603050405020304" pitchFamily="18" charset="0"/>
                <a:ea typeface="新細明體" pitchFamily="18" charset="-120"/>
                <a:cs typeface="Times New Roman" panose="02020603050405020304" pitchFamily="18" charset="0"/>
              </a:rPr>
              <a:t>Rejean</a:t>
            </a:r>
            <a:r>
              <a:rPr lang="en-US" altLang="zh-TW" sz="2600" dirty="0" smtClean="0">
                <a:latin typeface="Times New Roman" panose="02020603050405020304" pitchFamily="18" charset="0"/>
                <a:ea typeface="新細明體" pitchFamily="18" charset="-120"/>
                <a:cs typeface="Times New Roman" panose="02020603050405020304" pitchFamily="18" charset="0"/>
              </a:rPr>
              <a:t> </a:t>
            </a:r>
            <a:r>
              <a:rPr lang="en-US" altLang="zh-TW" sz="2600" dirty="0" err="1" smtClean="0">
                <a:latin typeface="Times New Roman" panose="02020603050405020304" pitchFamily="18" charset="0"/>
                <a:ea typeface="新細明體" pitchFamily="18" charset="-120"/>
                <a:cs typeface="Times New Roman" panose="02020603050405020304" pitchFamily="18" charset="0"/>
              </a:rPr>
              <a:t>Ducharme</a:t>
            </a:r>
            <a:r>
              <a:rPr lang="en-US" altLang="zh-TW" sz="2600" dirty="0" smtClean="0">
                <a:latin typeface="Times New Roman" panose="02020603050405020304" pitchFamily="18" charset="0"/>
                <a:ea typeface="新細明體" pitchFamily="18" charset="-120"/>
                <a:cs typeface="Times New Roman" panose="02020603050405020304" pitchFamily="18" charset="0"/>
              </a:rPr>
              <a:t> and Pascal Vincent. “</a:t>
            </a:r>
            <a:r>
              <a:rPr lang="en-US" altLang="zh-TW" sz="2600" b="1" dirty="0" smtClean="0">
                <a:latin typeface="Times New Roman" panose="02020603050405020304" pitchFamily="18" charset="0"/>
                <a:ea typeface="新細明體" pitchFamily="18" charset="-120"/>
                <a:cs typeface="Times New Roman" panose="02020603050405020304" pitchFamily="18" charset="0"/>
              </a:rPr>
              <a:t>A neural probabilistic language model</a:t>
            </a:r>
            <a:r>
              <a:rPr lang="en-US" altLang="zh-TW" sz="2600" dirty="0" smtClean="0">
                <a:latin typeface="Times New Roman" panose="02020603050405020304" pitchFamily="18" charset="0"/>
                <a:ea typeface="新細明體" pitchFamily="18" charset="-120"/>
                <a:cs typeface="Times New Roman" panose="02020603050405020304" pitchFamily="18" charset="0"/>
              </a:rPr>
              <a:t>,” </a:t>
            </a:r>
            <a:r>
              <a:rPr lang="en-US" altLang="zh-TW" sz="2600" i="1" dirty="0" smtClean="0">
                <a:latin typeface="Times New Roman" panose="02020603050405020304" pitchFamily="18" charset="0"/>
                <a:ea typeface="新細明體" pitchFamily="18" charset="-120"/>
                <a:cs typeface="Times New Roman" panose="02020603050405020304" pitchFamily="18" charset="0"/>
              </a:rPr>
              <a:t>Journal of Machine Learning Research</a:t>
            </a:r>
            <a:r>
              <a:rPr lang="en-US" altLang="zh-TW" sz="2600" dirty="0" smtClean="0">
                <a:latin typeface="Times New Roman" panose="02020603050405020304" pitchFamily="18" charset="0"/>
                <a:ea typeface="新細明體" pitchFamily="18" charset="-120"/>
                <a:cs typeface="Times New Roman" panose="02020603050405020304" pitchFamily="18" charset="0"/>
              </a:rPr>
              <a:t>, 3:1137–1155, 2003</a:t>
            </a:r>
          </a:p>
          <a:p>
            <a:pPr algn="just"/>
            <a:r>
              <a:rPr lang="en-US" altLang="zh-TW" sz="2600" dirty="0" err="1" smtClean="0">
                <a:latin typeface="Times New Roman" panose="02020603050405020304" pitchFamily="18" charset="0"/>
                <a:ea typeface="新細明體" pitchFamily="18" charset="-120"/>
                <a:cs typeface="Times New Roman" panose="02020603050405020304" pitchFamily="18" charset="0"/>
              </a:rPr>
              <a:t>Holger</a:t>
            </a:r>
            <a:r>
              <a:rPr lang="en-US" altLang="zh-TW" sz="2600" dirty="0" smtClean="0">
                <a:latin typeface="Times New Roman" panose="02020603050405020304" pitchFamily="18" charset="0"/>
                <a:ea typeface="新細明體" pitchFamily="18" charset="-120"/>
                <a:cs typeface="Times New Roman" panose="02020603050405020304" pitchFamily="18" charset="0"/>
              </a:rPr>
              <a:t> </a:t>
            </a:r>
            <a:r>
              <a:rPr lang="en-US" altLang="zh-TW" sz="2600" dirty="0" err="1" smtClean="0">
                <a:latin typeface="Times New Roman" panose="02020603050405020304" pitchFamily="18" charset="0"/>
                <a:ea typeface="新細明體" pitchFamily="18" charset="-120"/>
                <a:cs typeface="Times New Roman" panose="02020603050405020304" pitchFamily="18" charset="0"/>
              </a:rPr>
              <a:t>Schwenk</a:t>
            </a:r>
            <a:r>
              <a:rPr lang="en-US" altLang="zh-TW" sz="2600" dirty="0" smtClean="0">
                <a:latin typeface="Times New Roman" panose="02020603050405020304" pitchFamily="18" charset="0"/>
                <a:ea typeface="新細明體" pitchFamily="18" charset="-120"/>
                <a:cs typeface="Times New Roman" panose="02020603050405020304" pitchFamily="18" charset="0"/>
              </a:rPr>
              <a:t>. “</a:t>
            </a:r>
            <a:r>
              <a:rPr lang="en-US" altLang="zh-TW" sz="2600" b="1" dirty="0" smtClean="0">
                <a:latin typeface="Times New Roman" panose="02020603050405020304" pitchFamily="18" charset="0"/>
                <a:ea typeface="新細明體" pitchFamily="18" charset="-120"/>
                <a:cs typeface="Times New Roman" panose="02020603050405020304" pitchFamily="18" charset="0"/>
              </a:rPr>
              <a:t>Continuous space language models</a:t>
            </a:r>
            <a:r>
              <a:rPr lang="en-US" altLang="zh-TW" sz="2600" dirty="0" smtClean="0">
                <a:latin typeface="Times New Roman" panose="02020603050405020304" pitchFamily="18" charset="0"/>
                <a:ea typeface="新細明體" pitchFamily="18" charset="-120"/>
                <a:cs typeface="Times New Roman" panose="02020603050405020304" pitchFamily="18" charset="0"/>
              </a:rPr>
              <a:t>,” </a:t>
            </a:r>
            <a:r>
              <a:rPr lang="en-US" altLang="zh-TW" sz="2600" i="1" dirty="0" smtClean="0">
                <a:latin typeface="Times New Roman" panose="02020603050405020304" pitchFamily="18" charset="0"/>
                <a:ea typeface="新細明體" pitchFamily="18" charset="-120"/>
                <a:cs typeface="Times New Roman" panose="02020603050405020304" pitchFamily="18" charset="0"/>
              </a:rPr>
              <a:t>Computer Speech and Language</a:t>
            </a:r>
            <a:r>
              <a:rPr lang="en-US" altLang="zh-TW" sz="2600" dirty="0" smtClean="0">
                <a:latin typeface="Times New Roman" panose="02020603050405020304" pitchFamily="18" charset="0"/>
                <a:ea typeface="新細明體" pitchFamily="18" charset="-120"/>
                <a:cs typeface="Times New Roman" panose="02020603050405020304" pitchFamily="18" charset="0"/>
              </a:rPr>
              <a:t>,</a:t>
            </a:r>
            <a:r>
              <a:rPr lang="en-US" altLang="zh-TW" sz="2600" i="1" dirty="0" smtClean="0">
                <a:latin typeface="Times New Roman" panose="02020603050405020304" pitchFamily="18" charset="0"/>
                <a:ea typeface="新細明體" pitchFamily="18" charset="-120"/>
                <a:cs typeface="Times New Roman" panose="02020603050405020304" pitchFamily="18" charset="0"/>
              </a:rPr>
              <a:t> </a:t>
            </a:r>
            <a:r>
              <a:rPr lang="en-US" altLang="zh-TW" sz="2600" dirty="0" smtClean="0">
                <a:latin typeface="Times New Roman" panose="02020603050405020304" pitchFamily="18" charset="0"/>
                <a:ea typeface="新細明體" pitchFamily="18" charset="-120"/>
                <a:cs typeface="Times New Roman" panose="02020603050405020304" pitchFamily="18" charset="0"/>
              </a:rPr>
              <a:t>vol. 21, pp. 492–518, 2007</a:t>
            </a:r>
          </a:p>
          <a:p>
            <a:pPr algn="just"/>
            <a:r>
              <a:rPr lang="en-US" altLang="zh-TW" sz="2600" dirty="0" err="1" smtClean="0">
                <a:latin typeface="Times New Roman" panose="02020603050405020304" pitchFamily="18" charset="0"/>
                <a:ea typeface="新細明體" pitchFamily="18" charset="-120"/>
                <a:cs typeface="Times New Roman" panose="02020603050405020304" pitchFamily="18" charset="0"/>
              </a:rPr>
              <a:t>Tomáš</a:t>
            </a:r>
            <a:r>
              <a:rPr lang="en-US" altLang="zh-TW" sz="2600" dirty="0" smtClean="0">
                <a:latin typeface="Times New Roman" panose="02020603050405020304" pitchFamily="18" charset="0"/>
                <a:ea typeface="新細明體" pitchFamily="18" charset="-120"/>
                <a:cs typeface="Times New Roman" panose="02020603050405020304" pitchFamily="18" charset="0"/>
              </a:rPr>
              <a:t> </a:t>
            </a:r>
            <a:r>
              <a:rPr lang="en-US" altLang="zh-TW" sz="2600" dirty="0" err="1" smtClean="0">
                <a:latin typeface="Times New Roman" panose="02020603050405020304" pitchFamily="18" charset="0"/>
                <a:ea typeface="新細明體" pitchFamily="18" charset="-120"/>
                <a:cs typeface="Times New Roman" panose="02020603050405020304" pitchFamily="18" charset="0"/>
              </a:rPr>
              <a:t>Mikolov</a:t>
            </a:r>
            <a:r>
              <a:rPr lang="en-US" altLang="zh-TW" sz="2600" dirty="0" smtClean="0">
                <a:latin typeface="Times New Roman" panose="02020603050405020304" pitchFamily="18" charset="0"/>
                <a:ea typeface="新細明體" pitchFamily="18" charset="-120"/>
                <a:cs typeface="Times New Roman" panose="02020603050405020304" pitchFamily="18" charset="0"/>
              </a:rPr>
              <a:t>, Martin </a:t>
            </a:r>
            <a:r>
              <a:rPr lang="en-US" altLang="zh-TW" sz="2600" dirty="0" err="1" smtClean="0">
                <a:latin typeface="Times New Roman" panose="02020603050405020304" pitchFamily="18" charset="0"/>
                <a:ea typeface="新細明體" pitchFamily="18" charset="-120"/>
                <a:cs typeface="Times New Roman" panose="02020603050405020304" pitchFamily="18" charset="0"/>
              </a:rPr>
              <a:t>Karafiát</a:t>
            </a:r>
            <a:r>
              <a:rPr lang="en-US" altLang="zh-TW" sz="2600" dirty="0" smtClean="0">
                <a:latin typeface="Times New Roman" panose="02020603050405020304" pitchFamily="18" charset="0"/>
                <a:ea typeface="新細明體" pitchFamily="18" charset="-120"/>
                <a:cs typeface="Times New Roman" panose="02020603050405020304" pitchFamily="18" charset="0"/>
              </a:rPr>
              <a:t>, </a:t>
            </a:r>
            <a:r>
              <a:rPr lang="en-US" altLang="zh-TW" sz="2600" dirty="0" err="1" smtClean="0">
                <a:latin typeface="Times New Roman" panose="02020603050405020304" pitchFamily="18" charset="0"/>
                <a:ea typeface="新細明體" pitchFamily="18" charset="-120"/>
                <a:cs typeface="Times New Roman" panose="02020603050405020304" pitchFamily="18" charset="0"/>
              </a:rPr>
              <a:t>Lukáš</a:t>
            </a:r>
            <a:r>
              <a:rPr lang="en-US" altLang="zh-TW" sz="2600" dirty="0" smtClean="0">
                <a:latin typeface="Times New Roman" panose="02020603050405020304" pitchFamily="18" charset="0"/>
                <a:ea typeface="新細明體" pitchFamily="18" charset="-120"/>
                <a:cs typeface="Times New Roman" panose="02020603050405020304" pitchFamily="18" charset="0"/>
              </a:rPr>
              <a:t> </a:t>
            </a:r>
            <a:r>
              <a:rPr lang="en-US" altLang="zh-TW" sz="2600" dirty="0" err="1" smtClean="0">
                <a:latin typeface="Times New Roman" panose="02020603050405020304" pitchFamily="18" charset="0"/>
                <a:ea typeface="新細明體" pitchFamily="18" charset="-120"/>
                <a:cs typeface="Times New Roman" panose="02020603050405020304" pitchFamily="18" charset="0"/>
              </a:rPr>
              <a:t>Burget</a:t>
            </a:r>
            <a:r>
              <a:rPr lang="en-US" altLang="zh-TW" sz="2600" dirty="0" smtClean="0">
                <a:latin typeface="Times New Roman" panose="02020603050405020304" pitchFamily="18" charset="0"/>
                <a:ea typeface="新細明體" pitchFamily="18" charset="-120"/>
                <a:cs typeface="Times New Roman" panose="02020603050405020304" pitchFamily="18" charset="0"/>
              </a:rPr>
              <a:t>, Jan </a:t>
            </a:r>
            <a:r>
              <a:rPr lang="en-US" altLang="zh-TW" sz="2600" dirty="0" err="1" smtClean="0">
                <a:latin typeface="Times New Roman" panose="02020603050405020304" pitchFamily="18" charset="0"/>
                <a:ea typeface="新細明體" pitchFamily="18" charset="-120"/>
                <a:cs typeface="Times New Roman" panose="02020603050405020304" pitchFamily="18" charset="0"/>
              </a:rPr>
              <a:t>Černocký</a:t>
            </a:r>
            <a:r>
              <a:rPr lang="en-US" altLang="zh-TW" sz="2600" dirty="0" smtClean="0">
                <a:latin typeface="Times New Roman" panose="02020603050405020304" pitchFamily="18" charset="0"/>
                <a:ea typeface="新細明體" pitchFamily="18" charset="-120"/>
                <a:cs typeface="Times New Roman" panose="02020603050405020304" pitchFamily="18" charset="0"/>
              </a:rPr>
              <a:t> and </a:t>
            </a:r>
            <a:r>
              <a:rPr lang="en-US" altLang="zh-TW" sz="2600" dirty="0" err="1" smtClean="0">
                <a:latin typeface="Times New Roman" panose="02020603050405020304" pitchFamily="18" charset="0"/>
                <a:ea typeface="新細明體" pitchFamily="18" charset="-120"/>
                <a:cs typeface="Times New Roman" panose="02020603050405020304" pitchFamily="18" charset="0"/>
              </a:rPr>
              <a:t>Sanjeev</a:t>
            </a:r>
            <a:r>
              <a:rPr lang="en-US" altLang="zh-TW" sz="2600" dirty="0" smtClean="0">
                <a:latin typeface="Times New Roman" panose="02020603050405020304" pitchFamily="18" charset="0"/>
                <a:ea typeface="新細明體" pitchFamily="18" charset="-120"/>
                <a:cs typeface="Times New Roman" panose="02020603050405020304" pitchFamily="18" charset="0"/>
              </a:rPr>
              <a:t> </a:t>
            </a:r>
            <a:r>
              <a:rPr lang="en-US" altLang="zh-TW" sz="2600" dirty="0" err="1" smtClean="0">
                <a:latin typeface="Times New Roman" panose="02020603050405020304" pitchFamily="18" charset="0"/>
                <a:ea typeface="新細明體" pitchFamily="18" charset="-120"/>
                <a:cs typeface="Times New Roman" panose="02020603050405020304" pitchFamily="18" charset="0"/>
              </a:rPr>
              <a:t>Khudanpur</a:t>
            </a:r>
            <a:r>
              <a:rPr lang="en-US" altLang="zh-TW" sz="2600" dirty="0" smtClean="0">
                <a:latin typeface="Times New Roman" panose="02020603050405020304" pitchFamily="18" charset="0"/>
                <a:ea typeface="新細明體" pitchFamily="18" charset="-120"/>
                <a:cs typeface="Times New Roman" panose="02020603050405020304" pitchFamily="18" charset="0"/>
              </a:rPr>
              <a:t>. “</a:t>
            </a:r>
            <a:r>
              <a:rPr lang="en-US" altLang="zh-TW" sz="2600" b="1" dirty="0" smtClean="0">
                <a:latin typeface="Times New Roman" panose="02020603050405020304" pitchFamily="18" charset="0"/>
                <a:ea typeface="新細明體" pitchFamily="18" charset="-120"/>
                <a:cs typeface="Times New Roman" panose="02020603050405020304" pitchFamily="18" charset="0"/>
              </a:rPr>
              <a:t>Recurrent neural network based language model</a:t>
            </a:r>
            <a:r>
              <a:rPr lang="en-US" altLang="zh-TW" sz="2600" dirty="0" smtClean="0">
                <a:latin typeface="Times New Roman" panose="02020603050405020304" pitchFamily="18" charset="0"/>
                <a:ea typeface="新細明體" pitchFamily="18" charset="-120"/>
                <a:cs typeface="Times New Roman" panose="02020603050405020304" pitchFamily="18" charset="0"/>
              </a:rPr>
              <a:t>,” in </a:t>
            </a:r>
            <a:r>
              <a:rPr lang="en-US" altLang="zh-TW" sz="2600" i="1" dirty="0" err="1" smtClean="0">
                <a:latin typeface="Times New Roman" panose="02020603050405020304" pitchFamily="18" charset="0"/>
                <a:ea typeface="新細明體" pitchFamily="18" charset="-120"/>
                <a:cs typeface="Times New Roman" panose="02020603050405020304" pitchFamily="18" charset="0"/>
              </a:rPr>
              <a:t>Interspeech</a:t>
            </a:r>
            <a:r>
              <a:rPr lang="en-US" altLang="zh-TW" sz="2600" i="1" dirty="0" smtClean="0">
                <a:latin typeface="Times New Roman" panose="02020603050405020304" pitchFamily="18" charset="0"/>
                <a:ea typeface="新細明體" pitchFamily="18" charset="-120"/>
                <a:cs typeface="Times New Roman" panose="02020603050405020304" pitchFamily="18" charset="0"/>
              </a:rPr>
              <a:t> 2010</a:t>
            </a:r>
          </a:p>
          <a:p>
            <a:pPr algn="just"/>
            <a:r>
              <a:rPr lang="en-US" altLang="zh-TW" sz="2600" dirty="0" err="1">
                <a:latin typeface="Times New Roman" panose="02020603050405020304" pitchFamily="18" charset="0"/>
                <a:cs typeface="Times New Roman" panose="02020603050405020304" pitchFamily="18" charset="0"/>
              </a:rPr>
              <a:t>Mikolov</a:t>
            </a:r>
            <a:r>
              <a:rPr lang="en-US" altLang="zh-TW" sz="2600" dirty="0">
                <a:latin typeface="Times New Roman" panose="02020603050405020304" pitchFamily="18" charset="0"/>
                <a:cs typeface="Times New Roman" panose="02020603050405020304" pitchFamily="18" charset="0"/>
              </a:rPr>
              <a:t> </a:t>
            </a:r>
            <a:r>
              <a:rPr lang="en-US" altLang="zh-TW" sz="2600" dirty="0" err="1">
                <a:latin typeface="Times New Roman" panose="02020603050405020304" pitchFamily="18" charset="0"/>
                <a:cs typeface="Times New Roman" panose="02020603050405020304" pitchFamily="18" charset="0"/>
              </a:rPr>
              <a:t>Tomáš</a:t>
            </a:r>
            <a:r>
              <a:rPr lang="en-US" altLang="zh-TW" sz="2600" dirty="0">
                <a:latin typeface="Times New Roman" panose="02020603050405020304" pitchFamily="18" charset="0"/>
                <a:cs typeface="Times New Roman" panose="02020603050405020304" pitchFamily="18" charset="0"/>
              </a:rPr>
              <a:t> et al, “Extensions of Recurrent Neural Network Language Model”, ICASSP 2011.</a:t>
            </a:r>
          </a:p>
          <a:p>
            <a:pPr algn="just"/>
            <a:r>
              <a:rPr lang="en-US" altLang="zh-TW" sz="2600" dirty="0" err="1">
                <a:latin typeface="Times New Roman" panose="02020603050405020304" pitchFamily="18" charset="0"/>
                <a:cs typeface="Times New Roman" panose="02020603050405020304" pitchFamily="18" charset="0"/>
              </a:rPr>
              <a:t>Mikolov</a:t>
            </a:r>
            <a:r>
              <a:rPr lang="en-US" altLang="zh-TW" sz="2600" dirty="0">
                <a:latin typeface="Times New Roman" panose="02020603050405020304" pitchFamily="18" charset="0"/>
                <a:cs typeface="Times New Roman" panose="02020603050405020304" pitchFamily="18" charset="0"/>
              </a:rPr>
              <a:t> </a:t>
            </a:r>
            <a:r>
              <a:rPr lang="en-US" altLang="zh-TW" sz="2600" dirty="0" err="1">
                <a:latin typeface="Times New Roman" panose="02020603050405020304" pitchFamily="18" charset="0"/>
                <a:cs typeface="Times New Roman" panose="02020603050405020304" pitchFamily="18" charset="0"/>
              </a:rPr>
              <a:t>Tomáš</a:t>
            </a:r>
            <a:r>
              <a:rPr lang="en-US" altLang="zh-TW" sz="2600" dirty="0">
                <a:latin typeface="Times New Roman" panose="02020603050405020304" pitchFamily="18" charset="0"/>
                <a:cs typeface="Times New Roman" panose="02020603050405020304" pitchFamily="18" charset="0"/>
              </a:rPr>
              <a:t> et al, “Context Dependent Recurrent Neural Network Language Model”, IEEE SLT 2012</a:t>
            </a:r>
            <a:r>
              <a:rPr lang="en-US" altLang="zh-TW" sz="2600" dirty="0" smtClean="0">
                <a:latin typeface="Times New Roman" panose="02020603050405020304" pitchFamily="18" charset="0"/>
                <a:cs typeface="Times New Roman" panose="02020603050405020304" pitchFamily="18" charset="0"/>
              </a:rPr>
              <a:t>.</a:t>
            </a:r>
            <a:endParaRPr lang="en-US" altLang="zh-TW" sz="2600" i="1" dirty="0" smtClean="0">
              <a:latin typeface="Times New Roman" panose="02020603050405020304" pitchFamily="18" charset="0"/>
              <a:ea typeface="新細明體" pitchFamily="18" charset="-120"/>
              <a:cs typeface="Times New Roman" panose="02020603050405020304" pitchFamily="18" charset="0"/>
            </a:endParaRPr>
          </a:p>
        </p:txBody>
      </p:sp>
      <p:sp>
        <p:nvSpPr>
          <p:cNvPr id="7" name="Title 1"/>
          <p:cNvSpPr txBox="1">
            <a:spLocks/>
          </p:cNvSpPr>
          <p:nvPr/>
        </p:nvSpPr>
        <p:spPr>
          <a:xfrm>
            <a:off x="0" y="75600"/>
            <a:ext cx="9133200" cy="720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300" b="1" kern="1200">
                <a:solidFill>
                  <a:schemeClr val="tx1"/>
                </a:solidFill>
                <a:latin typeface="Times New Roman" pitchFamily="18" charset="0"/>
                <a:ea typeface="+mj-ea"/>
                <a:cs typeface="Times New Roman" pitchFamily="18" charset="0"/>
              </a:defRPr>
            </a:lvl1pPr>
          </a:lstStyle>
          <a:p>
            <a:r>
              <a:rPr lang="en-US" altLang="zh-TW" dirty="0" smtClean="0"/>
              <a:t>References for </a:t>
            </a:r>
            <a:r>
              <a:rPr lang="en-US" altLang="zh-TW" dirty="0"/>
              <a:t>RNNLM</a:t>
            </a:r>
            <a:r>
              <a:rPr lang="en-US" altLang="zh-TW" dirty="0" smtClean="0"/>
              <a:t> </a:t>
            </a:r>
            <a:endParaRPr lang="en-US" dirty="0"/>
          </a:p>
        </p:txBody>
      </p:sp>
    </p:spTree>
    <p:extLst>
      <p:ext uri="{BB962C8B-B14F-4D97-AF65-F5344CB8AC3E}">
        <p14:creationId xmlns:p14="http://schemas.microsoft.com/office/powerpoint/2010/main" val="309394776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左大括弧 42"/>
          <p:cNvSpPr/>
          <p:nvPr/>
        </p:nvSpPr>
        <p:spPr>
          <a:xfrm flipH="1">
            <a:off x="6096752" y="1123809"/>
            <a:ext cx="315722" cy="2105029"/>
          </a:xfrm>
          <a:prstGeom prst="leftBrace">
            <a:avLst>
              <a:gd name="adj1" fmla="val 104874"/>
              <a:gd name="adj2" fmla="val 50000"/>
            </a:avLst>
          </a:prstGeom>
          <a:ln w="381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標題 1"/>
          <p:cNvSpPr>
            <a:spLocks noGrp="1"/>
          </p:cNvSpPr>
          <p:nvPr>
            <p:ph type="title"/>
          </p:nvPr>
        </p:nvSpPr>
        <p:spPr>
          <a:xfrm>
            <a:off x="0" y="0"/>
            <a:ext cx="9144000" cy="720000"/>
          </a:xfrm>
        </p:spPr>
        <p:txBody>
          <a:bodyPr anchor="ctr" anchorCtr="0"/>
          <a:lstStyle/>
          <a:p>
            <a:pPr algn="l"/>
            <a:r>
              <a:rPr lang="en-US" altLang="zh-TW" sz="3300" b="1" dirty="0">
                <a:latin typeface="Times New Roman" panose="02020603050405020304" pitchFamily="18" charset="0"/>
                <a:cs typeface="Times New Roman" panose="02020603050405020304" pitchFamily="18" charset="0"/>
              </a:rPr>
              <a:t>W</a:t>
            </a:r>
            <a:r>
              <a:rPr lang="en-US" altLang="zh-TW" sz="3300" b="1" dirty="0" smtClean="0">
                <a:latin typeface="Times New Roman" panose="02020603050405020304" pitchFamily="18" charset="0"/>
                <a:cs typeface="Times New Roman" panose="02020603050405020304" pitchFamily="18" charset="0"/>
              </a:rPr>
              <a:t>ord Vector Representations (Word Embedding)</a:t>
            </a:r>
            <a:endParaRPr lang="zh-TW" altLang="en-US" sz="3300" b="1" dirty="0">
              <a:latin typeface="Times New Roman" panose="02020603050405020304" pitchFamily="18" charset="0"/>
              <a:cs typeface="Times New Roman" panose="02020603050405020304" pitchFamily="18" charset="0"/>
            </a:endParaRPr>
          </a:p>
        </p:txBody>
      </p:sp>
      <p:cxnSp>
        <p:nvCxnSpPr>
          <p:cNvPr id="4" name="直線單箭頭接點 3"/>
          <p:cNvCxnSpPr/>
          <p:nvPr/>
        </p:nvCxnSpPr>
        <p:spPr>
          <a:xfrm>
            <a:off x="4282303" y="5523207"/>
            <a:ext cx="376451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單箭頭接點 4"/>
          <p:cNvCxnSpPr/>
          <p:nvPr/>
        </p:nvCxnSpPr>
        <p:spPr>
          <a:xfrm flipH="1" flipV="1">
            <a:off x="4573087" y="3648927"/>
            <a:ext cx="0" cy="22794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文字方塊 5"/>
          <p:cNvSpPr txBox="1"/>
          <p:nvPr/>
        </p:nvSpPr>
        <p:spPr>
          <a:xfrm>
            <a:off x="7519437" y="5560882"/>
            <a:ext cx="612919" cy="461665"/>
          </a:xfrm>
          <a:prstGeom prst="rect">
            <a:avLst/>
          </a:prstGeom>
          <a:noFill/>
        </p:spPr>
        <p:txBody>
          <a:bodyPr wrap="square" rtlCol="0">
            <a:spAutoFit/>
          </a:bodyPr>
          <a:lstStyle/>
          <a:p>
            <a:pPr algn="ctr"/>
            <a:r>
              <a:rPr lang="en-US" altLang="zh-TW" sz="2400" dirty="0"/>
              <a:t>z</a:t>
            </a:r>
            <a:r>
              <a:rPr lang="en-US" altLang="zh-TW" sz="2400" baseline="-25000" dirty="0" smtClean="0"/>
              <a:t>1</a:t>
            </a:r>
            <a:endParaRPr lang="zh-TW" altLang="en-US" sz="2400" baseline="-25000" dirty="0"/>
          </a:p>
        </p:txBody>
      </p:sp>
      <p:sp>
        <p:nvSpPr>
          <p:cNvPr id="7" name="文字方塊 6"/>
          <p:cNvSpPr txBox="1"/>
          <p:nvPr/>
        </p:nvSpPr>
        <p:spPr>
          <a:xfrm>
            <a:off x="4014437" y="3581625"/>
            <a:ext cx="612919" cy="461665"/>
          </a:xfrm>
          <a:prstGeom prst="rect">
            <a:avLst/>
          </a:prstGeom>
          <a:noFill/>
        </p:spPr>
        <p:txBody>
          <a:bodyPr wrap="square" rtlCol="0">
            <a:spAutoFit/>
          </a:bodyPr>
          <a:lstStyle/>
          <a:p>
            <a:pPr algn="ctr"/>
            <a:r>
              <a:rPr lang="en-US" altLang="zh-TW" sz="2400" dirty="0"/>
              <a:t>z</a:t>
            </a:r>
            <a:r>
              <a:rPr lang="en-US" altLang="zh-TW" sz="2400" baseline="-25000" dirty="0" smtClean="0"/>
              <a:t>2</a:t>
            </a:r>
            <a:endParaRPr lang="zh-TW" altLang="en-US" sz="2400" baseline="-25000" dirty="0"/>
          </a:p>
        </p:txBody>
      </p:sp>
      <p:sp>
        <p:nvSpPr>
          <p:cNvPr id="8" name="橢圓 7"/>
          <p:cNvSpPr/>
          <p:nvPr/>
        </p:nvSpPr>
        <p:spPr>
          <a:xfrm>
            <a:off x="5233870" y="4683672"/>
            <a:ext cx="134608" cy="1346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9" name="橢圓 8"/>
          <p:cNvSpPr/>
          <p:nvPr/>
        </p:nvSpPr>
        <p:spPr>
          <a:xfrm>
            <a:off x="5466160" y="4953851"/>
            <a:ext cx="134608" cy="1346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0" name="橢圓 9"/>
          <p:cNvSpPr/>
          <p:nvPr/>
        </p:nvSpPr>
        <p:spPr>
          <a:xfrm>
            <a:off x="5659732" y="4736568"/>
            <a:ext cx="134608" cy="1346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1" name="文字方塊 10"/>
          <p:cNvSpPr txBox="1"/>
          <p:nvPr/>
        </p:nvSpPr>
        <p:spPr>
          <a:xfrm>
            <a:off x="4702691" y="4301609"/>
            <a:ext cx="724751" cy="461665"/>
          </a:xfrm>
          <a:prstGeom prst="rect">
            <a:avLst/>
          </a:prstGeom>
          <a:noFill/>
        </p:spPr>
        <p:txBody>
          <a:bodyPr wrap="square" rtlCol="0">
            <a:spAutoFit/>
          </a:bodyPr>
          <a:lstStyle/>
          <a:p>
            <a:r>
              <a:rPr lang="en-US" altLang="zh-TW" sz="2400" dirty="0" smtClean="0"/>
              <a:t>dog</a:t>
            </a:r>
            <a:endParaRPr lang="zh-TW" altLang="en-US" sz="2400" dirty="0"/>
          </a:p>
        </p:txBody>
      </p:sp>
      <p:sp>
        <p:nvSpPr>
          <p:cNvPr id="12" name="文字方塊 11"/>
          <p:cNvSpPr txBox="1"/>
          <p:nvPr/>
        </p:nvSpPr>
        <p:spPr>
          <a:xfrm>
            <a:off x="5278306" y="5023868"/>
            <a:ext cx="724751" cy="461665"/>
          </a:xfrm>
          <a:prstGeom prst="rect">
            <a:avLst/>
          </a:prstGeom>
          <a:noFill/>
        </p:spPr>
        <p:txBody>
          <a:bodyPr wrap="square" rtlCol="0">
            <a:spAutoFit/>
          </a:bodyPr>
          <a:lstStyle/>
          <a:p>
            <a:r>
              <a:rPr lang="en-US" altLang="zh-TW" sz="2400" dirty="0" smtClean="0"/>
              <a:t>cat</a:t>
            </a:r>
            <a:endParaRPr lang="zh-TW" altLang="en-US" sz="2400" dirty="0"/>
          </a:p>
        </p:txBody>
      </p:sp>
      <p:sp>
        <p:nvSpPr>
          <p:cNvPr id="13" name="文字方塊 12"/>
          <p:cNvSpPr txBox="1"/>
          <p:nvPr/>
        </p:nvSpPr>
        <p:spPr>
          <a:xfrm>
            <a:off x="5735766" y="4372650"/>
            <a:ext cx="986192" cy="461665"/>
          </a:xfrm>
          <a:prstGeom prst="rect">
            <a:avLst/>
          </a:prstGeom>
          <a:noFill/>
        </p:spPr>
        <p:txBody>
          <a:bodyPr wrap="square" rtlCol="0">
            <a:spAutoFit/>
          </a:bodyPr>
          <a:lstStyle/>
          <a:p>
            <a:r>
              <a:rPr lang="en-US" altLang="zh-TW" sz="2400" dirty="0" smtClean="0"/>
              <a:t>rabbit</a:t>
            </a:r>
            <a:endParaRPr lang="zh-TW" altLang="en-US" sz="2400" dirty="0"/>
          </a:p>
        </p:txBody>
      </p:sp>
      <p:grpSp>
        <p:nvGrpSpPr>
          <p:cNvPr id="15" name="群組 14"/>
          <p:cNvGrpSpPr/>
          <p:nvPr/>
        </p:nvGrpSpPr>
        <p:grpSpPr>
          <a:xfrm>
            <a:off x="5286778" y="1291940"/>
            <a:ext cx="814717" cy="1798775"/>
            <a:chOff x="5825704" y="3393791"/>
            <a:chExt cx="814717" cy="1798775"/>
          </a:xfrm>
        </p:grpSpPr>
        <p:cxnSp>
          <p:nvCxnSpPr>
            <p:cNvPr id="16" name="直線單箭頭接點 15"/>
            <p:cNvCxnSpPr/>
            <p:nvPr/>
          </p:nvCxnSpPr>
          <p:spPr>
            <a:xfrm>
              <a:off x="5825704" y="3393791"/>
              <a:ext cx="75912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a:off x="5825705" y="3754829"/>
              <a:ext cx="75912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a:off x="5825705" y="4783714"/>
              <a:ext cx="75912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a:off x="5825704" y="5192566"/>
              <a:ext cx="75912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a:off x="5825705" y="4137429"/>
              <a:ext cx="75912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rot="5400000">
              <a:off x="6119196" y="4246059"/>
              <a:ext cx="519230" cy="523220"/>
            </a:xfrm>
            <a:prstGeom prst="rect">
              <a:avLst/>
            </a:prstGeom>
            <a:noFill/>
          </p:spPr>
          <p:txBody>
            <a:bodyPr wrap="square" rtlCol="0">
              <a:spAutoFit/>
            </a:bodyPr>
            <a:lstStyle/>
            <a:p>
              <a:r>
                <a:rPr lang="en-US" altLang="zh-TW" sz="2800" b="1" dirty="0" smtClean="0"/>
                <a:t>…</a:t>
              </a:r>
              <a:endParaRPr lang="zh-TW" altLang="en-US" sz="2800" b="1" dirty="0"/>
            </a:p>
          </p:txBody>
        </p:sp>
      </p:grpSp>
      <p:sp>
        <p:nvSpPr>
          <p:cNvPr id="22" name="矩形 21"/>
          <p:cNvSpPr/>
          <p:nvPr/>
        </p:nvSpPr>
        <p:spPr>
          <a:xfrm>
            <a:off x="3340634" y="1052736"/>
            <a:ext cx="2182483" cy="221020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800" dirty="0"/>
          </a:p>
        </p:txBody>
      </p:sp>
      <p:sp>
        <p:nvSpPr>
          <p:cNvPr id="23" name="文字方塊 22"/>
          <p:cNvSpPr txBox="1"/>
          <p:nvPr/>
        </p:nvSpPr>
        <p:spPr>
          <a:xfrm>
            <a:off x="242536" y="1348885"/>
            <a:ext cx="1560345" cy="1569660"/>
          </a:xfrm>
          <a:prstGeom prst="rect">
            <a:avLst/>
          </a:prstGeom>
          <a:noFill/>
        </p:spPr>
        <p:txBody>
          <a:bodyPr wrap="square" rtlCol="0">
            <a:spAutoFit/>
          </a:bodyPr>
          <a:lstStyle/>
          <a:p>
            <a:pPr marL="0" lvl="1" algn="ctr"/>
            <a:r>
              <a:rPr lang="en-US" altLang="zh-TW" sz="2400" dirty="0" smtClean="0"/>
              <a:t>1-of-N encoding</a:t>
            </a:r>
          </a:p>
          <a:p>
            <a:pPr marL="0" lvl="1" algn="ctr"/>
            <a:r>
              <a:rPr lang="en-US" altLang="zh-TW" sz="2400" dirty="0" smtClean="0"/>
              <a:t>of the word w</a:t>
            </a:r>
            <a:r>
              <a:rPr lang="en-US" altLang="zh-TW" sz="2400" baseline="-25000" dirty="0" smtClean="0"/>
              <a:t>i-1</a:t>
            </a:r>
            <a:r>
              <a:rPr lang="en-US" altLang="zh-TW" sz="2400" dirty="0" smtClean="0"/>
              <a:t> </a:t>
            </a:r>
            <a:endParaRPr lang="en-US" altLang="zh-TW" sz="2400" baseline="-25000" dirty="0"/>
          </a:p>
        </p:txBody>
      </p:sp>
      <p:grpSp>
        <p:nvGrpSpPr>
          <p:cNvPr id="24" name="群組 23"/>
          <p:cNvGrpSpPr/>
          <p:nvPr/>
        </p:nvGrpSpPr>
        <p:grpSpPr>
          <a:xfrm rot="5400000">
            <a:off x="928507" y="1929658"/>
            <a:ext cx="2271549" cy="589643"/>
            <a:chOff x="-1776073" y="4521305"/>
            <a:chExt cx="3548019" cy="920986"/>
          </a:xfrm>
        </p:grpSpPr>
        <p:sp>
          <p:nvSpPr>
            <p:cNvPr id="25" name="矩形 24"/>
            <p:cNvSpPr/>
            <p:nvPr/>
          </p:nvSpPr>
          <p:spPr>
            <a:xfrm>
              <a:off x="-1776073" y="4732673"/>
              <a:ext cx="3362325" cy="70961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26" name="橢圓 25"/>
            <p:cNvSpPr/>
            <p:nvPr/>
          </p:nvSpPr>
          <p:spPr>
            <a:xfrm>
              <a:off x="-1671298" y="4820782"/>
              <a:ext cx="495300" cy="4953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27" name="橢圓 26"/>
            <p:cNvSpPr/>
            <p:nvPr/>
          </p:nvSpPr>
          <p:spPr>
            <a:xfrm>
              <a:off x="-966448" y="4820782"/>
              <a:ext cx="495300" cy="4953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28" name="橢圓 27"/>
            <p:cNvSpPr/>
            <p:nvPr/>
          </p:nvSpPr>
          <p:spPr>
            <a:xfrm>
              <a:off x="-261598" y="4820782"/>
              <a:ext cx="495300" cy="4953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29" name="文字方塊 28"/>
            <p:cNvSpPr txBox="1"/>
            <p:nvPr/>
          </p:nvSpPr>
          <p:spPr>
            <a:xfrm>
              <a:off x="438446" y="4521305"/>
              <a:ext cx="1333500" cy="523219"/>
            </a:xfrm>
            <a:prstGeom prst="rect">
              <a:avLst/>
            </a:prstGeom>
            <a:noFill/>
          </p:spPr>
          <p:txBody>
            <a:bodyPr wrap="square" rtlCol="0">
              <a:spAutoFit/>
            </a:bodyPr>
            <a:lstStyle/>
            <a:p>
              <a:r>
                <a:rPr lang="en-US" altLang="zh-TW" sz="2800" b="1" dirty="0" smtClean="0"/>
                <a:t>……</a:t>
              </a:r>
              <a:endParaRPr lang="zh-TW" altLang="en-US" sz="2800" b="1" dirty="0"/>
            </a:p>
          </p:txBody>
        </p:sp>
      </p:grpSp>
      <p:sp>
        <p:nvSpPr>
          <p:cNvPr id="31" name="文字方塊 30"/>
          <p:cNvSpPr txBox="1"/>
          <p:nvPr/>
        </p:nvSpPr>
        <p:spPr>
          <a:xfrm>
            <a:off x="1850263" y="1522835"/>
            <a:ext cx="392142" cy="461665"/>
          </a:xfrm>
          <a:prstGeom prst="rect">
            <a:avLst/>
          </a:prstGeom>
          <a:noFill/>
        </p:spPr>
        <p:txBody>
          <a:bodyPr wrap="square" rtlCol="0">
            <a:spAutoFit/>
          </a:bodyPr>
          <a:lstStyle/>
          <a:p>
            <a:pPr marL="0" lvl="1"/>
            <a:r>
              <a:rPr lang="en-US" altLang="zh-TW" sz="2400" dirty="0" smtClean="0"/>
              <a:t>1</a:t>
            </a:r>
            <a:endParaRPr lang="en-US" altLang="zh-TW" sz="2400" baseline="-25000" dirty="0"/>
          </a:p>
        </p:txBody>
      </p:sp>
      <p:sp>
        <p:nvSpPr>
          <p:cNvPr id="32" name="文字方塊 31"/>
          <p:cNvSpPr txBox="1"/>
          <p:nvPr/>
        </p:nvSpPr>
        <p:spPr>
          <a:xfrm>
            <a:off x="1824721" y="1055322"/>
            <a:ext cx="392142" cy="461665"/>
          </a:xfrm>
          <a:prstGeom prst="rect">
            <a:avLst/>
          </a:prstGeom>
          <a:noFill/>
        </p:spPr>
        <p:txBody>
          <a:bodyPr wrap="square" rtlCol="0">
            <a:spAutoFit/>
          </a:bodyPr>
          <a:lstStyle/>
          <a:p>
            <a:pPr marL="0" lvl="1"/>
            <a:r>
              <a:rPr lang="en-US" altLang="zh-TW" sz="2400" dirty="0" smtClean="0"/>
              <a:t>0</a:t>
            </a:r>
            <a:endParaRPr lang="en-US" altLang="zh-TW" sz="2400" baseline="-25000" dirty="0"/>
          </a:p>
        </p:txBody>
      </p:sp>
      <p:sp>
        <p:nvSpPr>
          <p:cNvPr id="33" name="文字方塊 32"/>
          <p:cNvSpPr txBox="1"/>
          <p:nvPr/>
        </p:nvSpPr>
        <p:spPr>
          <a:xfrm>
            <a:off x="1841339" y="1976046"/>
            <a:ext cx="392142" cy="461665"/>
          </a:xfrm>
          <a:prstGeom prst="rect">
            <a:avLst/>
          </a:prstGeom>
          <a:noFill/>
        </p:spPr>
        <p:txBody>
          <a:bodyPr wrap="square" rtlCol="0">
            <a:spAutoFit/>
          </a:bodyPr>
          <a:lstStyle/>
          <a:p>
            <a:pPr marL="0" lvl="1"/>
            <a:r>
              <a:rPr lang="en-US" altLang="zh-TW" sz="2400" dirty="0" smtClean="0"/>
              <a:t>0</a:t>
            </a:r>
            <a:endParaRPr lang="en-US" altLang="zh-TW" sz="2400" baseline="-25000" dirty="0"/>
          </a:p>
        </p:txBody>
      </p:sp>
      <p:sp>
        <p:nvSpPr>
          <p:cNvPr id="42" name="文字方塊 41"/>
          <p:cNvSpPr txBox="1"/>
          <p:nvPr/>
        </p:nvSpPr>
        <p:spPr>
          <a:xfrm>
            <a:off x="6457674" y="1556833"/>
            <a:ext cx="2322219" cy="120032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altLang="zh-TW" sz="2400" dirty="0"/>
              <a:t>The probability for each word as the next word </a:t>
            </a:r>
            <a:r>
              <a:rPr lang="en-US" altLang="zh-TW" sz="2400" dirty="0" err="1"/>
              <a:t>w</a:t>
            </a:r>
            <a:r>
              <a:rPr lang="en-US" altLang="zh-TW" sz="2400" baseline="-25000" dirty="0" err="1"/>
              <a:t>i</a:t>
            </a:r>
            <a:endParaRPr lang="zh-TW" altLang="en-US" sz="2400" baseline="-25000" dirty="0"/>
          </a:p>
        </p:txBody>
      </p:sp>
      <p:grpSp>
        <p:nvGrpSpPr>
          <p:cNvPr id="49" name="群組 48"/>
          <p:cNvGrpSpPr/>
          <p:nvPr/>
        </p:nvGrpSpPr>
        <p:grpSpPr>
          <a:xfrm rot="5400000">
            <a:off x="3052481" y="1895487"/>
            <a:ext cx="1722178" cy="593606"/>
            <a:chOff x="-1776072" y="4515117"/>
            <a:chExt cx="2689936" cy="927175"/>
          </a:xfrm>
        </p:grpSpPr>
        <p:sp>
          <p:nvSpPr>
            <p:cNvPr id="50" name="矩形 49"/>
            <p:cNvSpPr/>
            <p:nvPr/>
          </p:nvSpPr>
          <p:spPr>
            <a:xfrm>
              <a:off x="-1776072" y="4732674"/>
              <a:ext cx="2467452" cy="70961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51" name="橢圓 50"/>
            <p:cNvSpPr/>
            <p:nvPr/>
          </p:nvSpPr>
          <p:spPr>
            <a:xfrm>
              <a:off x="-1671298" y="4820782"/>
              <a:ext cx="495300" cy="4953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52" name="橢圓 51"/>
            <p:cNvSpPr/>
            <p:nvPr/>
          </p:nvSpPr>
          <p:spPr>
            <a:xfrm>
              <a:off x="-966448" y="4820782"/>
              <a:ext cx="495300" cy="4953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54" name="文字方塊 53"/>
            <p:cNvSpPr txBox="1"/>
            <p:nvPr/>
          </p:nvSpPr>
          <p:spPr>
            <a:xfrm>
              <a:off x="-419636" y="4515117"/>
              <a:ext cx="1333500" cy="523220"/>
            </a:xfrm>
            <a:prstGeom prst="rect">
              <a:avLst/>
            </a:prstGeom>
            <a:noFill/>
          </p:spPr>
          <p:txBody>
            <a:bodyPr wrap="square" rtlCol="0">
              <a:spAutoFit/>
            </a:bodyPr>
            <a:lstStyle/>
            <a:p>
              <a:r>
                <a:rPr lang="en-US" altLang="zh-TW" sz="2800" b="1" dirty="0" smtClean="0"/>
                <a:t>……</a:t>
              </a:r>
              <a:endParaRPr lang="zh-TW" altLang="en-US" sz="2800" b="1" dirty="0"/>
            </a:p>
          </p:txBody>
        </p:sp>
      </p:grpSp>
      <p:sp>
        <p:nvSpPr>
          <p:cNvPr id="60" name="文字方塊 59"/>
          <p:cNvSpPr txBox="1"/>
          <p:nvPr/>
        </p:nvSpPr>
        <p:spPr>
          <a:xfrm>
            <a:off x="3417001" y="1111154"/>
            <a:ext cx="550321" cy="461665"/>
          </a:xfrm>
          <a:prstGeom prst="rect">
            <a:avLst/>
          </a:prstGeom>
          <a:noFill/>
        </p:spPr>
        <p:txBody>
          <a:bodyPr wrap="square" rtlCol="0">
            <a:spAutoFit/>
          </a:bodyPr>
          <a:lstStyle/>
          <a:p>
            <a:pPr marL="0" lvl="1"/>
            <a:r>
              <a:rPr lang="en-US" altLang="zh-TW" sz="2400" dirty="0"/>
              <a:t>z</a:t>
            </a:r>
            <a:r>
              <a:rPr lang="en-US" altLang="zh-TW" sz="2400" baseline="-25000" dirty="0" smtClean="0"/>
              <a:t>1</a:t>
            </a:r>
            <a:endParaRPr lang="en-US" altLang="zh-TW" sz="2400" baseline="-25000" dirty="0"/>
          </a:p>
        </p:txBody>
      </p:sp>
      <p:sp>
        <p:nvSpPr>
          <p:cNvPr id="62" name="文字方塊 61"/>
          <p:cNvSpPr txBox="1"/>
          <p:nvPr/>
        </p:nvSpPr>
        <p:spPr>
          <a:xfrm>
            <a:off x="3408643" y="1538068"/>
            <a:ext cx="550321" cy="461665"/>
          </a:xfrm>
          <a:prstGeom prst="rect">
            <a:avLst/>
          </a:prstGeom>
          <a:noFill/>
        </p:spPr>
        <p:txBody>
          <a:bodyPr wrap="square" rtlCol="0">
            <a:spAutoFit/>
          </a:bodyPr>
          <a:lstStyle/>
          <a:p>
            <a:pPr marL="0" lvl="1"/>
            <a:r>
              <a:rPr lang="en-US" altLang="zh-TW" sz="2400" dirty="0"/>
              <a:t>z</a:t>
            </a:r>
            <a:r>
              <a:rPr lang="en-US" altLang="zh-TW" sz="2400" baseline="-25000" dirty="0" smtClean="0"/>
              <a:t>2</a:t>
            </a:r>
            <a:endParaRPr lang="en-US" altLang="zh-TW" sz="2400" baseline="-25000" dirty="0"/>
          </a:p>
        </p:txBody>
      </p:sp>
      <p:sp>
        <p:nvSpPr>
          <p:cNvPr id="63" name="文字方塊 62"/>
          <p:cNvSpPr txBox="1"/>
          <p:nvPr/>
        </p:nvSpPr>
        <p:spPr>
          <a:xfrm>
            <a:off x="471262" y="3577439"/>
            <a:ext cx="3688468" cy="1200329"/>
          </a:xfrm>
          <a:prstGeom prst="rect">
            <a:avLst/>
          </a:prstGeom>
          <a:noFill/>
        </p:spPr>
        <p:txBody>
          <a:bodyPr wrap="square" rtlCol="0">
            <a:spAutoFit/>
          </a:bodyPr>
          <a:lstStyle/>
          <a:p>
            <a:pPr marL="285750" indent="-285750">
              <a:buFont typeface="Wingdings" panose="05000000000000000000" pitchFamily="2" charset="2"/>
              <a:buChar char="Ø"/>
            </a:pPr>
            <a:r>
              <a:rPr lang="en-US" altLang="zh-TW" sz="2400" dirty="0" smtClean="0"/>
              <a:t>Use the input of the neurons in the first </a:t>
            </a:r>
            <a:r>
              <a:rPr lang="en-US" altLang="zh-TW" sz="2400" dirty="0"/>
              <a:t>layer to represent a word </a:t>
            </a:r>
            <a:r>
              <a:rPr lang="en-US" altLang="zh-TW" sz="2400" dirty="0" smtClean="0"/>
              <a:t>w</a:t>
            </a:r>
            <a:endParaRPr lang="zh-TW" altLang="en-US" sz="2400" dirty="0"/>
          </a:p>
        </p:txBody>
      </p:sp>
      <p:sp>
        <p:nvSpPr>
          <p:cNvPr id="65" name="橢圓 64"/>
          <p:cNvSpPr/>
          <p:nvPr/>
        </p:nvSpPr>
        <p:spPr>
          <a:xfrm>
            <a:off x="7441462" y="5001313"/>
            <a:ext cx="134608" cy="13460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66" name="文字方塊 65"/>
          <p:cNvSpPr txBox="1"/>
          <p:nvPr/>
        </p:nvSpPr>
        <p:spPr>
          <a:xfrm>
            <a:off x="7548995" y="4819584"/>
            <a:ext cx="1166723" cy="461665"/>
          </a:xfrm>
          <a:prstGeom prst="rect">
            <a:avLst/>
          </a:prstGeom>
          <a:noFill/>
        </p:spPr>
        <p:txBody>
          <a:bodyPr wrap="square" rtlCol="0">
            <a:spAutoFit/>
          </a:bodyPr>
          <a:lstStyle/>
          <a:p>
            <a:r>
              <a:rPr lang="en-US" altLang="zh-TW" sz="2400" dirty="0" smtClean="0"/>
              <a:t>jump</a:t>
            </a:r>
            <a:endParaRPr lang="zh-TW" altLang="en-US" sz="2400" dirty="0"/>
          </a:p>
        </p:txBody>
      </p:sp>
      <p:sp>
        <p:nvSpPr>
          <p:cNvPr id="69" name="橢圓 68"/>
          <p:cNvSpPr/>
          <p:nvPr/>
        </p:nvSpPr>
        <p:spPr>
          <a:xfrm>
            <a:off x="7629316" y="4654360"/>
            <a:ext cx="134608" cy="13460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70" name="文字方塊 69"/>
          <p:cNvSpPr txBox="1"/>
          <p:nvPr/>
        </p:nvSpPr>
        <p:spPr>
          <a:xfrm>
            <a:off x="7736849" y="4472631"/>
            <a:ext cx="1166723" cy="461665"/>
          </a:xfrm>
          <a:prstGeom prst="rect">
            <a:avLst/>
          </a:prstGeom>
          <a:noFill/>
        </p:spPr>
        <p:txBody>
          <a:bodyPr wrap="square" rtlCol="0">
            <a:spAutoFit/>
          </a:bodyPr>
          <a:lstStyle/>
          <a:p>
            <a:r>
              <a:rPr lang="en-US" altLang="zh-TW" sz="2400" dirty="0" smtClean="0"/>
              <a:t>run</a:t>
            </a:r>
            <a:endParaRPr lang="zh-TW" altLang="en-US" sz="2400" dirty="0"/>
          </a:p>
        </p:txBody>
      </p:sp>
      <p:sp>
        <p:nvSpPr>
          <p:cNvPr id="71" name="橢圓 70"/>
          <p:cNvSpPr/>
          <p:nvPr/>
        </p:nvSpPr>
        <p:spPr>
          <a:xfrm>
            <a:off x="6089445" y="4012340"/>
            <a:ext cx="134608" cy="13460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72" name="文字方塊 71"/>
          <p:cNvSpPr txBox="1"/>
          <p:nvPr/>
        </p:nvSpPr>
        <p:spPr>
          <a:xfrm>
            <a:off x="6196978" y="3830611"/>
            <a:ext cx="1166723" cy="461665"/>
          </a:xfrm>
          <a:prstGeom prst="rect">
            <a:avLst/>
          </a:prstGeom>
          <a:noFill/>
        </p:spPr>
        <p:txBody>
          <a:bodyPr wrap="square" rtlCol="0">
            <a:spAutoFit/>
          </a:bodyPr>
          <a:lstStyle/>
          <a:p>
            <a:r>
              <a:rPr lang="en-US" altLang="zh-TW" sz="2400" dirty="0" smtClean="0"/>
              <a:t>flower</a:t>
            </a:r>
            <a:endParaRPr lang="zh-TW" altLang="en-US" sz="2400" dirty="0"/>
          </a:p>
        </p:txBody>
      </p:sp>
      <p:sp>
        <p:nvSpPr>
          <p:cNvPr id="73" name="橢圓 72"/>
          <p:cNvSpPr/>
          <p:nvPr/>
        </p:nvSpPr>
        <p:spPr>
          <a:xfrm>
            <a:off x="6277299" y="3712685"/>
            <a:ext cx="134608" cy="13460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74" name="文字方塊 73"/>
          <p:cNvSpPr txBox="1"/>
          <p:nvPr/>
        </p:nvSpPr>
        <p:spPr>
          <a:xfrm>
            <a:off x="6384832" y="3483658"/>
            <a:ext cx="1166723" cy="461665"/>
          </a:xfrm>
          <a:prstGeom prst="rect">
            <a:avLst/>
          </a:prstGeom>
          <a:noFill/>
        </p:spPr>
        <p:txBody>
          <a:bodyPr wrap="square" rtlCol="0">
            <a:spAutoFit/>
          </a:bodyPr>
          <a:lstStyle/>
          <a:p>
            <a:r>
              <a:rPr lang="en-US" altLang="zh-TW" sz="2400" dirty="0" smtClean="0"/>
              <a:t>tree</a:t>
            </a:r>
            <a:endParaRPr lang="zh-TW" altLang="en-US" sz="2400" dirty="0"/>
          </a:p>
        </p:txBody>
      </p:sp>
      <p:sp>
        <p:nvSpPr>
          <p:cNvPr id="75" name="弧形箭號 (左彎) 74"/>
          <p:cNvSpPr/>
          <p:nvPr/>
        </p:nvSpPr>
        <p:spPr>
          <a:xfrm rot="19012546">
            <a:off x="4437885" y="2258206"/>
            <a:ext cx="652300" cy="1615419"/>
          </a:xfrm>
          <a:prstGeom prst="curvedLeftArrow">
            <a:avLst>
              <a:gd name="adj1" fmla="val 39287"/>
              <a:gd name="adj2" fmla="val 50000"/>
              <a:gd name="adj3" fmla="val 2500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solidFill>
                <a:schemeClr val="tx1"/>
              </a:solidFill>
            </a:endParaRPr>
          </a:p>
        </p:txBody>
      </p:sp>
      <p:sp>
        <p:nvSpPr>
          <p:cNvPr id="76" name="文字方塊 75"/>
          <p:cNvSpPr txBox="1"/>
          <p:nvPr/>
        </p:nvSpPr>
        <p:spPr>
          <a:xfrm>
            <a:off x="471262" y="4752179"/>
            <a:ext cx="3960613" cy="1569660"/>
          </a:xfrm>
          <a:prstGeom prst="rect">
            <a:avLst/>
          </a:prstGeom>
          <a:noFill/>
        </p:spPr>
        <p:txBody>
          <a:bodyPr wrap="square" rtlCol="0">
            <a:spAutoFit/>
          </a:bodyPr>
          <a:lstStyle/>
          <a:p>
            <a:pPr marL="285750" indent="-285750">
              <a:buFont typeface="Wingdings" panose="05000000000000000000" pitchFamily="2" charset="2"/>
              <a:buChar char="Ø"/>
            </a:pPr>
            <a:r>
              <a:rPr lang="en-US" altLang="zh-TW" sz="2400" dirty="0" smtClean="0"/>
              <a:t>Word vector, word embedding feature: V(w)</a:t>
            </a:r>
          </a:p>
          <a:p>
            <a:pPr marL="285750" indent="-285750">
              <a:buFont typeface="Wingdings" panose="05000000000000000000" pitchFamily="2" charset="2"/>
              <a:buChar char="Ø"/>
            </a:pPr>
            <a:r>
              <a:rPr lang="en-US" altLang="zh-TW" sz="2400" dirty="0" smtClean="0"/>
              <a:t>Word analogy task: (king)-(man)+(woman)</a:t>
            </a:r>
            <a:r>
              <a:rPr lang="en-US" altLang="zh-TW" sz="2400" dirty="0" smtClean="0">
                <a:latin typeface="Times New Roman"/>
                <a:cs typeface="Times New Roman"/>
              </a:rPr>
              <a:t>→</a:t>
            </a:r>
            <a:r>
              <a:rPr lang="en-US" altLang="zh-TW" sz="2400" dirty="0" smtClean="0">
                <a:cs typeface="Times New Roman"/>
              </a:rPr>
              <a:t>(queen)</a:t>
            </a:r>
            <a:endParaRPr lang="zh-TW" altLang="en-US" sz="2400" dirty="0"/>
          </a:p>
        </p:txBody>
      </p:sp>
      <p:cxnSp>
        <p:nvCxnSpPr>
          <p:cNvPr id="14" name="直線單箭頭接點 13"/>
          <p:cNvCxnSpPr>
            <a:endCxn id="51" idx="4"/>
          </p:cNvCxnSpPr>
          <p:nvPr/>
        </p:nvCxnSpPr>
        <p:spPr>
          <a:xfrm>
            <a:off x="2099356" y="1337821"/>
            <a:ext cx="1598215" cy="2190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a:endCxn id="51" idx="4"/>
          </p:cNvCxnSpPr>
          <p:nvPr/>
        </p:nvCxnSpPr>
        <p:spPr>
          <a:xfrm flipV="1">
            <a:off x="2099356" y="1556833"/>
            <a:ext cx="1598215" cy="2057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p:cNvCxnSpPr>
            <a:endCxn id="51" idx="4"/>
          </p:cNvCxnSpPr>
          <p:nvPr/>
        </p:nvCxnSpPr>
        <p:spPr>
          <a:xfrm flipV="1">
            <a:off x="2155116" y="1556833"/>
            <a:ext cx="1542455" cy="6674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a:endCxn id="52" idx="4"/>
          </p:cNvCxnSpPr>
          <p:nvPr/>
        </p:nvCxnSpPr>
        <p:spPr>
          <a:xfrm>
            <a:off x="2107734" y="1348885"/>
            <a:ext cx="1589837" cy="6592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a:endCxn id="52" idx="4"/>
          </p:cNvCxnSpPr>
          <p:nvPr/>
        </p:nvCxnSpPr>
        <p:spPr>
          <a:xfrm>
            <a:off x="2107734" y="1769096"/>
            <a:ext cx="1589837" cy="2390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p:cNvCxnSpPr>
            <a:endCxn id="52" idx="4"/>
          </p:cNvCxnSpPr>
          <p:nvPr/>
        </p:nvCxnSpPr>
        <p:spPr>
          <a:xfrm flipV="1">
            <a:off x="2146267" y="2008099"/>
            <a:ext cx="1551304" cy="2163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文字方塊 78"/>
          <p:cNvSpPr txBox="1"/>
          <p:nvPr/>
        </p:nvSpPr>
        <p:spPr>
          <a:xfrm rot="5400000">
            <a:off x="2595674" y="2517082"/>
            <a:ext cx="853747" cy="334981"/>
          </a:xfrm>
          <a:prstGeom prst="rect">
            <a:avLst/>
          </a:prstGeom>
          <a:noFill/>
        </p:spPr>
        <p:txBody>
          <a:bodyPr wrap="square" rtlCol="0">
            <a:spAutoFit/>
          </a:bodyPr>
          <a:lstStyle/>
          <a:p>
            <a:r>
              <a:rPr lang="en-US" altLang="zh-TW" sz="2800" b="1" dirty="0" smtClean="0"/>
              <a:t>……</a:t>
            </a:r>
            <a:endParaRPr lang="zh-TW" altLang="en-US" sz="2800" b="1" dirty="0"/>
          </a:p>
        </p:txBody>
      </p:sp>
    </p:spTree>
    <p:extLst>
      <p:ext uri="{BB962C8B-B14F-4D97-AF65-F5344CB8AC3E}">
        <p14:creationId xmlns:p14="http://schemas.microsoft.com/office/powerpoint/2010/main" val="3558691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7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5"/>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6" grpId="0"/>
      <p:bldP spid="7" grpId="0"/>
      <p:bldP spid="8" grpId="0" animBg="1"/>
      <p:bldP spid="9" grpId="0" animBg="1"/>
      <p:bldP spid="10" grpId="0" animBg="1"/>
      <p:bldP spid="11" grpId="0"/>
      <p:bldP spid="12" grpId="0"/>
      <p:bldP spid="13" grpId="0"/>
      <p:bldP spid="22" grpId="0" animBg="1"/>
      <p:bldP spid="23" grpId="0"/>
      <p:bldP spid="31" grpId="0"/>
      <p:bldP spid="32" grpId="0"/>
      <p:bldP spid="33" grpId="0"/>
      <p:bldP spid="42" grpId="0" animBg="1"/>
      <p:bldP spid="60" grpId="0"/>
      <p:bldP spid="62" grpId="0"/>
      <p:bldP spid="63" grpId="0"/>
      <p:bldP spid="65" grpId="0" animBg="1"/>
      <p:bldP spid="66" grpId="0"/>
      <p:bldP spid="69" grpId="0" animBg="1"/>
      <p:bldP spid="70" grpId="0"/>
      <p:bldP spid="71" grpId="0" animBg="1"/>
      <p:bldP spid="72" grpId="0"/>
      <p:bldP spid="73" grpId="0" animBg="1"/>
      <p:bldP spid="74" grpId="0"/>
      <p:bldP spid="75" grpId="0" animBg="1"/>
      <p:bldP spid="76" grpId="0"/>
      <p:bldP spid="7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字方塊 37"/>
          <p:cNvSpPr txBox="1"/>
          <p:nvPr/>
        </p:nvSpPr>
        <p:spPr>
          <a:xfrm>
            <a:off x="-1744" y="4126391"/>
            <a:ext cx="4270485" cy="523220"/>
          </a:xfrm>
          <a:prstGeom prst="rect">
            <a:avLst/>
          </a:prstGeom>
          <a:noFill/>
        </p:spPr>
        <p:txBody>
          <a:bodyPr wrap="square" rtlCol="0">
            <a:spAutoFit/>
          </a:bodyPr>
          <a:lstStyle/>
          <a:p>
            <a:pPr algn="ctr"/>
            <a:r>
              <a:rPr lang="en-US" altLang="zh-TW" sz="2800" dirty="0" smtClean="0"/>
              <a:t>…… </a:t>
            </a:r>
            <a:r>
              <a:rPr lang="en-US" altLang="zh-TW" sz="2800" b="1" dirty="0" smtClean="0">
                <a:solidFill>
                  <a:srgbClr val="FF0000"/>
                </a:solidFill>
              </a:rPr>
              <a:t>____   </a:t>
            </a:r>
            <a:r>
              <a:rPr lang="en-US" altLang="zh-TW" sz="2800" dirty="0" smtClean="0"/>
              <a:t> </a:t>
            </a:r>
            <a:r>
              <a:rPr lang="en-US" altLang="zh-TW" sz="2800" dirty="0" err="1" smtClean="0"/>
              <a:t>w</a:t>
            </a:r>
            <a:r>
              <a:rPr lang="en-US" altLang="zh-TW" sz="2800" baseline="-25000" dirty="0" err="1" smtClean="0"/>
              <a:t>i</a:t>
            </a:r>
            <a:r>
              <a:rPr lang="en-US" altLang="zh-TW" sz="2800" dirty="0" smtClean="0"/>
              <a:t>    </a:t>
            </a:r>
            <a:r>
              <a:rPr lang="en-US" altLang="zh-TW" sz="2800" b="1" dirty="0" smtClean="0">
                <a:solidFill>
                  <a:srgbClr val="FF0000"/>
                </a:solidFill>
              </a:rPr>
              <a:t>____</a:t>
            </a:r>
            <a:r>
              <a:rPr lang="en-US" altLang="zh-TW" sz="2800" dirty="0" smtClean="0"/>
              <a:t> ……</a:t>
            </a:r>
            <a:endParaRPr lang="zh-TW" altLang="en-US" sz="2800" dirty="0"/>
          </a:p>
        </p:txBody>
      </p:sp>
      <p:sp>
        <p:nvSpPr>
          <p:cNvPr id="2" name="標題 1"/>
          <p:cNvSpPr>
            <a:spLocks noGrp="1"/>
          </p:cNvSpPr>
          <p:nvPr>
            <p:ph type="title"/>
          </p:nvPr>
        </p:nvSpPr>
        <p:spPr>
          <a:xfrm>
            <a:off x="0" y="0"/>
            <a:ext cx="9144000" cy="720000"/>
          </a:xfrm>
        </p:spPr>
        <p:txBody>
          <a:bodyPr anchor="ctr" anchorCtr="0"/>
          <a:lstStyle/>
          <a:p>
            <a:pPr algn="l"/>
            <a:r>
              <a:rPr lang="en-US" altLang="zh-TW" sz="3050" b="1" dirty="0">
                <a:latin typeface="Times New Roman" panose="02020603050405020304" pitchFamily="18" charset="0"/>
                <a:cs typeface="Times New Roman" panose="02020603050405020304" pitchFamily="18" charset="0"/>
              </a:rPr>
              <a:t>Word </a:t>
            </a:r>
            <a:r>
              <a:rPr lang="en-US" altLang="zh-TW" sz="3050" b="1" dirty="0" smtClean="0">
                <a:latin typeface="Times New Roman" panose="02020603050405020304" pitchFamily="18" charset="0"/>
                <a:cs typeface="Times New Roman" panose="02020603050405020304" pitchFamily="18" charset="0"/>
              </a:rPr>
              <a:t>Vector Representations – </a:t>
            </a:r>
            <a:r>
              <a:rPr lang="en-US" altLang="zh-TW" sz="3050" b="1" dirty="0">
                <a:latin typeface="Times New Roman" panose="02020603050405020304" pitchFamily="18" charset="0"/>
                <a:cs typeface="Times New Roman" panose="02020603050405020304" pitchFamily="18" charset="0"/>
              </a:rPr>
              <a:t>Various Architectures</a:t>
            </a:r>
            <a:endParaRPr lang="zh-TW" altLang="en-US" sz="3050" b="1"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a:xfrm>
            <a:off x="457200" y="836712"/>
            <a:ext cx="8229600" cy="4525963"/>
          </a:xfrm>
        </p:spPr>
        <p:txBody>
          <a:bodyPr/>
          <a:lstStyle/>
          <a:p>
            <a:r>
              <a:rPr lang="en-US" altLang="zh-TW" dirty="0" smtClean="0"/>
              <a:t>Continuous bag of word</a:t>
            </a:r>
            <a:r>
              <a:rPr lang="zh-TW" altLang="en-US" dirty="0" smtClean="0"/>
              <a:t> </a:t>
            </a:r>
            <a:r>
              <a:rPr lang="en-US" altLang="zh-TW" dirty="0" smtClean="0"/>
              <a:t>(CBOW) model</a:t>
            </a:r>
          </a:p>
          <a:p>
            <a:endParaRPr lang="en-US" altLang="zh-TW" dirty="0"/>
          </a:p>
          <a:p>
            <a:endParaRPr lang="en-US" altLang="zh-TW" dirty="0" smtClean="0"/>
          </a:p>
          <a:p>
            <a:endParaRPr lang="en-US" altLang="zh-TW" dirty="0"/>
          </a:p>
          <a:p>
            <a:endParaRPr lang="en-US" altLang="zh-TW" dirty="0" smtClean="0"/>
          </a:p>
          <a:p>
            <a:r>
              <a:rPr lang="en-US" altLang="zh-TW" dirty="0" smtClean="0"/>
              <a:t>Skip-gram </a:t>
            </a:r>
          </a:p>
          <a:p>
            <a:endParaRPr lang="en-US" altLang="zh-TW" dirty="0"/>
          </a:p>
          <a:p>
            <a:endParaRPr lang="en-US" altLang="zh-TW" dirty="0" smtClean="0"/>
          </a:p>
        </p:txBody>
      </p:sp>
      <p:sp>
        <p:nvSpPr>
          <p:cNvPr id="4" name="文字方塊 3"/>
          <p:cNvSpPr txBox="1"/>
          <p:nvPr/>
        </p:nvSpPr>
        <p:spPr>
          <a:xfrm>
            <a:off x="17114" y="1944891"/>
            <a:ext cx="4270485" cy="523220"/>
          </a:xfrm>
          <a:prstGeom prst="rect">
            <a:avLst/>
          </a:prstGeom>
          <a:noFill/>
        </p:spPr>
        <p:txBody>
          <a:bodyPr wrap="square" rtlCol="0">
            <a:spAutoFit/>
          </a:bodyPr>
          <a:lstStyle/>
          <a:p>
            <a:pPr algn="ctr"/>
            <a:r>
              <a:rPr lang="en-US" altLang="zh-TW" sz="2800" dirty="0" smtClean="0"/>
              <a:t>…… w</a:t>
            </a:r>
            <a:r>
              <a:rPr lang="en-US" altLang="zh-TW" sz="2800" baseline="-25000" dirty="0" smtClean="0"/>
              <a:t>i-1</a:t>
            </a:r>
            <a:r>
              <a:rPr lang="en-US" altLang="zh-TW" sz="2800" dirty="0" smtClean="0"/>
              <a:t>   </a:t>
            </a:r>
            <a:r>
              <a:rPr lang="en-US" altLang="zh-TW" sz="2800" b="1" dirty="0" smtClean="0">
                <a:solidFill>
                  <a:srgbClr val="FF0000"/>
                </a:solidFill>
              </a:rPr>
              <a:t>____</a:t>
            </a:r>
            <a:r>
              <a:rPr lang="en-US" altLang="zh-TW" sz="2800" dirty="0" smtClean="0"/>
              <a:t>   w</a:t>
            </a:r>
            <a:r>
              <a:rPr lang="en-US" altLang="zh-TW" sz="2800" baseline="-25000" dirty="0" smtClean="0"/>
              <a:t>i+1</a:t>
            </a:r>
            <a:r>
              <a:rPr lang="en-US" altLang="zh-TW" sz="2800" dirty="0" smtClean="0"/>
              <a:t> ……</a:t>
            </a:r>
            <a:endParaRPr lang="zh-TW" altLang="en-US" sz="2800" dirty="0"/>
          </a:p>
        </p:txBody>
      </p:sp>
      <p:cxnSp>
        <p:nvCxnSpPr>
          <p:cNvPr id="5" name="直線接點 4"/>
          <p:cNvCxnSpPr/>
          <p:nvPr/>
        </p:nvCxnSpPr>
        <p:spPr>
          <a:xfrm>
            <a:off x="981939" y="2462645"/>
            <a:ext cx="578362"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6" name="手繪多邊形 5"/>
          <p:cNvSpPr/>
          <p:nvPr/>
        </p:nvSpPr>
        <p:spPr>
          <a:xfrm>
            <a:off x="1348314" y="2507412"/>
            <a:ext cx="804042" cy="472988"/>
          </a:xfrm>
          <a:custGeom>
            <a:avLst/>
            <a:gdLst>
              <a:gd name="connsiteX0" fmla="*/ 0 w 804042"/>
              <a:gd name="connsiteY0" fmla="*/ 0 h 472988"/>
              <a:gd name="connsiteX1" fmla="*/ 220718 w 804042"/>
              <a:gd name="connsiteY1" fmla="*/ 472966 h 472988"/>
              <a:gd name="connsiteX2" fmla="*/ 804042 w 804042"/>
              <a:gd name="connsiteY2" fmla="*/ 15766 h 472988"/>
            </a:gdLst>
            <a:ahLst/>
            <a:cxnLst>
              <a:cxn ang="0">
                <a:pos x="connsiteX0" y="connsiteY0"/>
              </a:cxn>
              <a:cxn ang="0">
                <a:pos x="connsiteX1" y="connsiteY1"/>
              </a:cxn>
              <a:cxn ang="0">
                <a:pos x="connsiteX2" y="connsiteY2"/>
              </a:cxn>
            </a:cxnLst>
            <a:rect l="l" t="t" r="r" b="b"/>
            <a:pathLst>
              <a:path w="804042" h="472988">
                <a:moveTo>
                  <a:pt x="0" y="0"/>
                </a:moveTo>
                <a:cubicBezTo>
                  <a:pt x="43355" y="235169"/>
                  <a:pt x="86711" y="470338"/>
                  <a:pt x="220718" y="472966"/>
                </a:cubicBezTo>
                <a:cubicBezTo>
                  <a:pt x="354725" y="475594"/>
                  <a:pt x="579383" y="245680"/>
                  <a:pt x="804042" y="15766"/>
                </a:cubicBezTo>
              </a:path>
            </a:pathLst>
          </a:custGeom>
          <a:noFill/>
          <a:ln w="38100">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接點 7"/>
          <p:cNvCxnSpPr/>
          <p:nvPr/>
        </p:nvCxnSpPr>
        <p:spPr>
          <a:xfrm>
            <a:off x="2695125" y="2462645"/>
            <a:ext cx="578362"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9" name="手繪多邊形 8"/>
          <p:cNvSpPr/>
          <p:nvPr/>
        </p:nvSpPr>
        <p:spPr>
          <a:xfrm flipH="1">
            <a:off x="2180264" y="2507412"/>
            <a:ext cx="804042" cy="472988"/>
          </a:xfrm>
          <a:custGeom>
            <a:avLst/>
            <a:gdLst>
              <a:gd name="connsiteX0" fmla="*/ 0 w 804042"/>
              <a:gd name="connsiteY0" fmla="*/ 0 h 472988"/>
              <a:gd name="connsiteX1" fmla="*/ 220718 w 804042"/>
              <a:gd name="connsiteY1" fmla="*/ 472966 h 472988"/>
              <a:gd name="connsiteX2" fmla="*/ 804042 w 804042"/>
              <a:gd name="connsiteY2" fmla="*/ 15766 h 472988"/>
            </a:gdLst>
            <a:ahLst/>
            <a:cxnLst>
              <a:cxn ang="0">
                <a:pos x="connsiteX0" y="connsiteY0"/>
              </a:cxn>
              <a:cxn ang="0">
                <a:pos x="connsiteX1" y="connsiteY1"/>
              </a:cxn>
              <a:cxn ang="0">
                <a:pos x="connsiteX2" y="connsiteY2"/>
              </a:cxn>
            </a:cxnLst>
            <a:rect l="l" t="t" r="r" b="b"/>
            <a:pathLst>
              <a:path w="804042" h="472988">
                <a:moveTo>
                  <a:pt x="0" y="0"/>
                </a:moveTo>
                <a:cubicBezTo>
                  <a:pt x="43355" y="235169"/>
                  <a:pt x="86711" y="470338"/>
                  <a:pt x="220718" y="472966"/>
                </a:cubicBezTo>
                <a:cubicBezTo>
                  <a:pt x="354725" y="475594"/>
                  <a:pt x="579383" y="245680"/>
                  <a:pt x="804042" y="15766"/>
                </a:cubicBezTo>
              </a:path>
            </a:pathLst>
          </a:custGeom>
          <a:noFill/>
          <a:ln w="38100">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p:cNvSpPr/>
          <p:nvPr/>
        </p:nvSpPr>
        <p:spPr>
          <a:xfrm>
            <a:off x="5379559" y="1856502"/>
            <a:ext cx="1444069" cy="121228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smtClean="0"/>
              <a:t>Neural </a:t>
            </a:r>
          </a:p>
          <a:p>
            <a:pPr algn="ctr"/>
            <a:r>
              <a:rPr lang="en-US" altLang="zh-TW" sz="2400" dirty="0" smtClean="0"/>
              <a:t>Network</a:t>
            </a:r>
            <a:endParaRPr lang="zh-TW" altLang="en-US" sz="2400" dirty="0"/>
          </a:p>
        </p:txBody>
      </p:sp>
      <p:sp>
        <p:nvSpPr>
          <p:cNvPr id="46" name="矩形 45"/>
          <p:cNvSpPr/>
          <p:nvPr/>
        </p:nvSpPr>
        <p:spPr>
          <a:xfrm rot="5400000">
            <a:off x="4463733" y="1927638"/>
            <a:ext cx="566720" cy="27067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7" name="矩形 46"/>
          <p:cNvSpPr/>
          <p:nvPr/>
        </p:nvSpPr>
        <p:spPr>
          <a:xfrm rot="5400000">
            <a:off x="4463733" y="2653550"/>
            <a:ext cx="566720" cy="27067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9" name="矩形 48"/>
          <p:cNvSpPr/>
          <p:nvPr/>
        </p:nvSpPr>
        <p:spPr>
          <a:xfrm rot="5400000">
            <a:off x="7904541" y="2346146"/>
            <a:ext cx="566720" cy="27067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0" name="矩形 49"/>
          <p:cNvSpPr/>
          <p:nvPr/>
        </p:nvSpPr>
        <p:spPr>
          <a:xfrm rot="5400000">
            <a:off x="7099873" y="2344450"/>
            <a:ext cx="566720" cy="27067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cxnSp>
        <p:nvCxnSpPr>
          <p:cNvPr id="51" name="直線單箭頭接點 50"/>
          <p:cNvCxnSpPr/>
          <p:nvPr/>
        </p:nvCxnSpPr>
        <p:spPr>
          <a:xfrm>
            <a:off x="4936435" y="2100143"/>
            <a:ext cx="44312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p:nvPr/>
        </p:nvCxnSpPr>
        <p:spPr>
          <a:xfrm>
            <a:off x="4936435" y="2781702"/>
            <a:ext cx="44312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p:nvPr/>
        </p:nvCxnSpPr>
        <p:spPr>
          <a:xfrm>
            <a:off x="6804770" y="2460255"/>
            <a:ext cx="44312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p:nvPr/>
        </p:nvCxnSpPr>
        <p:spPr>
          <a:xfrm>
            <a:off x="7497841" y="2472578"/>
            <a:ext cx="554721" cy="0"/>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文字方塊 6"/>
          <p:cNvSpPr txBox="1"/>
          <p:nvPr/>
        </p:nvSpPr>
        <p:spPr>
          <a:xfrm>
            <a:off x="8248839" y="2229422"/>
            <a:ext cx="712922" cy="461665"/>
          </a:xfrm>
          <a:prstGeom prst="rect">
            <a:avLst/>
          </a:prstGeom>
          <a:noFill/>
        </p:spPr>
        <p:txBody>
          <a:bodyPr wrap="square" rtlCol="0">
            <a:spAutoFit/>
          </a:bodyPr>
          <a:lstStyle/>
          <a:p>
            <a:pPr algn="ctr"/>
            <a:r>
              <a:rPr lang="en-US" altLang="zh-TW" sz="2400" dirty="0" err="1" smtClean="0"/>
              <a:t>w</a:t>
            </a:r>
            <a:r>
              <a:rPr lang="en-US" altLang="zh-TW" sz="2400" baseline="-25000" dirty="0" err="1" smtClean="0"/>
              <a:t>i</a:t>
            </a:r>
            <a:endParaRPr lang="zh-TW" altLang="en-US" sz="2400" baseline="-25000" dirty="0"/>
          </a:p>
        </p:txBody>
      </p:sp>
      <p:sp>
        <p:nvSpPr>
          <p:cNvPr id="55" name="文字方塊 54"/>
          <p:cNvSpPr txBox="1"/>
          <p:nvPr/>
        </p:nvSpPr>
        <p:spPr>
          <a:xfrm>
            <a:off x="3941453" y="1779616"/>
            <a:ext cx="712922" cy="461665"/>
          </a:xfrm>
          <a:prstGeom prst="rect">
            <a:avLst/>
          </a:prstGeom>
          <a:noFill/>
        </p:spPr>
        <p:txBody>
          <a:bodyPr wrap="square" rtlCol="0">
            <a:spAutoFit/>
          </a:bodyPr>
          <a:lstStyle/>
          <a:p>
            <a:pPr algn="ctr"/>
            <a:r>
              <a:rPr lang="en-US" altLang="zh-TW" sz="2400" dirty="0"/>
              <a:t>w</a:t>
            </a:r>
            <a:r>
              <a:rPr lang="en-US" altLang="zh-TW" sz="2400" baseline="-25000" dirty="0" smtClean="0"/>
              <a:t>i-1</a:t>
            </a:r>
            <a:endParaRPr lang="zh-TW" altLang="en-US" sz="2400" baseline="-25000" dirty="0"/>
          </a:p>
        </p:txBody>
      </p:sp>
      <p:sp>
        <p:nvSpPr>
          <p:cNvPr id="56" name="文字方塊 55"/>
          <p:cNvSpPr txBox="1"/>
          <p:nvPr/>
        </p:nvSpPr>
        <p:spPr>
          <a:xfrm>
            <a:off x="3925636" y="2532316"/>
            <a:ext cx="712922" cy="461665"/>
          </a:xfrm>
          <a:prstGeom prst="rect">
            <a:avLst/>
          </a:prstGeom>
          <a:noFill/>
        </p:spPr>
        <p:txBody>
          <a:bodyPr wrap="square" rtlCol="0">
            <a:spAutoFit/>
          </a:bodyPr>
          <a:lstStyle/>
          <a:p>
            <a:pPr algn="ctr"/>
            <a:r>
              <a:rPr lang="en-US" altLang="zh-TW" sz="2400" dirty="0"/>
              <a:t>w</a:t>
            </a:r>
            <a:r>
              <a:rPr lang="en-US" altLang="zh-TW" sz="2400" baseline="-25000" dirty="0" smtClean="0"/>
              <a:t>i+1</a:t>
            </a:r>
            <a:endParaRPr lang="zh-TW" altLang="en-US" sz="2400" baseline="-25000" dirty="0"/>
          </a:p>
        </p:txBody>
      </p:sp>
      <p:sp>
        <p:nvSpPr>
          <p:cNvPr id="40" name="手繪多邊形 39"/>
          <p:cNvSpPr/>
          <p:nvPr/>
        </p:nvSpPr>
        <p:spPr>
          <a:xfrm rot="985370" flipH="1">
            <a:off x="1199675" y="4598480"/>
            <a:ext cx="804042" cy="472988"/>
          </a:xfrm>
          <a:custGeom>
            <a:avLst/>
            <a:gdLst>
              <a:gd name="connsiteX0" fmla="*/ 0 w 804042"/>
              <a:gd name="connsiteY0" fmla="*/ 0 h 472988"/>
              <a:gd name="connsiteX1" fmla="*/ 220718 w 804042"/>
              <a:gd name="connsiteY1" fmla="*/ 472966 h 472988"/>
              <a:gd name="connsiteX2" fmla="*/ 804042 w 804042"/>
              <a:gd name="connsiteY2" fmla="*/ 15766 h 472988"/>
            </a:gdLst>
            <a:ahLst/>
            <a:cxnLst>
              <a:cxn ang="0">
                <a:pos x="connsiteX0" y="connsiteY0"/>
              </a:cxn>
              <a:cxn ang="0">
                <a:pos x="connsiteX1" y="connsiteY1"/>
              </a:cxn>
              <a:cxn ang="0">
                <a:pos x="connsiteX2" y="connsiteY2"/>
              </a:cxn>
            </a:cxnLst>
            <a:rect l="l" t="t" r="r" b="b"/>
            <a:pathLst>
              <a:path w="804042" h="472988">
                <a:moveTo>
                  <a:pt x="0" y="0"/>
                </a:moveTo>
                <a:cubicBezTo>
                  <a:pt x="43355" y="235169"/>
                  <a:pt x="86711" y="470338"/>
                  <a:pt x="220718" y="472966"/>
                </a:cubicBezTo>
                <a:cubicBezTo>
                  <a:pt x="354725" y="475594"/>
                  <a:pt x="579383" y="245680"/>
                  <a:pt x="804042" y="15766"/>
                </a:cubicBezTo>
              </a:path>
            </a:pathLst>
          </a:custGeom>
          <a:noFill/>
          <a:ln w="38100">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1" name="直線接點 40"/>
          <p:cNvCxnSpPr/>
          <p:nvPr/>
        </p:nvCxnSpPr>
        <p:spPr>
          <a:xfrm>
            <a:off x="1907464" y="4641755"/>
            <a:ext cx="452067"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42" name="手繪多邊形 41"/>
          <p:cNvSpPr/>
          <p:nvPr/>
        </p:nvSpPr>
        <p:spPr>
          <a:xfrm rot="20766849">
            <a:off x="2278859" y="4636093"/>
            <a:ext cx="804042" cy="472988"/>
          </a:xfrm>
          <a:custGeom>
            <a:avLst/>
            <a:gdLst>
              <a:gd name="connsiteX0" fmla="*/ 0 w 804042"/>
              <a:gd name="connsiteY0" fmla="*/ 0 h 472988"/>
              <a:gd name="connsiteX1" fmla="*/ 220718 w 804042"/>
              <a:gd name="connsiteY1" fmla="*/ 472966 h 472988"/>
              <a:gd name="connsiteX2" fmla="*/ 804042 w 804042"/>
              <a:gd name="connsiteY2" fmla="*/ 15766 h 472988"/>
            </a:gdLst>
            <a:ahLst/>
            <a:cxnLst>
              <a:cxn ang="0">
                <a:pos x="connsiteX0" y="connsiteY0"/>
              </a:cxn>
              <a:cxn ang="0">
                <a:pos x="connsiteX1" y="connsiteY1"/>
              </a:cxn>
              <a:cxn ang="0">
                <a:pos x="connsiteX2" y="connsiteY2"/>
              </a:cxn>
            </a:cxnLst>
            <a:rect l="l" t="t" r="r" b="b"/>
            <a:pathLst>
              <a:path w="804042" h="472988">
                <a:moveTo>
                  <a:pt x="0" y="0"/>
                </a:moveTo>
                <a:cubicBezTo>
                  <a:pt x="43355" y="235169"/>
                  <a:pt x="86711" y="470338"/>
                  <a:pt x="220718" y="472966"/>
                </a:cubicBezTo>
                <a:cubicBezTo>
                  <a:pt x="354725" y="475594"/>
                  <a:pt x="579383" y="245680"/>
                  <a:pt x="804042" y="15766"/>
                </a:cubicBezTo>
              </a:path>
            </a:pathLst>
          </a:custGeom>
          <a:noFill/>
          <a:ln w="38100">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p:cNvSpPr/>
          <p:nvPr/>
        </p:nvSpPr>
        <p:spPr>
          <a:xfrm>
            <a:off x="5360701" y="4038002"/>
            <a:ext cx="1444069" cy="121228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smtClean="0"/>
              <a:t>Neural </a:t>
            </a:r>
          </a:p>
          <a:p>
            <a:pPr algn="ctr"/>
            <a:r>
              <a:rPr lang="en-US" altLang="zh-TW" sz="2400" dirty="0" smtClean="0"/>
              <a:t>Network</a:t>
            </a:r>
            <a:endParaRPr lang="zh-TW" altLang="en-US" sz="2400" dirty="0"/>
          </a:p>
        </p:txBody>
      </p:sp>
      <p:sp>
        <p:nvSpPr>
          <p:cNvPr id="44" name="矩形 43"/>
          <p:cNvSpPr/>
          <p:nvPr/>
        </p:nvSpPr>
        <p:spPr>
          <a:xfrm rot="5400000">
            <a:off x="4444875" y="4480616"/>
            <a:ext cx="566720" cy="27067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57" name="矩形 56"/>
          <p:cNvSpPr/>
          <p:nvPr/>
        </p:nvSpPr>
        <p:spPr>
          <a:xfrm rot="5400000">
            <a:off x="7941365" y="4173184"/>
            <a:ext cx="566720" cy="27067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8" name="矩形 57"/>
          <p:cNvSpPr/>
          <p:nvPr/>
        </p:nvSpPr>
        <p:spPr>
          <a:xfrm rot="5400000">
            <a:off x="7096548" y="4186024"/>
            <a:ext cx="566720" cy="27067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cxnSp>
        <p:nvCxnSpPr>
          <p:cNvPr id="59" name="直線單箭頭接點 58"/>
          <p:cNvCxnSpPr/>
          <p:nvPr/>
        </p:nvCxnSpPr>
        <p:spPr>
          <a:xfrm>
            <a:off x="4917577" y="4653121"/>
            <a:ext cx="44312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a:off x="6801445" y="4301829"/>
            <a:ext cx="44312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p:cNvCxnSpPr/>
          <p:nvPr/>
        </p:nvCxnSpPr>
        <p:spPr>
          <a:xfrm>
            <a:off x="7534665" y="4299616"/>
            <a:ext cx="554721" cy="0"/>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3" name="文字方塊 62"/>
          <p:cNvSpPr txBox="1"/>
          <p:nvPr/>
        </p:nvSpPr>
        <p:spPr>
          <a:xfrm>
            <a:off x="8285663" y="4056460"/>
            <a:ext cx="712922" cy="461665"/>
          </a:xfrm>
          <a:prstGeom prst="rect">
            <a:avLst/>
          </a:prstGeom>
          <a:noFill/>
        </p:spPr>
        <p:txBody>
          <a:bodyPr wrap="square" rtlCol="0">
            <a:spAutoFit/>
          </a:bodyPr>
          <a:lstStyle/>
          <a:p>
            <a:pPr algn="ctr"/>
            <a:r>
              <a:rPr lang="en-US" altLang="zh-TW" sz="2400" dirty="0"/>
              <a:t>w</a:t>
            </a:r>
            <a:r>
              <a:rPr lang="en-US" altLang="zh-TW" sz="2400" baseline="-25000" dirty="0" smtClean="0"/>
              <a:t>i-1</a:t>
            </a:r>
            <a:endParaRPr lang="zh-TW" altLang="en-US" sz="2400" baseline="-25000" dirty="0"/>
          </a:p>
        </p:txBody>
      </p:sp>
      <p:sp>
        <p:nvSpPr>
          <p:cNvPr id="64" name="文字方塊 63"/>
          <p:cNvSpPr txBox="1"/>
          <p:nvPr/>
        </p:nvSpPr>
        <p:spPr>
          <a:xfrm>
            <a:off x="3922595" y="4332594"/>
            <a:ext cx="712922" cy="461665"/>
          </a:xfrm>
          <a:prstGeom prst="rect">
            <a:avLst/>
          </a:prstGeom>
          <a:noFill/>
        </p:spPr>
        <p:txBody>
          <a:bodyPr wrap="square" rtlCol="0">
            <a:spAutoFit/>
          </a:bodyPr>
          <a:lstStyle/>
          <a:p>
            <a:pPr algn="ctr"/>
            <a:r>
              <a:rPr lang="en-US" altLang="zh-TW" sz="2400" dirty="0" err="1" smtClean="0"/>
              <a:t>w</a:t>
            </a:r>
            <a:r>
              <a:rPr lang="en-US" altLang="zh-TW" sz="2400" baseline="-25000" dirty="0" err="1" smtClean="0"/>
              <a:t>i</a:t>
            </a:r>
            <a:endParaRPr lang="zh-TW" altLang="en-US" sz="2400" baseline="-25000" dirty="0"/>
          </a:p>
        </p:txBody>
      </p:sp>
      <p:sp>
        <p:nvSpPr>
          <p:cNvPr id="66" name="矩形 65"/>
          <p:cNvSpPr/>
          <p:nvPr/>
        </p:nvSpPr>
        <p:spPr>
          <a:xfrm rot="5400000">
            <a:off x="7094675" y="4870793"/>
            <a:ext cx="566720" cy="27067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cxnSp>
        <p:nvCxnSpPr>
          <p:cNvPr id="67" name="直線單箭頭接點 66"/>
          <p:cNvCxnSpPr/>
          <p:nvPr/>
        </p:nvCxnSpPr>
        <p:spPr>
          <a:xfrm>
            <a:off x="6799572" y="4986598"/>
            <a:ext cx="44312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rot="5400000">
            <a:off x="7941364" y="4870793"/>
            <a:ext cx="566720" cy="27067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69" name="直線單箭頭接點 68"/>
          <p:cNvCxnSpPr/>
          <p:nvPr/>
        </p:nvCxnSpPr>
        <p:spPr>
          <a:xfrm>
            <a:off x="7534664" y="4997225"/>
            <a:ext cx="554721" cy="0"/>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文字方塊 69"/>
          <p:cNvSpPr txBox="1"/>
          <p:nvPr/>
        </p:nvSpPr>
        <p:spPr>
          <a:xfrm>
            <a:off x="8285662" y="4754069"/>
            <a:ext cx="712922" cy="461665"/>
          </a:xfrm>
          <a:prstGeom prst="rect">
            <a:avLst/>
          </a:prstGeom>
          <a:noFill/>
        </p:spPr>
        <p:txBody>
          <a:bodyPr wrap="square" rtlCol="0">
            <a:spAutoFit/>
          </a:bodyPr>
          <a:lstStyle/>
          <a:p>
            <a:pPr algn="ctr"/>
            <a:r>
              <a:rPr lang="en-US" altLang="zh-TW" sz="2400" dirty="0"/>
              <a:t>w</a:t>
            </a:r>
            <a:r>
              <a:rPr lang="en-US" altLang="zh-TW" sz="2400" baseline="-25000" dirty="0" smtClean="0"/>
              <a:t>i+1</a:t>
            </a:r>
            <a:endParaRPr lang="zh-TW" altLang="en-US" sz="2400" baseline="-25000" dirty="0"/>
          </a:p>
        </p:txBody>
      </p:sp>
      <p:sp>
        <p:nvSpPr>
          <p:cNvPr id="10" name="矩形 9"/>
          <p:cNvSpPr/>
          <p:nvPr/>
        </p:nvSpPr>
        <p:spPr>
          <a:xfrm>
            <a:off x="3042628" y="3188452"/>
            <a:ext cx="6070893" cy="461665"/>
          </a:xfrm>
          <a:prstGeom prst="rect">
            <a:avLst/>
          </a:prstGeom>
        </p:spPr>
        <p:txBody>
          <a:bodyPr wrap="none">
            <a:spAutoFit/>
          </a:bodyPr>
          <a:lstStyle/>
          <a:p>
            <a:r>
              <a:rPr lang="en-US" altLang="zh-TW" sz="2400" b="1" i="1" dirty="0">
                <a:solidFill>
                  <a:srgbClr val="333333"/>
                </a:solidFill>
                <a:latin typeface="Georgia" panose="02040502050405020303" pitchFamily="18" charset="0"/>
              </a:rPr>
              <a:t>predicting the word given its context</a:t>
            </a:r>
            <a:endParaRPr lang="zh-TW" altLang="en-US" sz="2400" dirty="0"/>
          </a:p>
        </p:txBody>
      </p:sp>
      <p:sp>
        <p:nvSpPr>
          <p:cNvPr id="11" name="矩形 10"/>
          <p:cNvSpPr/>
          <p:nvPr/>
        </p:nvSpPr>
        <p:spPr>
          <a:xfrm>
            <a:off x="3146139" y="5377792"/>
            <a:ext cx="5875326" cy="461665"/>
          </a:xfrm>
          <a:prstGeom prst="rect">
            <a:avLst/>
          </a:prstGeom>
        </p:spPr>
        <p:txBody>
          <a:bodyPr wrap="none">
            <a:spAutoFit/>
          </a:bodyPr>
          <a:lstStyle/>
          <a:p>
            <a:r>
              <a:rPr lang="en-US" altLang="zh-TW" sz="2400" b="1" i="1" dirty="0">
                <a:solidFill>
                  <a:srgbClr val="333333"/>
                </a:solidFill>
                <a:latin typeface="Georgia" panose="02040502050405020303" pitchFamily="18" charset="0"/>
              </a:rPr>
              <a:t>predicting the context given a word</a:t>
            </a:r>
            <a:endParaRPr lang="zh-TW" altLang="en-US" sz="2400" dirty="0"/>
          </a:p>
        </p:txBody>
      </p:sp>
    </p:spTree>
    <p:extLst>
      <p:ext uri="{BB962C8B-B14F-4D97-AF65-F5344CB8AC3E}">
        <p14:creationId xmlns:p14="http://schemas.microsoft.com/office/powerpoint/2010/main" val="4277886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6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0"/>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 grpId="0"/>
      <p:bldP spid="6" grpId="0" animBg="1"/>
      <p:bldP spid="9" grpId="0" animBg="1"/>
      <p:bldP spid="45" grpId="0" animBg="1"/>
      <p:bldP spid="46" grpId="0" animBg="1"/>
      <p:bldP spid="47" grpId="0" animBg="1"/>
      <p:bldP spid="49" grpId="0" animBg="1"/>
      <p:bldP spid="50" grpId="0" animBg="1"/>
      <p:bldP spid="7" grpId="0"/>
      <p:bldP spid="55" grpId="0"/>
      <p:bldP spid="56" grpId="0"/>
      <p:bldP spid="40" grpId="0" animBg="1"/>
      <p:bldP spid="42" grpId="0" animBg="1"/>
      <p:bldP spid="43" grpId="0" animBg="1"/>
      <p:bldP spid="44" grpId="0" animBg="1"/>
      <p:bldP spid="57" grpId="0" animBg="1"/>
      <p:bldP spid="58" grpId="0" animBg="1"/>
      <p:bldP spid="63" grpId="0"/>
      <p:bldP spid="64" grpId="0"/>
      <p:bldP spid="66" grpId="0" animBg="1"/>
      <p:bldP spid="68" grpId="0" animBg="1"/>
      <p:bldP spid="70" grpId="0"/>
      <p:bldP spid="10" grpId="0"/>
      <p:bldP spid="1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720000"/>
          </a:xfrm>
        </p:spPr>
        <p:txBody>
          <a:bodyPr/>
          <a:lstStyle/>
          <a:p>
            <a:pPr algn="l"/>
            <a:r>
              <a:rPr lang="en-US" altLang="zh-TW" sz="3600" b="1" dirty="0" smtClean="0">
                <a:latin typeface="Times New Roman" panose="02020603050405020304" pitchFamily="18" charset="0"/>
                <a:cs typeface="Times New Roman" panose="02020603050405020304" pitchFamily="18" charset="0"/>
              </a:rPr>
              <a:t>References for Word Vector Representations</a:t>
            </a:r>
            <a:endParaRPr lang="zh-TW" altLang="en-US" sz="3600" b="1"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a:xfrm>
            <a:off x="457200" y="908720"/>
            <a:ext cx="8229600" cy="4525963"/>
          </a:xfrm>
        </p:spPr>
        <p:txBody>
          <a:bodyPr>
            <a:normAutofit/>
          </a:bodyPr>
          <a:lstStyle/>
          <a:p>
            <a:r>
              <a:rPr lang="en-US" altLang="zh-TW" sz="2400" dirty="0"/>
              <a:t>Tomas </a:t>
            </a:r>
            <a:r>
              <a:rPr lang="en-US" altLang="zh-TW" sz="2400" dirty="0" err="1"/>
              <a:t>Mikolov</a:t>
            </a:r>
            <a:r>
              <a:rPr lang="en-US" altLang="zh-TW" sz="2400" dirty="0"/>
              <a:t>, Kai Chen, Greg </a:t>
            </a:r>
            <a:r>
              <a:rPr lang="en-US" altLang="zh-TW" sz="2400" dirty="0" err="1"/>
              <a:t>Corrado</a:t>
            </a:r>
            <a:r>
              <a:rPr lang="en-US" altLang="zh-TW" sz="2400" dirty="0"/>
              <a:t>, and Jeffrey Dean. </a:t>
            </a:r>
            <a:r>
              <a:rPr lang="en-US" altLang="zh-TW" sz="2400" dirty="0" smtClean="0"/>
              <a:t>”Efficient </a:t>
            </a:r>
            <a:r>
              <a:rPr lang="en-US" altLang="zh-TW" sz="2400" dirty="0"/>
              <a:t>Estimation of Word Representations in Vector Space</a:t>
            </a:r>
            <a:r>
              <a:rPr lang="en-US" altLang="zh-TW" sz="2400" dirty="0" smtClean="0"/>
              <a:t>.” </a:t>
            </a:r>
            <a:r>
              <a:rPr lang="en-US" altLang="zh-TW" sz="2400" dirty="0"/>
              <a:t>In Proceedings of Workshop at ICLR, 2013.</a:t>
            </a:r>
            <a:endParaRPr lang="zh-TW" altLang="zh-TW" sz="2400" dirty="0"/>
          </a:p>
          <a:p>
            <a:r>
              <a:rPr lang="en-US" altLang="zh-TW" sz="2400" dirty="0"/>
              <a:t>Tomas </a:t>
            </a:r>
            <a:r>
              <a:rPr lang="en-US" altLang="zh-TW" sz="2400" dirty="0" err="1"/>
              <a:t>Mikolov</a:t>
            </a:r>
            <a:r>
              <a:rPr lang="en-US" altLang="zh-TW" sz="2400" dirty="0"/>
              <a:t>, Ilya </a:t>
            </a:r>
            <a:r>
              <a:rPr lang="en-US" altLang="zh-TW" sz="2400" dirty="0" err="1"/>
              <a:t>Sutskever</a:t>
            </a:r>
            <a:r>
              <a:rPr lang="en-US" altLang="zh-TW" sz="2400" dirty="0"/>
              <a:t>, Kai Chen, Greg </a:t>
            </a:r>
            <a:r>
              <a:rPr lang="en-US" altLang="zh-TW" sz="2400" dirty="0" err="1"/>
              <a:t>Corrado</a:t>
            </a:r>
            <a:r>
              <a:rPr lang="en-US" altLang="zh-TW" sz="2400" dirty="0"/>
              <a:t>, and Jeffrey Dean. </a:t>
            </a:r>
            <a:r>
              <a:rPr lang="en-US" altLang="zh-TW" sz="2400" dirty="0" smtClean="0"/>
              <a:t>”Distributed </a:t>
            </a:r>
            <a:r>
              <a:rPr lang="en-US" altLang="zh-TW" sz="2400" dirty="0"/>
              <a:t>Representations of Words and Phrases and their Compositionality</a:t>
            </a:r>
            <a:r>
              <a:rPr lang="en-US" altLang="zh-TW" sz="2400" dirty="0" smtClean="0"/>
              <a:t>.” </a:t>
            </a:r>
            <a:r>
              <a:rPr lang="en-US" altLang="zh-TW" sz="2400" dirty="0"/>
              <a:t>In Proceedings of NIPS, 2013.</a:t>
            </a:r>
            <a:endParaRPr lang="zh-TW" altLang="zh-TW" sz="2400" dirty="0"/>
          </a:p>
          <a:p>
            <a:r>
              <a:rPr lang="en-US" altLang="zh-TW" sz="2400" dirty="0"/>
              <a:t>Tomas </a:t>
            </a:r>
            <a:r>
              <a:rPr lang="en-US" altLang="zh-TW" sz="2400" dirty="0" err="1"/>
              <a:t>Mikolov</a:t>
            </a:r>
            <a:r>
              <a:rPr lang="en-US" altLang="zh-TW" sz="2400" dirty="0"/>
              <a:t>, Wen-tau </a:t>
            </a:r>
            <a:r>
              <a:rPr lang="en-US" altLang="zh-TW" sz="2400" dirty="0" err="1"/>
              <a:t>Yih</a:t>
            </a:r>
            <a:r>
              <a:rPr lang="en-US" altLang="zh-TW" sz="2400" dirty="0"/>
              <a:t>, and Geoffrey Zweig. </a:t>
            </a:r>
            <a:r>
              <a:rPr lang="en-US" altLang="zh-TW" sz="2400" dirty="0" smtClean="0"/>
              <a:t>”Linguistic </a:t>
            </a:r>
            <a:r>
              <a:rPr lang="en-US" altLang="zh-TW" sz="2400" dirty="0"/>
              <a:t>Regularities in Continuous Space Word Representations</a:t>
            </a:r>
            <a:r>
              <a:rPr lang="en-US" altLang="zh-TW" sz="2400" dirty="0" smtClean="0"/>
              <a:t>.” </a:t>
            </a:r>
            <a:r>
              <a:rPr lang="en-US" altLang="zh-TW" sz="2400" dirty="0"/>
              <a:t>In Proceedings of NAACL HLT, 2013.</a:t>
            </a:r>
            <a:endParaRPr lang="zh-TW" altLang="zh-TW" sz="2400" dirty="0"/>
          </a:p>
          <a:p>
            <a:endParaRPr lang="zh-TW" altLang="en-US" dirty="0"/>
          </a:p>
        </p:txBody>
      </p:sp>
    </p:spTree>
    <p:extLst>
      <p:ext uri="{BB962C8B-B14F-4D97-AF65-F5344CB8AC3E}">
        <p14:creationId xmlns:p14="http://schemas.microsoft.com/office/powerpoint/2010/main" val="14913874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標題 1"/>
          <p:cNvSpPr>
            <a:spLocks noGrp="1"/>
          </p:cNvSpPr>
          <p:nvPr>
            <p:ph type="title"/>
          </p:nvPr>
        </p:nvSpPr>
        <p:spPr>
          <a:xfrm>
            <a:off x="36000" y="115200"/>
            <a:ext cx="9000000" cy="633600"/>
          </a:xfrm>
        </p:spPr>
        <p:txBody>
          <a:bodyPr/>
          <a:lstStyle/>
          <a:p>
            <a:pPr algn="l"/>
            <a:r>
              <a:rPr lang="en-US" altLang="zh-TW" b="1" dirty="0"/>
              <a:t>Weighted Finite State Transducer(WFST)</a:t>
            </a:r>
            <a:endParaRPr lang="zh-TW" altLang="en-US" b="1" dirty="0"/>
          </a:p>
        </p:txBody>
      </p:sp>
      <p:sp>
        <p:nvSpPr>
          <p:cNvPr id="3" name="內容版面配置區 2"/>
          <p:cNvSpPr>
            <a:spLocks noGrp="1"/>
          </p:cNvSpPr>
          <p:nvPr>
            <p:ph idx="1"/>
          </p:nvPr>
        </p:nvSpPr>
        <p:spPr>
          <a:xfrm>
            <a:off x="36000" y="907200"/>
            <a:ext cx="9000000" cy="5832000"/>
          </a:xfrm>
        </p:spPr>
        <p:txBody>
          <a:bodyPr rtlCol="0">
            <a:normAutofit/>
          </a:bodyPr>
          <a:lstStyle/>
          <a:p>
            <a:pPr fontAlgn="auto">
              <a:spcBef>
                <a:spcPts val="0"/>
              </a:spcBef>
              <a:spcAft>
                <a:spcPts val="0"/>
              </a:spcAft>
              <a:defRPr/>
            </a:pPr>
            <a:r>
              <a:rPr lang="en-US" altLang="zh-TW" sz="2000" b="1" dirty="0">
                <a:latin typeface="Times New Roman" panose="02020603050405020304" pitchFamily="18" charset="0"/>
                <a:cs typeface="Times New Roman" panose="02020603050405020304" pitchFamily="18" charset="0"/>
              </a:rPr>
              <a:t>Finite State Machine</a:t>
            </a:r>
          </a:p>
          <a:p>
            <a:pPr lvl="1" fontAlgn="auto">
              <a:spcAft>
                <a:spcPts val="0"/>
              </a:spcAft>
              <a:defRPr/>
            </a:pPr>
            <a:r>
              <a:rPr lang="en-US" altLang="zh-TW" sz="1800" dirty="0">
                <a:latin typeface="Times New Roman" panose="02020603050405020304" pitchFamily="18" charset="0"/>
                <a:cs typeface="Times New Roman" panose="02020603050405020304" pitchFamily="18" charset="0"/>
              </a:rPr>
              <a:t>A mathematical model with theories and algorithms used to design computer programs and digital logic circuits, which is also called “Finite Automaton”.</a:t>
            </a:r>
          </a:p>
          <a:p>
            <a:pPr lvl="1" fontAlgn="auto">
              <a:spcAft>
                <a:spcPts val="0"/>
              </a:spcAft>
              <a:defRPr/>
            </a:pPr>
            <a:r>
              <a:rPr lang="en-US" altLang="zh-TW" sz="1800" dirty="0">
                <a:latin typeface="Times New Roman" panose="02020603050405020304" pitchFamily="18" charset="0"/>
                <a:cs typeface="Times New Roman" panose="02020603050405020304" pitchFamily="18" charset="0"/>
              </a:rPr>
              <a:t>The common automata are used as acceptors, which can recognize its legal input strings.</a:t>
            </a:r>
          </a:p>
          <a:p>
            <a:pPr fontAlgn="auto">
              <a:spcBef>
                <a:spcPts val="0"/>
              </a:spcBef>
              <a:spcAft>
                <a:spcPts val="0"/>
              </a:spcAft>
              <a:defRPr/>
            </a:pPr>
            <a:r>
              <a:rPr lang="en-US" altLang="zh-TW" sz="2000" b="1" dirty="0">
                <a:latin typeface="Times New Roman" panose="02020603050405020304" pitchFamily="18" charset="0"/>
                <a:cs typeface="Times New Roman" panose="02020603050405020304" pitchFamily="18" charset="0"/>
              </a:rPr>
              <a:t>Acceptor</a:t>
            </a:r>
          </a:p>
          <a:p>
            <a:pPr lvl="1" fontAlgn="auto">
              <a:spcAft>
                <a:spcPts val="0"/>
              </a:spcAft>
              <a:defRPr/>
            </a:pPr>
            <a:r>
              <a:rPr lang="en-US" altLang="zh-TW" sz="1800" dirty="0">
                <a:latin typeface="Times New Roman" panose="02020603050405020304" pitchFamily="18" charset="0"/>
                <a:cs typeface="Times New Roman" panose="02020603050405020304" pitchFamily="18" charset="0"/>
              </a:rPr>
              <a:t>Accept any legal string, or reject it</a:t>
            </a:r>
          </a:p>
          <a:p>
            <a:pPr lvl="1" fontAlgn="auto">
              <a:spcAft>
                <a:spcPts val="0"/>
              </a:spcAft>
              <a:defRPr/>
            </a:pPr>
            <a:r>
              <a:rPr lang="en-US" altLang="zh-TW" sz="1800" dirty="0">
                <a:latin typeface="Times New Roman" panose="02020603050405020304" pitchFamily="18" charset="0"/>
                <a:cs typeface="Times New Roman" panose="02020603050405020304" pitchFamily="18" charset="0"/>
              </a:rPr>
              <a:t>EX: {</a:t>
            </a:r>
            <a:r>
              <a:rPr lang="en-US" altLang="zh-TW" sz="1800" dirty="0" err="1">
                <a:latin typeface="Times New Roman" panose="02020603050405020304" pitchFamily="18" charset="0"/>
                <a:cs typeface="Times New Roman" panose="02020603050405020304" pitchFamily="18" charset="0"/>
              </a:rPr>
              <a:t>ab</a:t>
            </a:r>
            <a:r>
              <a:rPr lang="en-US" altLang="zh-TW" sz="1800" dirty="0">
                <a:latin typeface="Times New Roman" panose="02020603050405020304" pitchFamily="18" charset="0"/>
                <a:cs typeface="Times New Roman" panose="02020603050405020304" pitchFamily="18" charset="0"/>
              </a:rPr>
              <a:t>, </a:t>
            </a:r>
            <a:r>
              <a:rPr lang="en-US" altLang="zh-TW" sz="1800" dirty="0" err="1">
                <a:latin typeface="Times New Roman" panose="02020603050405020304" pitchFamily="18" charset="0"/>
                <a:cs typeface="Times New Roman" panose="02020603050405020304" pitchFamily="18" charset="0"/>
              </a:rPr>
              <a:t>aab</a:t>
            </a:r>
            <a:r>
              <a:rPr lang="en-US" altLang="zh-TW" sz="1800" dirty="0">
                <a:latin typeface="Times New Roman" panose="02020603050405020304" pitchFamily="18" charset="0"/>
                <a:cs typeface="Times New Roman" panose="02020603050405020304" pitchFamily="18" charset="0"/>
              </a:rPr>
              <a:t>, </a:t>
            </a:r>
            <a:r>
              <a:rPr lang="en-US" altLang="zh-TW" sz="1800" dirty="0" err="1">
                <a:latin typeface="Times New Roman" panose="02020603050405020304" pitchFamily="18" charset="0"/>
                <a:cs typeface="Times New Roman" panose="02020603050405020304" pitchFamily="18" charset="0"/>
              </a:rPr>
              <a:t>aaab</a:t>
            </a:r>
            <a:r>
              <a:rPr lang="en-US" altLang="zh-TW" sz="1800" dirty="0">
                <a:latin typeface="Times New Roman" panose="02020603050405020304" pitchFamily="18" charset="0"/>
                <a:cs typeface="Times New Roman" panose="02020603050405020304" pitchFamily="18" charset="0"/>
              </a:rPr>
              <a:t>, . . .} = </a:t>
            </a:r>
            <a:r>
              <a:rPr lang="en-US" altLang="zh-TW" sz="1800" dirty="0" err="1">
                <a:latin typeface="Times New Roman" panose="02020603050405020304" pitchFamily="18" charset="0"/>
                <a:cs typeface="Times New Roman" panose="02020603050405020304" pitchFamily="18" charset="0"/>
              </a:rPr>
              <a:t>aa</a:t>
            </a:r>
            <a:r>
              <a:rPr lang="en-US" altLang="zh-TW" sz="1800" dirty="0">
                <a:latin typeface="Times New Roman" panose="02020603050405020304" pitchFamily="18" charset="0"/>
                <a:cs typeface="Times New Roman" panose="02020603050405020304" pitchFamily="18" charset="0"/>
              </a:rPr>
              <a:t>*b</a:t>
            </a:r>
          </a:p>
          <a:p>
            <a:pPr fontAlgn="auto">
              <a:spcBef>
                <a:spcPts val="0"/>
              </a:spcBef>
              <a:spcAft>
                <a:spcPts val="0"/>
              </a:spcAft>
              <a:defRPr/>
            </a:pPr>
            <a:r>
              <a:rPr lang="en-US" altLang="zh-TW" sz="2000" b="1" dirty="0">
                <a:latin typeface="Times New Roman" panose="02020603050405020304" pitchFamily="18" charset="0"/>
                <a:cs typeface="Times New Roman" panose="02020603050405020304" pitchFamily="18" charset="0"/>
              </a:rPr>
              <a:t>Transducer</a:t>
            </a:r>
          </a:p>
          <a:p>
            <a:pPr lvl="1" fontAlgn="auto">
              <a:spcAft>
                <a:spcPts val="0"/>
              </a:spcAft>
              <a:defRPr/>
            </a:pPr>
            <a:r>
              <a:rPr lang="en-US" altLang="zh-TW" sz="1800" dirty="0" smtClean="0">
                <a:latin typeface="Times New Roman" panose="02020603050405020304" pitchFamily="18" charset="0"/>
                <a:cs typeface="Times New Roman" panose="02020603050405020304" pitchFamily="18" charset="0"/>
              </a:rPr>
              <a:t>A finite state transducer (FST) is an extension to </a:t>
            </a:r>
            <a:r>
              <a:rPr lang="en-US" altLang="zh-TW" sz="1800" smtClean="0">
                <a:latin typeface="Times New Roman" panose="02020603050405020304" pitchFamily="18" charset="0"/>
                <a:cs typeface="Times New Roman" panose="02020603050405020304" pitchFamily="18" charset="0"/>
              </a:rPr>
              <a:t>an acceptor</a:t>
            </a:r>
            <a:endParaRPr lang="en-US" altLang="zh-TW" sz="1800" dirty="0" smtClean="0">
              <a:latin typeface="Times New Roman" panose="02020603050405020304" pitchFamily="18" charset="0"/>
              <a:cs typeface="Times New Roman" panose="02020603050405020304" pitchFamily="18" charset="0"/>
            </a:endParaRPr>
          </a:p>
          <a:p>
            <a:pPr lvl="1" fontAlgn="auto">
              <a:spcAft>
                <a:spcPts val="0"/>
              </a:spcAft>
              <a:defRPr/>
            </a:pPr>
            <a:r>
              <a:rPr lang="en-US" altLang="zh-TW" sz="1800" dirty="0" smtClean="0">
                <a:latin typeface="Times New Roman" panose="02020603050405020304" pitchFamily="18" charset="0"/>
                <a:cs typeface="Times New Roman" panose="02020603050405020304" pitchFamily="18" charset="0"/>
              </a:rPr>
              <a:t>Transduce any legal input string to another output string, or reject it</a:t>
            </a:r>
          </a:p>
          <a:p>
            <a:pPr lvl="1" fontAlgn="auto">
              <a:spcAft>
                <a:spcPts val="0"/>
              </a:spcAft>
              <a:defRPr/>
            </a:pPr>
            <a:r>
              <a:rPr lang="en-US" altLang="zh-TW" sz="1800" dirty="0" smtClean="0">
                <a:latin typeface="Times New Roman" panose="02020603050405020304" pitchFamily="18" charset="0"/>
                <a:cs typeface="Times New Roman" panose="02020603050405020304" pitchFamily="18" charset="0"/>
              </a:rPr>
              <a:t>EX: {</a:t>
            </a:r>
            <a:r>
              <a:rPr lang="en-US" altLang="zh-TW" sz="1800" dirty="0" err="1" smtClean="0">
                <a:latin typeface="Times New Roman" panose="02020603050405020304" pitchFamily="18" charset="0"/>
                <a:cs typeface="Times New Roman" panose="02020603050405020304" pitchFamily="18" charset="0"/>
              </a:rPr>
              <a:t>aaa</a:t>
            </a:r>
            <a:r>
              <a:rPr lang="en-US" altLang="zh-TW" sz="1800" dirty="0" smtClean="0">
                <a:latin typeface="Times New Roman" panose="02020603050405020304" pitchFamily="18" charset="0"/>
                <a:cs typeface="Times New Roman" panose="02020603050405020304" pitchFamily="18" charset="0"/>
              </a:rPr>
              <a:t>, </a:t>
            </a:r>
            <a:r>
              <a:rPr lang="en-US" altLang="zh-TW" sz="1800" dirty="0" err="1" smtClean="0">
                <a:latin typeface="Times New Roman" panose="02020603050405020304" pitchFamily="18" charset="0"/>
                <a:cs typeface="Times New Roman" panose="02020603050405020304" pitchFamily="18" charset="0"/>
              </a:rPr>
              <a:t>aab</a:t>
            </a:r>
            <a:r>
              <a:rPr lang="en-US" altLang="zh-TW" sz="1800" dirty="0" smtClean="0">
                <a:latin typeface="Times New Roman" panose="02020603050405020304" pitchFamily="18" charset="0"/>
                <a:cs typeface="Times New Roman" panose="02020603050405020304" pitchFamily="18" charset="0"/>
              </a:rPr>
              <a:t>, aba, </a:t>
            </a:r>
            <a:r>
              <a:rPr lang="en-US" altLang="zh-TW" sz="1800" dirty="0" err="1" smtClean="0">
                <a:latin typeface="Times New Roman" panose="02020603050405020304" pitchFamily="18" charset="0"/>
                <a:cs typeface="Times New Roman" panose="02020603050405020304" pitchFamily="18" charset="0"/>
              </a:rPr>
              <a:t>abb</a:t>
            </a:r>
            <a:r>
              <a:rPr lang="en-US" altLang="zh-TW" sz="1800" dirty="0" smtClean="0">
                <a:latin typeface="Times New Roman" panose="02020603050405020304" pitchFamily="18" charset="0"/>
                <a:cs typeface="Times New Roman" panose="02020603050405020304" pitchFamily="18" charset="0"/>
              </a:rPr>
              <a:t>} -&gt; {</a:t>
            </a:r>
            <a:r>
              <a:rPr lang="en-US" altLang="zh-TW" sz="1800" dirty="0" err="1" smtClean="0">
                <a:latin typeface="Times New Roman" panose="02020603050405020304" pitchFamily="18" charset="0"/>
                <a:cs typeface="Times New Roman" panose="02020603050405020304" pitchFamily="18" charset="0"/>
              </a:rPr>
              <a:t>bbb</a:t>
            </a:r>
            <a:r>
              <a:rPr lang="en-US" altLang="zh-TW" sz="1800" dirty="0" smtClean="0">
                <a:latin typeface="Times New Roman" panose="02020603050405020304" pitchFamily="18" charset="0"/>
                <a:cs typeface="Times New Roman" panose="02020603050405020304" pitchFamily="18" charset="0"/>
              </a:rPr>
              <a:t>, </a:t>
            </a:r>
            <a:r>
              <a:rPr lang="en-US" altLang="zh-TW" sz="1800" dirty="0" err="1" smtClean="0">
                <a:latin typeface="Times New Roman" panose="02020603050405020304" pitchFamily="18" charset="0"/>
                <a:cs typeface="Times New Roman" panose="02020603050405020304" pitchFamily="18" charset="0"/>
              </a:rPr>
              <a:t>bba</a:t>
            </a:r>
            <a:r>
              <a:rPr lang="en-US" altLang="zh-TW" sz="1800" dirty="0" smtClean="0">
                <a:latin typeface="Times New Roman" panose="02020603050405020304" pitchFamily="18" charset="0"/>
                <a:cs typeface="Times New Roman" panose="02020603050405020304" pitchFamily="18" charset="0"/>
              </a:rPr>
              <a:t>, </a:t>
            </a:r>
            <a:r>
              <a:rPr lang="en-US" altLang="zh-TW" sz="1800" dirty="0" err="1" smtClean="0">
                <a:latin typeface="Times New Roman" panose="02020603050405020304" pitchFamily="18" charset="0"/>
                <a:cs typeface="Times New Roman" panose="02020603050405020304" pitchFamily="18" charset="0"/>
              </a:rPr>
              <a:t>bab</a:t>
            </a:r>
            <a:r>
              <a:rPr lang="en-US" altLang="zh-TW" sz="1800" dirty="0" smtClean="0">
                <a:latin typeface="Times New Roman" panose="02020603050405020304" pitchFamily="18" charset="0"/>
                <a:cs typeface="Times New Roman" panose="02020603050405020304" pitchFamily="18" charset="0"/>
              </a:rPr>
              <a:t>, baa}</a:t>
            </a:r>
          </a:p>
          <a:p>
            <a:pPr fontAlgn="auto">
              <a:spcBef>
                <a:spcPts val="0"/>
              </a:spcBef>
              <a:spcAft>
                <a:spcPts val="0"/>
              </a:spcAft>
              <a:defRPr/>
            </a:pPr>
            <a:r>
              <a:rPr lang="en-US" altLang="zh-TW" sz="2000" b="1" dirty="0">
                <a:latin typeface="Times New Roman" panose="02020603050405020304" pitchFamily="18" charset="0"/>
                <a:cs typeface="Times New Roman" panose="02020603050405020304" pitchFamily="18" charset="0"/>
              </a:rPr>
              <a:t>Weighted Finite State Machine</a:t>
            </a:r>
          </a:p>
          <a:p>
            <a:pPr lvl="1" fontAlgn="auto">
              <a:spcAft>
                <a:spcPts val="0"/>
              </a:spcAft>
              <a:defRPr/>
            </a:pPr>
            <a:r>
              <a:rPr lang="en-US" altLang="zh-TW" sz="1800" dirty="0" smtClean="0">
                <a:latin typeface="Times New Roman" panose="02020603050405020304" pitchFamily="18" charset="0"/>
                <a:cs typeface="Times New Roman" panose="02020603050405020304" pitchFamily="18" charset="0"/>
              </a:rPr>
              <a:t>FSM with weighted transition</a:t>
            </a:r>
          </a:p>
          <a:p>
            <a:pPr lvl="1" fontAlgn="auto">
              <a:spcAft>
                <a:spcPts val="0"/>
              </a:spcAft>
              <a:defRPr/>
            </a:pPr>
            <a:r>
              <a:rPr lang="en-US" altLang="zh-TW" sz="1800" dirty="0" smtClean="0">
                <a:latin typeface="Times New Roman" panose="02020603050405020304" pitchFamily="18" charset="0"/>
                <a:cs typeface="Times New Roman" panose="02020603050405020304" pitchFamily="18" charset="0"/>
              </a:rPr>
              <a:t>Two paths for “ab”</a:t>
            </a:r>
          </a:p>
          <a:p>
            <a:pPr lvl="2" fontAlgn="auto">
              <a:spcAft>
                <a:spcPts val="0"/>
              </a:spcAft>
              <a:defRPr/>
            </a:pPr>
            <a:r>
              <a:rPr lang="en-US" altLang="zh-TW" sz="1700" dirty="0" smtClean="0">
                <a:solidFill>
                  <a:schemeClr val="accent3">
                    <a:lumMod val="50000"/>
                  </a:schemeClr>
                </a:solidFill>
                <a:latin typeface="Times New Roman" panose="02020603050405020304" pitchFamily="18" charset="0"/>
                <a:cs typeface="Times New Roman" panose="02020603050405020304" pitchFamily="18" charset="0"/>
              </a:rPr>
              <a:t>Through states (0, 1, 1); cost is (0+1+2) = 3</a:t>
            </a:r>
          </a:p>
          <a:p>
            <a:pPr lvl="2" fontAlgn="auto">
              <a:spcAft>
                <a:spcPts val="0"/>
              </a:spcAft>
              <a:defRPr/>
            </a:pPr>
            <a:r>
              <a:rPr lang="en-US" altLang="zh-TW" sz="1700" dirty="0" smtClean="0">
                <a:solidFill>
                  <a:schemeClr val="accent2">
                    <a:lumMod val="75000"/>
                  </a:schemeClr>
                </a:solidFill>
                <a:latin typeface="Times New Roman" panose="02020603050405020304" pitchFamily="18" charset="0"/>
                <a:cs typeface="Times New Roman" panose="02020603050405020304" pitchFamily="18" charset="0"/>
              </a:rPr>
              <a:t>Through states (0, 2, 4); cost is (1+2+2) = 5</a:t>
            </a:r>
            <a:endParaRPr lang="en-US" altLang="zh-TW" sz="2400" dirty="0" smtClean="0">
              <a:latin typeface="Times New Roman" panose="02020603050405020304" pitchFamily="18" charset="0"/>
              <a:cs typeface="Times New Roman" panose="02020603050405020304" pitchFamily="18" charset="0"/>
            </a:endParaRPr>
          </a:p>
        </p:txBody>
      </p:sp>
      <p:pic>
        <p:nvPicPr>
          <p:cNvPr id="205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3548" y="4437062"/>
            <a:ext cx="3710940" cy="617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0049" y="5235575"/>
            <a:ext cx="2474366" cy="1629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弧形箭號 (下彎) 9"/>
          <p:cNvSpPr/>
          <p:nvPr/>
        </p:nvSpPr>
        <p:spPr>
          <a:xfrm>
            <a:off x="6327775" y="5199063"/>
            <a:ext cx="508000" cy="309562"/>
          </a:xfrm>
          <a:prstGeom prst="curvedDownArrow">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zh-TW" altLang="en-US">
              <a:solidFill>
                <a:prstClr val="black"/>
              </a:solidFill>
            </a:endParaRPr>
          </a:p>
        </p:txBody>
      </p:sp>
      <p:sp>
        <p:nvSpPr>
          <p:cNvPr id="11" name="向右箭號 10"/>
          <p:cNvSpPr/>
          <p:nvPr/>
        </p:nvSpPr>
        <p:spPr>
          <a:xfrm rot="20256916">
            <a:off x="5761038" y="5702300"/>
            <a:ext cx="554037" cy="176213"/>
          </a:xfrm>
          <a:prstGeom prst="rightArrow">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zh-TW" altLang="en-US">
              <a:solidFill>
                <a:prstClr val="black"/>
              </a:solidFill>
            </a:endParaRPr>
          </a:p>
        </p:txBody>
      </p:sp>
      <p:sp>
        <p:nvSpPr>
          <p:cNvPr id="12" name="向右箭號 11"/>
          <p:cNvSpPr/>
          <p:nvPr/>
        </p:nvSpPr>
        <p:spPr>
          <a:xfrm rot="1338376">
            <a:off x="5829300" y="6281738"/>
            <a:ext cx="554038" cy="176212"/>
          </a:xfrm>
          <a:prstGeom prst="rightArrow">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TW" altLang="en-US">
              <a:solidFill>
                <a:prstClr val="black"/>
              </a:solidFill>
            </a:endParaRPr>
          </a:p>
        </p:txBody>
      </p:sp>
      <p:sp>
        <p:nvSpPr>
          <p:cNvPr id="13" name="向右箭號 12"/>
          <p:cNvSpPr/>
          <p:nvPr/>
        </p:nvSpPr>
        <p:spPr>
          <a:xfrm rot="207201">
            <a:off x="6683375" y="6469063"/>
            <a:ext cx="552450" cy="187325"/>
          </a:xfrm>
          <a:prstGeom prst="rightArrow">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TW" altLang="en-US">
              <a:solidFill>
                <a:prstClr val="black"/>
              </a:solidFill>
            </a:endParaRPr>
          </a:p>
        </p:txBody>
      </p:sp>
      <p:sp>
        <p:nvSpPr>
          <p:cNvPr id="14"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pPr fontAlgn="base">
              <a:spcBef>
                <a:spcPct val="0"/>
              </a:spcBef>
              <a:spcAft>
                <a:spcPct val="0"/>
              </a:spcAft>
            </a:pPr>
            <a:endParaRPr kumimoji="1" lang="zh-TW" altLang="en-US">
              <a:solidFill>
                <a:prstClr val="black"/>
              </a:solidFill>
            </a:endParaRPr>
          </a:p>
        </p:txBody>
      </p:sp>
      <p:grpSp>
        <p:nvGrpSpPr>
          <p:cNvPr id="8" name="群組 7"/>
          <p:cNvGrpSpPr>
            <a:grpSpLocks noChangeAspect="1"/>
          </p:cNvGrpSpPr>
          <p:nvPr/>
        </p:nvGrpSpPr>
        <p:grpSpPr>
          <a:xfrm>
            <a:off x="4762260" y="2501876"/>
            <a:ext cx="3842188" cy="916258"/>
            <a:chOff x="3800564" y="2501876"/>
            <a:chExt cx="3175364" cy="757238"/>
          </a:xfrm>
        </p:grpSpPr>
        <p:pic>
          <p:nvPicPr>
            <p:cNvPr id="205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6925" y="2501876"/>
              <a:ext cx="1800225" cy="75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字方塊 3"/>
            <p:cNvSpPr txBox="1"/>
            <p:nvPr/>
          </p:nvSpPr>
          <p:spPr>
            <a:xfrm>
              <a:off x="6061975" y="2631233"/>
              <a:ext cx="913953" cy="279797"/>
            </a:xfrm>
            <a:prstGeom prst="rect">
              <a:avLst/>
            </a:prstGeom>
            <a:noFill/>
          </p:spPr>
          <p:txBody>
            <a:bodyPr wrap="square" rtlCol="0">
              <a:spAutoFit/>
            </a:bodyPr>
            <a:lstStyle/>
            <a:p>
              <a:pPr fontAlgn="base">
                <a:spcBef>
                  <a:spcPct val="0"/>
                </a:spcBef>
                <a:spcAft>
                  <a:spcPct val="0"/>
                </a:spcAft>
              </a:pPr>
              <a:r>
                <a:rPr kumimoji="1" lang="en-US" altLang="zh-TW" sz="1400" dirty="0" smtClean="0">
                  <a:solidFill>
                    <a:prstClr val="black"/>
                  </a:solidFill>
                </a:rPr>
                <a:t>final state</a:t>
              </a:r>
              <a:endParaRPr kumimoji="1" lang="zh-TW" altLang="en-US" sz="1400" dirty="0">
                <a:solidFill>
                  <a:prstClr val="black"/>
                </a:solidFill>
              </a:endParaRPr>
            </a:p>
          </p:txBody>
        </p:sp>
        <p:sp>
          <p:nvSpPr>
            <p:cNvPr id="15" name="文字方塊 14"/>
            <p:cNvSpPr txBox="1"/>
            <p:nvPr/>
          </p:nvSpPr>
          <p:spPr>
            <a:xfrm>
              <a:off x="3800564" y="2654164"/>
              <a:ext cx="913953" cy="279797"/>
            </a:xfrm>
            <a:prstGeom prst="rect">
              <a:avLst/>
            </a:prstGeom>
            <a:noFill/>
          </p:spPr>
          <p:txBody>
            <a:bodyPr wrap="square" rtlCol="0">
              <a:spAutoFit/>
            </a:bodyPr>
            <a:lstStyle/>
            <a:p>
              <a:pPr fontAlgn="base">
                <a:spcBef>
                  <a:spcPct val="0"/>
                </a:spcBef>
                <a:spcAft>
                  <a:spcPct val="0"/>
                </a:spcAft>
              </a:pPr>
              <a:r>
                <a:rPr kumimoji="1" lang="en-US" altLang="zh-TW" sz="1400" dirty="0" smtClean="0">
                  <a:solidFill>
                    <a:prstClr val="black"/>
                  </a:solidFill>
                </a:rPr>
                <a:t>initial state</a:t>
              </a:r>
              <a:endParaRPr kumimoji="1" lang="zh-TW" altLang="en-US" sz="1400" dirty="0">
                <a:solidFill>
                  <a:prstClr val="black"/>
                </a:solidFill>
              </a:endParaRPr>
            </a:p>
          </p:txBody>
        </p:sp>
        <p:cxnSp>
          <p:nvCxnSpPr>
            <p:cNvPr id="5" name="直線單箭頭接點 4"/>
            <p:cNvCxnSpPr/>
            <p:nvPr/>
          </p:nvCxnSpPr>
          <p:spPr>
            <a:xfrm flipH="1">
              <a:off x="6257150" y="2868999"/>
              <a:ext cx="259066" cy="12795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 name="直線單箭頭接點 6"/>
            <p:cNvCxnSpPr/>
            <p:nvPr/>
          </p:nvCxnSpPr>
          <p:spPr>
            <a:xfrm>
              <a:off x="4283968" y="2868999"/>
              <a:ext cx="180081" cy="12795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grpSp>
        <p:nvGrpSpPr>
          <p:cNvPr id="22" name="群組 21"/>
          <p:cNvGrpSpPr/>
          <p:nvPr/>
        </p:nvGrpSpPr>
        <p:grpSpPr>
          <a:xfrm>
            <a:off x="7433652" y="4093076"/>
            <a:ext cx="1348720" cy="488052"/>
            <a:chOff x="7153240" y="4039736"/>
            <a:chExt cx="1348720" cy="488052"/>
          </a:xfrm>
        </p:grpSpPr>
        <p:sp>
          <p:nvSpPr>
            <p:cNvPr id="19" name="文字方塊 18"/>
            <p:cNvSpPr txBox="1"/>
            <p:nvPr/>
          </p:nvSpPr>
          <p:spPr>
            <a:xfrm>
              <a:off x="7764146" y="4039736"/>
              <a:ext cx="737814" cy="307777"/>
            </a:xfrm>
            <a:prstGeom prst="rect">
              <a:avLst/>
            </a:prstGeom>
            <a:noFill/>
          </p:spPr>
          <p:txBody>
            <a:bodyPr wrap="square" rtlCol="0">
              <a:spAutoFit/>
            </a:bodyPr>
            <a:lstStyle/>
            <a:p>
              <a:pPr fontAlgn="base">
                <a:spcBef>
                  <a:spcPct val="0"/>
                </a:spcBef>
                <a:spcAft>
                  <a:spcPct val="0"/>
                </a:spcAft>
              </a:pPr>
              <a:r>
                <a:rPr kumimoji="1" lang="en-US" altLang="zh-TW" sz="1400" dirty="0" smtClean="0">
                  <a:solidFill>
                    <a:prstClr val="black"/>
                  </a:solidFill>
                </a:rPr>
                <a:t>output</a:t>
              </a:r>
              <a:endParaRPr kumimoji="1" lang="zh-TW" altLang="en-US" sz="1400" dirty="0">
                <a:solidFill>
                  <a:prstClr val="black"/>
                </a:solidFill>
              </a:endParaRPr>
            </a:p>
          </p:txBody>
        </p:sp>
        <p:sp>
          <p:nvSpPr>
            <p:cNvPr id="21" name="文字方塊 20"/>
            <p:cNvSpPr txBox="1"/>
            <p:nvPr/>
          </p:nvSpPr>
          <p:spPr>
            <a:xfrm>
              <a:off x="7153240" y="4060755"/>
              <a:ext cx="611532" cy="307777"/>
            </a:xfrm>
            <a:prstGeom prst="rect">
              <a:avLst/>
            </a:prstGeom>
            <a:noFill/>
          </p:spPr>
          <p:txBody>
            <a:bodyPr wrap="square" rtlCol="0">
              <a:spAutoFit/>
            </a:bodyPr>
            <a:lstStyle/>
            <a:p>
              <a:pPr fontAlgn="base">
                <a:spcBef>
                  <a:spcPct val="0"/>
                </a:spcBef>
                <a:spcAft>
                  <a:spcPct val="0"/>
                </a:spcAft>
              </a:pPr>
              <a:r>
                <a:rPr kumimoji="1" lang="en-US" altLang="zh-TW" sz="1400" dirty="0" smtClean="0">
                  <a:solidFill>
                    <a:prstClr val="black"/>
                  </a:solidFill>
                </a:rPr>
                <a:t>input</a:t>
              </a:r>
              <a:endParaRPr kumimoji="1" lang="zh-TW" altLang="en-US" sz="1400" dirty="0">
                <a:solidFill>
                  <a:prstClr val="black"/>
                </a:solidFill>
              </a:endParaRPr>
            </a:p>
          </p:txBody>
        </p:sp>
        <p:cxnSp>
          <p:nvCxnSpPr>
            <p:cNvPr id="18" name="直線單箭頭接點 17"/>
            <p:cNvCxnSpPr/>
            <p:nvPr/>
          </p:nvCxnSpPr>
          <p:spPr>
            <a:xfrm>
              <a:off x="7524328" y="4311788"/>
              <a:ext cx="172800" cy="2160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grpSp>
        <p:nvGrpSpPr>
          <p:cNvPr id="2" name="群組 1"/>
          <p:cNvGrpSpPr/>
          <p:nvPr/>
        </p:nvGrpSpPr>
        <p:grpSpPr>
          <a:xfrm>
            <a:off x="7201109" y="5118911"/>
            <a:ext cx="887230" cy="634064"/>
            <a:chOff x="7201109" y="5118911"/>
            <a:chExt cx="887230" cy="634064"/>
          </a:xfrm>
        </p:grpSpPr>
        <p:sp>
          <p:nvSpPr>
            <p:cNvPr id="26" name="文字方塊 25"/>
            <p:cNvSpPr txBox="1"/>
            <p:nvPr/>
          </p:nvSpPr>
          <p:spPr>
            <a:xfrm>
              <a:off x="7300684" y="5118911"/>
              <a:ext cx="787655" cy="307777"/>
            </a:xfrm>
            <a:prstGeom prst="rect">
              <a:avLst/>
            </a:prstGeom>
            <a:noFill/>
          </p:spPr>
          <p:txBody>
            <a:bodyPr wrap="square" rtlCol="0">
              <a:spAutoFit/>
            </a:bodyPr>
            <a:lstStyle/>
            <a:p>
              <a:pPr fontAlgn="base">
                <a:spcBef>
                  <a:spcPct val="0"/>
                </a:spcBef>
                <a:spcAft>
                  <a:spcPct val="0"/>
                </a:spcAft>
              </a:pPr>
              <a:r>
                <a:rPr kumimoji="1" lang="en-US" altLang="zh-TW" sz="1400" dirty="0" smtClean="0">
                  <a:solidFill>
                    <a:prstClr val="black"/>
                  </a:solidFill>
                </a:rPr>
                <a:t>weight</a:t>
              </a:r>
              <a:endParaRPr kumimoji="1" lang="zh-TW" altLang="en-US" sz="1400" dirty="0">
                <a:solidFill>
                  <a:prstClr val="black"/>
                </a:solidFill>
              </a:endParaRPr>
            </a:p>
          </p:txBody>
        </p:sp>
        <p:cxnSp>
          <p:nvCxnSpPr>
            <p:cNvPr id="28" name="直線單箭頭接點 27"/>
            <p:cNvCxnSpPr/>
            <p:nvPr/>
          </p:nvCxnSpPr>
          <p:spPr>
            <a:xfrm flipH="1">
              <a:off x="7201109" y="5359092"/>
              <a:ext cx="171153" cy="29906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9" name="直線單箭頭接點 28"/>
            <p:cNvCxnSpPr/>
            <p:nvPr/>
          </p:nvCxnSpPr>
          <p:spPr>
            <a:xfrm flipH="1">
              <a:off x="7679709" y="5353844"/>
              <a:ext cx="171152" cy="39913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cxnSp>
        <p:nvCxnSpPr>
          <p:cNvPr id="27" name="直線單箭頭接點 26"/>
          <p:cNvCxnSpPr/>
          <p:nvPr/>
        </p:nvCxnSpPr>
        <p:spPr>
          <a:xfrm flipH="1">
            <a:off x="8129940" y="4331776"/>
            <a:ext cx="186476" cy="2604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7327608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圖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2374928"/>
            <a:ext cx="6696058" cy="3703838"/>
          </a:xfrm>
          <a:prstGeom prst="rect">
            <a:avLst/>
          </a:prstGeom>
        </p:spPr>
      </p:pic>
      <p:sp>
        <p:nvSpPr>
          <p:cNvPr id="2" name="標題 1"/>
          <p:cNvSpPr>
            <a:spLocks noGrp="1"/>
          </p:cNvSpPr>
          <p:nvPr>
            <p:ph type="title"/>
          </p:nvPr>
        </p:nvSpPr>
        <p:spPr/>
        <p:txBody>
          <a:bodyPr/>
          <a:lstStyle/>
          <a:p>
            <a:pPr algn="l"/>
            <a:r>
              <a:rPr lang="en-US" altLang="zh-TW" b="1" dirty="0"/>
              <a:t>WFST Operations (1/2)</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0" y="907200"/>
                <a:ext cx="9144000" cy="1692771"/>
              </a:xfrm>
            </p:spPr>
            <p:txBody>
              <a:bodyPr>
                <a:spAutoFit/>
              </a:bodyPr>
              <a:lstStyle/>
              <a:p>
                <a:r>
                  <a:rPr lang="en-US" altLang="zh-TW" sz="2400" b="1" dirty="0" smtClean="0">
                    <a:latin typeface="Times New Roman" panose="02020603050405020304" pitchFamily="18" charset="0"/>
                    <a:cs typeface="Times New Roman" panose="02020603050405020304" pitchFamily="18" charset="0"/>
                  </a:rPr>
                  <a:t>Composition</a:t>
                </a:r>
                <a:endParaRPr lang="en-US" altLang="zh-TW" sz="2400" b="1" dirty="0">
                  <a:latin typeface="Times New Roman" panose="02020603050405020304" pitchFamily="18" charset="0"/>
                  <a:cs typeface="Times New Roman" panose="02020603050405020304" pitchFamily="18" charset="0"/>
                </a:endParaRPr>
              </a:p>
              <a:p>
                <a:pPr marL="581025" lvl="1" indent="-180975">
                  <a:spcBef>
                    <a:spcPct val="0"/>
                  </a:spcBef>
                </a:pPr>
                <a:r>
                  <a:rPr lang="en-US" altLang="zh-TW" sz="2000" dirty="0">
                    <a:latin typeface="Times New Roman" pitchFamily="18" charset="0"/>
                    <a:cs typeface="Times New Roman" pitchFamily="18" charset="0"/>
                  </a:rPr>
                  <a:t>Combining different levels of representation</a:t>
                </a:r>
              </a:p>
              <a:p>
                <a:pPr marL="581025" lvl="1" indent="-180975">
                  <a:spcBef>
                    <a:spcPct val="0"/>
                  </a:spcBef>
                </a:pPr>
                <a:r>
                  <a:rPr lang="en-US" altLang="zh-TW" sz="2000" dirty="0">
                    <a:latin typeface="Times New Roman" pitchFamily="18" charset="0"/>
                    <a:cs typeface="Times New Roman" pitchFamily="18" charset="0"/>
                  </a:rPr>
                  <a:t>T is the composition of  </a:t>
                </a:r>
                <a14:m>
                  <m:oMath xmlns:m="http://schemas.openxmlformats.org/officeDocument/2006/math">
                    <m:sSub>
                      <m:sSubPr>
                        <m:ctrlPr>
                          <a:rPr lang="en-US" altLang="zh-TW" sz="2000" i="1">
                            <a:latin typeface="Cambria Math" panose="02040503050406030204" pitchFamily="18" charset="0"/>
                            <a:cs typeface="Times New Roman" pitchFamily="18" charset="0"/>
                          </a:rPr>
                        </m:ctrlPr>
                      </m:sSubPr>
                      <m:e>
                        <m:r>
                          <m:rPr>
                            <m:sty m:val="p"/>
                          </m:rPr>
                          <a:rPr lang="en-US" altLang="zh-TW" sz="2000">
                            <a:latin typeface="Cambria Math"/>
                            <a:cs typeface="Times New Roman" pitchFamily="18" charset="0"/>
                          </a:rPr>
                          <m:t>T</m:t>
                        </m:r>
                      </m:e>
                      <m:sub>
                        <m:r>
                          <a:rPr lang="en-US" altLang="zh-TW" sz="2000">
                            <a:latin typeface="Cambria Math"/>
                            <a:cs typeface="Times New Roman" pitchFamily="18" charset="0"/>
                          </a:rPr>
                          <m:t>1</m:t>
                        </m:r>
                      </m:sub>
                    </m:sSub>
                  </m:oMath>
                </a14:m>
                <a:r>
                  <a:rPr lang="en-US" altLang="zh-TW" sz="2000" dirty="0">
                    <a:latin typeface="Times New Roman" pitchFamily="18" charset="0"/>
                    <a:cs typeface="Times New Roman" pitchFamily="18" charset="0"/>
                  </a:rPr>
                  <a:t> and </a:t>
                </a:r>
                <a14:m>
                  <m:oMath xmlns:m="http://schemas.openxmlformats.org/officeDocument/2006/math">
                    <m:sSub>
                      <m:sSubPr>
                        <m:ctrlPr>
                          <a:rPr lang="en-US" altLang="zh-TW" sz="2000" i="1">
                            <a:latin typeface="Cambria Math" panose="02040503050406030204" pitchFamily="18" charset="0"/>
                            <a:cs typeface="Times New Roman" pitchFamily="18" charset="0"/>
                          </a:rPr>
                        </m:ctrlPr>
                      </m:sSubPr>
                      <m:e>
                        <m:r>
                          <m:rPr>
                            <m:sty m:val="p"/>
                          </m:rPr>
                          <a:rPr lang="en-US" altLang="zh-TW" sz="2000">
                            <a:latin typeface="Cambria Math"/>
                            <a:cs typeface="Times New Roman" pitchFamily="18" charset="0"/>
                          </a:rPr>
                          <m:t>T</m:t>
                        </m:r>
                      </m:e>
                      <m:sub>
                        <m:r>
                          <a:rPr lang="en-US" altLang="zh-TW" sz="2000">
                            <a:latin typeface="Cambria Math"/>
                            <a:cs typeface="Times New Roman" pitchFamily="18" charset="0"/>
                          </a:rPr>
                          <m:t>2</m:t>
                        </m:r>
                      </m:sub>
                    </m:sSub>
                  </m:oMath>
                </a14:m>
                <a:r>
                  <a:rPr lang="en-US" altLang="zh-TW" sz="2000" dirty="0">
                    <a:latin typeface="Times New Roman" pitchFamily="18" charset="0"/>
                    <a:cs typeface="Times New Roman" pitchFamily="18" charset="0"/>
                  </a:rPr>
                  <a:t> ⇒</a:t>
                </a:r>
                <a14:m>
                  <m:oMath xmlns:m="http://schemas.openxmlformats.org/officeDocument/2006/math">
                    <m:r>
                      <m:rPr>
                        <m:sty m:val="p"/>
                      </m:rPr>
                      <a:rPr lang="en-US" altLang="zh-TW" sz="2000" dirty="0">
                        <a:latin typeface="Cambria Math"/>
                        <a:cs typeface="Times New Roman" pitchFamily="18" charset="0"/>
                      </a:rPr>
                      <m:t>T</m:t>
                    </m:r>
                    <m:r>
                      <a:rPr lang="en-US" altLang="zh-TW" sz="2000" dirty="0">
                        <a:latin typeface="Cambria Math"/>
                        <a:cs typeface="Times New Roman" pitchFamily="18" charset="0"/>
                      </a:rPr>
                      <m:t>≡</m:t>
                    </m:r>
                    <m:sSub>
                      <m:sSubPr>
                        <m:ctrlPr>
                          <a:rPr lang="en-US" altLang="zh-TW" sz="2000" i="1">
                            <a:latin typeface="Cambria Math" panose="02040503050406030204" pitchFamily="18" charset="0"/>
                            <a:cs typeface="Times New Roman" pitchFamily="18" charset="0"/>
                          </a:rPr>
                        </m:ctrlPr>
                      </m:sSubPr>
                      <m:e>
                        <m:r>
                          <m:rPr>
                            <m:sty m:val="p"/>
                          </m:rPr>
                          <a:rPr lang="en-US" altLang="zh-TW" sz="2000">
                            <a:latin typeface="Cambria Math"/>
                            <a:cs typeface="Times New Roman" pitchFamily="18" charset="0"/>
                          </a:rPr>
                          <m:t>T</m:t>
                        </m:r>
                      </m:e>
                      <m:sub>
                        <m:r>
                          <a:rPr lang="en-US" altLang="zh-TW" sz="2000">
                            <a:latin typeface="Cambria Math"/>
                            <a:cs typeface="Times New Roman" pitchFamily="18" charset="0"/>
                          </a:rPr>
                          <m:t>1</m:t>
                        </m:r>
                      </m:sub>
                    </m:sSub>
                    <m:r>
                      <a:rPr lang="en-US" altLang="zh-TW" sz="2000">
                        <a:latin typeface="Cambria Math"/>
                        <a:cs typeface="Times New Roman" pitchFamily="18" charset="0"/>
                      </a:rPr>
                      <m:t>° </m:t>
                    </m:r>
                    <m:sSub>
                      <m:sSubPr>
                        <m:ctrlPr>
                          <a:rPr lang="en-US" altLang="zh-TW" sz="2000" i="1">
                            <a:latin typeface="Cambria Math" panose="02040503050406030204" pitchFamily="18" charset="0"/>
                            <a:cs typeface="Times New Roman" pitchFamily="18" charset="0"/>
                          </a:rPr>
                        </m:ctrlPr>
                      </m:sSubPr>
                      <m:e>
                        <m:r>
                          <m:rPr>
                            <m:sty m:val="p"/>
                          </m:rPr>
                          <a:rPr lang="en-US" altLang="zh-TW" sz="2000">
                            <a:latin typeface="Cambria Math"/>
                            <a:cs typeface="Times New Roman" pitchFamily="18" charset="0"/>
                          </a:rPr>
                          <m:t>T</m:t>
                        </m:r>
                      </m:e>
                      <m:sub>
                        <m:r>
                          <a:rPr lang="en-US" altLang="zh-TW" sz="2000">
                            <a:latin typeface="Cambria Math"/>
                            <a:cs typeface="Times New Roman" pitchFamily="18" charset="0"/>
                          </a:rPr>
                          <m:t>2</m:t>
                        </m:r>
                      </m:sub>
                    </m:sSub>
                  </m:oMath>
                </a14:m>
                <a:endParaRPr lang="en-US" altLang="zh-TW" sz="2000" dirty="0">
                  <a:latin typeface="Times New Roman" pitchFamily="18" charset="0"/>
                  <a:cs typeface="Times New Roman" pitchFamily="18" charset="0"/>
                </a:endParaRPr>
              </a:p>
              <a:p>
                <a:pPr marL="581025" lvl="1" indent="-180975">
                  <a:spcBef>
                    <a:spcPct val="0"/>
                  </a:spcBef>
                </a:pPr>
                <a:r>
                  <a:rPr lang="en-US" altLang="zh-TW" sz="2000" dirty="0">
                    <a:latin typeface="Times New Roman" pitchFamily="18" charset="0"/>
                    <a:cs typeface="Times New Roman" pitchFamily="18" charset="0"/>
                  </a:rPr>
                  <a:t>The fact that T mapping u to w, implying </a:t>
                </a:r>
                <a14:m>
                  <m:oMath xmlns:m="http://schemas.openxmlformats.org/officeDocument/2006/math">
                    <m:sSub>
                      <m:sSubPr>
                        <m:ctrlPr>
                          <a:rPr lang="en-US" altLang="zh-TW" sz="2000" i="1">
                            <a:latin typeface="Cambria Math" panose="02040503050406030204" pitchFamily="18" charset="0"/>
                            <a:cs typeface="Times New Roman" pitchFamily="18" charset="0"/>
                          </a:rPr>
                        </m:ctrlPr>
                      </m:sSubPr>
                      <m:e>
                        <m:r>
                          <m:rPr>
                            <m:sty m:val="p"/>
                          </m:rPr>
                          <a:rPr lang="en-US" altLang="zh-TW" sz="2000">
                            <a:latin typeface="Cambria Math"/>
                            <a:cs typeface="Times New Roman" pitchFamily="18" charset="0"/>
                          </a:rPr>
                          <m:t>T</m:t>
                        </m:r>
                      </m:e>
                      <m:sub>
                        <m:r>
                          <a:rPr lang="en-US" altLang="zh-TW" sz="2000">
                            <a:latin typeface="Cambria Math"/>
                            <a:cs typeface="Times New Roman" pitchFamily="18" charset="0"/>
                          </a:rPr>
                          <m:t>1</m:t>
                        </m:r>
                      </m:sub>
                    </m:sSub>
                  </m:oMath>
                </a14:m>
                <a:r>
                  <a:rPr lang="en-US" altLang="zh-TW" sz="2000" dirty="0">
                    <a:latin typeface="Times New Roman" pitchFamily="18" charset="0"/>
                    <a:cs typeface="Times New Roman" pitchFamily="18" charset="0"/>
                  </a:rPr>
                  <a:t> mapping u to v, and </a:t>
                </a:r>
                <a14:m>
                  <m:oMath xmlns:m="http://schemas.openxmlformats.org/officeDocument/2006/math">
                    <m:sSub>
                      <m:sSubPr>
                        <m:ctrlPr>
                          <a:rPr lang="en-US" altLang="zh-TW" sz="2000" i="1">
                            <a:latin typeface="Cambria Math" panose="02040503050406030204" pitchFamily="18" charset="0"/>
                            <a:cs typeface="Times New Roman" pitchFamily="18" charset="0"/>
                          </a:rPr>
                        </m:ctrlPr>
                      </m:sSubPr>
                      <m:e>
                        <m:r>
                          <m:rPr>
                            <m:sty m:val="p"/>
                          </m:rPr>
                          <a:rPr lang="en-US" altLang="zh-TW" sz="2000">
                            <a:latin typeface="Cambria Math"/>
                            <a:cs typeface="Times New Roman" pitchFamily="18" charset="0"/>
                          </a:rPr>
                          <m:t>T</m:t>
                        </m:r>
                      </m:e>
                      <m:sub>
                        <m:r>
                          <a:rPr lang="en-US" altLang="zh-TW" sz="2000">
                            <a:latin typeface="Cambria Math"/>
                            <a:cs typeface="Times New Roman" pitchFamily="18" charset="0"/>
                          </a:rPr>
                          <m:t>2</m:t>
                        </m:r>
                      </m:sub>
                    </m:sSub>
                  </m:oMath>
                </a14:m>
                <a:r>
                  <a:rPr lang="en-US" altLang="zh-TW" sz="2000" dirty="0">
                    <a:latin typeface="Times New Roman" pitchFamily="18" charset="0"/>
                    <a:cs typeface="Times New Roman" pitchFamily="18" charset="0"/>
                  </a:rPr>
                  <a:t> mapping v to w.</a:t>
                </a:r>
                <a:endParaRPr lang="zh-TW" altLang="en-US" sz="2000" dirty="0">
                  <a:latin typeface="Times New Roman" pitchFamily="18" charset="0"/>
                  <a:cs typeface="Times New Roman" pitchFamily="18" charset="0"/>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0" y="907200"/>
                <a:ext cx="9144000" cy="1692771"/>
              </a:xfrm>
              <a:blipFill rotWithShape="1">
                <a:blip r:embed="rId4"/>
                <a:stretch>
                  <a:fillRect l="-867" t="-2878" r="-333" b="-5396"/>
                </a:stretch>
              </a:blipFill>
            </p:spPr>
            <p:txBody>
              <a:bodyPr/>
              <a:lstStyle/>
              <a:p>
                <a:r>
                  <a:rPr lang="zh-TW" altLang="en-US">
                    <a:noFill/>
                  </a:rPr>
                  <a:t> </a:t>
                </a:r>
              </a:p>
            </p:txBody>
          </p:sp>
        </mc:Fallback>
      </mc:AlternateContent>
      <p:sp>
        <p:nvSpPr>
          <p:cNvPr id="5"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pPr fontAlgn="base">
              <a:spcBef>
                <a:spcPct val="0"/>
              </a:spcBef>
              <a:spcAft>
                <a:spcPct val="0"/>
              </a:spcAft>
            </a:pPr>
            <a:endParaRPr kumimoji="1" lang="zh-TW" altLang="en-US">
              <a:solidFill>
                <a:prstClr val="black"/>
              </a:solidFill>
            </a:endParaRPr>
          </a:p>
        </p:txBody>
      </p:sp>
      <mc:AlternateContent xmlns:mc="http://schemas.openxmlformats.org/markup-compatibility/2006" xmlns:a14="http://schemas.microsoft.com/office/drawing/2010/main">
        <mc:Choice Requires="a14">
          <p:sp>
            <p:nvSpPr>
              <p:cNvPr id="7" name="文字方塊 6"/>
              <p:cNvSpPr txBox="1"/>
              <p:nvPr/>
            </p:nvSpPr>
            <p:spPr>
              <a:xfrm>
                <a:off x="1331640" y="2420888"/>
                <a:ext cx="360040" cy="276999"/>
              </a:xfrm>
              <a:prstGeom prst="rect">
                <a:avLst/>
              </a:prstGeom>
              <a:noFill/>
            </p:spPr>
            <p:txBody>
              <a:bodyPr wrap="square" rtlCol="0">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kumimoji="1" lang="en-US" altLang="zh-TW" sz="1200" i="1">
                              <a:solidFill>
                                <a:prstClr val="black"/>
                              </a:solidFill>
                              <a:latin typeface="Cambria Math" panose="02040503050406030204" pitchFamily="18" charset="0"/>
                            </a:rPr>
                          </m:ctrlPr>
                        </m:sSubPr>
                        <m:e>
                          <m:r>
                            <m:rPr>
                              <m:sty m:val="p"/>
                            </m:rPr>
                            <a:rPr kumimoji="1" lang="en-US" altLang="zh-TW" sz="1200">
                              <a:solidFill>
                                <a:prstClr val="black"/>
                              </a:solidFill>
                              <a:latin typeface="Cambria Math"/>
                            </a:rPr>
                            <m:t>T</m:t>
                          </m:r>
                        </m:e>
                        <m:sub>
                          <m:r>
                            <a:rPr kumimoji="1" lang="en-US" altLang="zh-TW" sz="1200" i="1">
                              <a:solidFill>
                                <a:prstClr val="black"/>
                              </a:solidFill>
                              <a:latin typeface="Cambria Math"/>
                            </a:rPr>
                            <m:t>1</m:t>
                          </m:r>
                        </m:sub>
                      </m:sSub>
                    </m:oMath>
                  </m:oMathPara>
                </a14:m>
                <a:endParaRPr kumimoji="1" lang="zh-TW" altLang="en-US" sz="1200" dirty="0">
                  <a:solidFill>
                    <a:prstClr val="black"/>
                  </a:solidFill>
                </a:endParaRPr>
              </a:p>
            </p:txBody>
          </p:sp>
        </mc:Choice>
        <mc:Fallback xmlns="">
          <p:sp>
            <p:nvSpPr>
              <p:cNvPr id="7" name="文字方塊 6"/>
              <p:cNvSpPr txBox="1">
                <a:spLocks noRot="1" noChangeAspect="1" noMove="1" noResize="1" noEditPoints="1" noAdjustHandles="1" noChangeArrowheads="1" noChangeShapeType="1" noTextEdit="1"/>
              </p:cNvSpPr>
              <p:nvPr/>
            </p:nvSpPr>
            <p:spPr>
              <a:xfrm>
                <a:off x="1331640" y="2420888"/>
                <a:ext cx="360040" cy="276999"/>
              </a:xfrm>
              <a:prstGeom prst="rect">
                <a:avLst/>
              </a:prstGeom>
              <a:blipFill rotWithShape="1">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p:cNvSpPr txBox="1"/>
              <p:nvPr/>
            </p:nvSpPr>
            <p:spPr>
              <a:xfrm>
                <a:off x="5748376" y="2492896"/>
                <a:ext cx="360040" cy="276999"/>
              </a:xfrm>
              <a:prstGeom prst="rect">
                <a:avLst/>
              </a:prstGeom>
              <a:noFill/>
            </p:spPr>
            <p:txBody>
              <a:bodyPr wrap="square" rtlCol="0">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kumimoji="1" lang="en-US" altLang="zh-TW" sz="1200" i="1" smtClean="0">
                              <a:solidFill>
                                <a:prstClr val="black"/>
                              </a:solidFill>
                              <a:latin typeface="Cambria Math" panose="02040503050406030204" pitchFamily="18" charset="0"/>
                            </a:rPr>
                          </m:ctrlPr>
                        </m:sSubPr>
                        <m:e>
                          <m:r>
                            <m:rPr>
                              <m:sty m:val="p"/>
                            </m:rPr>
                            <a:rPr kumimoji="1" lang="en-US" altLang="zh-TW" sz="1200">
                              <a:solidFill>
                                <a:prstClr val="black"/>
                              </a:solidFill>
                              <a:latin typeface="Cambria Math"/>
                            </a:rPr>
                            <m:t>T</m:t>
                          </m:r>
                        </m:e>
                        <m:sub>
                          <m:r>
                            <a:rPr kumimoji="1" lang="en-US" altLang="zh-TW" sz="1200" i="1" smtClean="0">
                              <a:solidFill>
                                <a:prstClr val="black"/>
                              </a:solidFill>
                              <a:latin typeface="Cambria Math"/>
                            </a:rPr>
                            <m:t>2</m:t>
                          </m:r>
                        </m:sub>
                      </m:sSub>
                    </m:oMath>
                  </m:oMathPara>
                </a14:m>
                <a:endParaRPr kumimoji="1" lang="zh-TW" altLang="en-US" sz="1200" dirty="0">
                  <a:solidFill>
                    <a:prstClr val="black"/>
                  </a:solidFill>
                </a:endParaRPr>
              </a:p>
            </p:txBody>
          </p:sp>
        </mc:Choice>
        <mc:Fallback xmlns="">
          <p:sp>
            <p:nvSpPr>
              <p:cNvPr id="8" name="文字方塊 7"/>
              <p:cNvSpPr txBox="1">
                <a:spLocks noRot="1" noChangeAspect="1" noMove="1" noResize="1" noEditPoints="1" noAdjustHandles="1" noChangeArrowheads="1" noChangeShapeType="1" noTextEdit="1"/>
              </p:cNvSpPr>
              <p:nvPr/>
            </p:nvSpPr>
            <p:spPr>
              <a:xfrm>
                <a:off x="5748376" y="2492896"/>
                <a:ext cx="360040" cy="276999"/>
              </a:xfrm>
              <a:prstGeom prst="rect">
                <a:avLst/>
              </a:prstGeom>
              <a:blipFill rotWithShape="1">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p:cNvSpPr txBox="1"/>
              <p:nvPr/>
            </p:nvSpPr>
            <p:spPr>
              <a:xfrm>
                <a:off x="1841202" y="4442628"/>
                <a:ext cx="1244467" cy="276999"/>
              </a:xfrm>
              <a:prstGeom prst="rect">
                <a:avLst/>
              </a:prstGeom>
              <a:noFill/>
            </p:spPr>
            <p:txBody>
              <a:bodyPr wrap="square" rtlCol="0">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r>
                        <m:rPr>
                          <m:sty m:val="p"/>
                        </m:rPr>
                        <a:rPr kumimoji="1" lang="en-US" altLang="zh-TW" sz="1200" dirty="0" smtClean="0">
                          <a:solidFill>
                            <a:prstClr val="black"/>
                          </a:solidFill>
                          <a:latin typeface="Cambria Math"/>
                        </a:rPr>
                        <m:t>T</m:t>
                      </m:r>
                      <m:r>
                        <a:rPr kumimoji="1" lang="en-US" altLang="zh-TW" sz="1200" i="1" dirty="0" smtClean="0">
                          <a:solidFill>
                            <a:prstClr val="black"/>
                          </a:solidFill>
                          <a:latin typeface="Cambria Math"/>
                        </a:rPr>
                        <m:t>=</m:t>
                      </m:r>
                      <m:sSub>
                        <m:sSubPr>
                          <m:ctrlPr>
                            <a:rPr kumimoji="1" lang="en-US" altLang="zh-TW" sz="1200" i="1">
                              <a:solidFill>
                                <a:prstClr val="black"/>
                              </a:solidFill>
                              <a:latin typeface="Cambria Math" panose="02040503050406030204" pitchFamily="18" charset="0"/>
                            </a:rPr>
                          </m:ctrlPr>
                        </m:sSubPr>
                        <m:e>
                          <m:r>
                            <m:rPr>
                              <m:sty m:val="p"/>
                            </m:rPr>
                            <a:rPr kumimoji="1" lang="en-US" altLang="zh-TW" sz="1200">
                              <a:solidFill>
                                <a:prstClr val="black"/>
                              </a:solidFill>
                              <a:latin typeface="Cambria Math"/>
                            </a:rPr>
                            <m:t>T</m:t>
                          </m:r>
                        </m:e>
                        <m:sub>
                          <m:r>
                            <a:rPr kumimoji="1" lang="en-US" altLang="zh-TW" sz="1200" i="1">
                              <a:solidFill>
                                <a:prstClr val="black"/>
                              </a:solidFill>
                              <a:latin typeface="Cambria Math"/>
                            </a:rPr>
                            <m:t>1</m:t>
                          </m:r>
                        </m:sub>
                      </m:sSub>
                      <m:r>
                        <a:rPr kumimoji="1" lang="zh-TW" altLang="en-US" sz="1200" i="1" smtClean="0">
                          <a:solidFill>
                            <a:prstClr val="black"/>
                          </a:solidFill>
                          <a:latin typeface="Cambria Math"/>
                        </a:rPr>
                        <m:t>。</m:t>
                      </m:r>
                      <m:r>
                        <a:rPr kumimoji="1" lang="en-US" altLang="zh-TW" sz="1200" i="1">
                          <a:solidFill>
                            <a:prstClr val="black"/>
                          </a:solidFill>
                          <a:latin typeface="Cambria Math"/>
                          <a:ea typeface="Cambria Math"/>
                        </a:rPr>
                        <m:t> </m:t>
                      </m:r>
                      <m:sSub>
                        <m:sSubPr>
                          <m:ctrlPr>
                            <a:rPr kumimoji="1" lang="en-US" altLang="zh-TW" sz="1200" i="1">
                              <a:solidFill>
                                <a:prstClr val="black"/>
                              </a:solidFill>
                              <a:latin typeface="Cambria Math" panose="02040503050406030204" pitchFamily="18" charset="0"/>
                            </a:rPr>
                          </m:ctrlPr>
                        </m:sSubPr>
                        <m:e>
                          <m:r>
                            <m:rPr>
                              <m:sty m:val="p"/>
                            </m:rPr>
                            <a:rPr kumimoji="1" lang="en-US" altLang="zh-TW" sz="1200">
                              <a:solidFill>
                                <a:prstClr val="black"/>
                              </a:solidFill>
                              <a:latin typeface="Cambria Math"/>
                            </a:rPr>
                            <m:t>T</m:t>
                          </m:r>
                        </m:e>
                        <m:sub>
                          <m:r>
                            <a:rPr kumimoji="1" lang="en-US" altLang="zh-TW" sz="1200" i="1">
                              <a:solidFill>
                                <a:prstClr val="black"/>
                              </a:solidFill>
                              <a:latin typeface="Cambria Math"/>
                            </a:rPr>
                            <m:t>2</m:t>
                          </m:r>
                        </m:sub>
                      </m:sSub>
                    </m:oMath>
                  </m:oMathPara>
                </a14:m>
                <a:endParaRPr kumimoji="1" lang="zh-TW" altLang="en-US" sz="1200" dirty="0">
                  <a:solidFill>
                    <a:prstClr val="black"/>
                  </a:solidFill>
                </a:endParaRPr>
              </a:p>
            </p:txBody>
          </p:sp>
        </mc:Choice>
        <mc:Fallback xmlns="">
          <p:sp>
            <p:nvSpPr>
              <p:cNvPr id="9" name="文字方塊 8"/>
              <p:cNvSpPr txBox="1">
                <a:spLocks noRot="1" noChangeAspect="1" noMove="1" noResize="1" noEditPoints="1" noAdjustHandles="1" noChangeArrowheads="1" noChangeShapeType="1" noTextEdit="1"/>
              </p:cNvSpPr>
              <p:nvPr/>
            </p:nvSpPr>
            <p:spPr>
              <a:xfrm>
                <a:off x="1841202" y="4442628"/>
                <a:ext cx="1244467" cy="276999"/>
              </a:xfrm>
              <a:prstGeom prst="rect">
                <a:avLst/>
              </a:prstGeom>
              <a:blipFill rotWithShape="1">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p:cNvSpPr txBox="1"/>
              <p:nvPr/>
            </p:nvSpPr>
            <p:spPr>
              <a:xfrm>
                <a:off x="467544" y="5955656"/>
                <a:ext cx="2606777" cy="707886"/>
              </a:xfrm>
              <a:prstGeom prst="rect">
                <a:avLst/>
              </a:prstGeom>
              <a:noFill/>
            </p:spPr>
            <p:txBody>
              <a:bodyPr wrap="square" rtlCol="0">
                <a:spAutoFit/>
              </a:bodyPr>
              <a:lstStyle/>
              <a:p>
                <a:pPr fontAlgn="base">
                  <a:spcBef>
                    <a:spcPct val="0"/>
                  </a:spcBef>
                  <a:spcAft>
                    <a:spcPct val="0"/>
                  </a:spcAft>
                </a:pPr>
                <a14:m>
                  <m:oMathPara xmlns:m="http://schemas.openxmlformats.org/officeDocument/2006/math">
                    <m:oMathParaPr>
                      <m:jc m:val="left"/>
                    </m:oMathParaPr>
                    <m:oMath xmlns:m="http://schemas.openxmlformats.org/officeDocument/2006/math">
                      <m:d>
                        <m:dPr>
                          <m:begChr m:val="{"/>
                          <m:endChr m:val="}"/>
                          <m:ctrlPr>
                            <a:rPr kumimoji="1" lang="en-US" altLang="zh-TW" sz="2000" i="1" dirty="0" smtClean="0">
                              <a:solidFill>
                                <a:prstClr val="black"/>
                              </a:solidFill>
                              <a:latin typeface="Cambria Math" panose="02040503050406030204" pitchFamily="18" charset="0"/>
                            </a:rPr>
                          </m:ctrlPr>
                        </m:dPr>
                        <m:e>
                          <m:r>
                            <a:rPr kumimoji="1" lang="en-US" altLang="zh-TW" sz="2000" i="1" dirty="0" smtClean="0">
                              <a:solidFill>
                                <a:prstClr val="black"/>
                              </a:solidFill>
                              <a:latin typeface="Cambria Math"/>
                            </a:rPr>
                            <m:t>𝑎𝑎</m:t>
                          </m:r>
                        </m:e>
                      </m:d>
                      <m:r>
                        <a:rPr kumimoji="1" lang="en-US" altLang="zh-TW" sz="2000" i="1" dirty="0" smtClean="0">
                          <a:solidFill>
                            <a:prstClr val="black"/>
                          </a:solidFill>
                          <a:latin typeface="Cambria Math"/>
                          <a:ea typeface="Cambria Math"/>
                        </a:rPr>
                        <m:t>→</m:t>
                      </m:r>
                      <m:d>
                        <m:dPr>
                          <m:begChr m:val="{"/>
                          <m:endChr m:val="}"/>
                          <m:ctrlPr>
                            <a:rPr kumimoji="1" lang="en-US" altLang="zh-TW" sz="2000" i="1" dirty="0">
                              <a:solidFill>
                                <a:prstClr val="black"/>
                              </a:solidFill>
                              <a:latin typeface="Cambria Math" panose="02040503050406030204" pitchFamily="18" charset="0"/>
                            </a:rPr>
                          </m:ctrlPr>
                        </m:dPr>
                        <m:e>
                          <m:r>
                            <a:rPr kumimoji="1" lang="en-US" altLang="zh-TW" sz="2000" i="1" dirty="0" smtClean="0">
                              <a:solidFill>
                                <a:prstClr val="black"/>
                              </a:solidFill>
                              <a:latin typeface="Cambria Math"/>
                            </a:rPr>
                            <m:t>𝑏𝑎</m:t>
                          </m:r>
                        </m:e>
                      </m:d>
                      <m:r>
                        <a:rPr kumimoji="1" lang="en-US" altLang="zh-TW" sz="2000" i="1" dirty="0" smtClean="0">
                          <a:solidFill>
                            <a:prstClr val="black"/>
                          </a:solidFill>
                          <a:latin typeface="Cambria Math"/>
                        </a:rPr>
                        <m:t> :1.1</m:t>
                      </m:r>
                    </m:oMath>
                  </m:oMathPara>
                </a14:m>
                <a:endParaRPr kumimoji="1" lang="en-US" altLang="zh-TW" sz="2000" i="1" dirty="0" smtClean="0">
                  <a:solidFill>
                    <a:prstClr val="black"/>
                  </a:solidFill>
                  <a:latin typeface="Cambria Math"/>
                </a:endParaRPr>
              </a:p>
              <a:p>
                <a:pPr fontAlgn="base">
                  <a:spcBef>
                    <a:spcPct val="0"/>
                  </a:spcBef>
                  <a:spcAft>
                    <a:spcPct val="0"/>
                  </a:spcAft>
                </a:pPr>
                <a14:m>
                  <m:oMathPara xmlns:m="http://schemas.openxmlformats.org/officeDocument/2006/math">
                    <m:oMathParaPr>
                      <m:jc m:val="left"/>
                    </m:oMathParaPr>
                    <m:oMath xmlns:m="http://schemas.openxmlformats.org/officeDocument/2006/math">
                      <m:d>
                        <m:dPr>
                          <m:begChr m:val="{"/>
                          <m:endChr m:val="}"/>
                          <m:ctrlPr>
                            <a:rPr kumimoji="1" lang="en-US" altLang="zh-TW" sz="2000" i="1" dirty="0">
                              <a:solidFill>
                                <a:prstClr val="black"/>
                              </a:solidFill>
                              <a:latin typeface="Cambria Math" panose="02040503050406030204" pitchFamily="18" charset="0"/>
                            </a:rPr>
                          </m:ctrlPr>
                        </m:dPr>
                        <m:e>
                          <m:r>
                            <a:rPr kumimoji="1" lang="en-US" altLang="zh-TW" sz="2000" i="1" dirty="0" smtClean="0">
                              <a:solidFill>
                                <a:prstClr val="black"/>
                              </a:solidFill>
                              <a:latin typeface="Cambria Math"/>
                            </a:rPr>
                            <m:t>𝑏</m:t>
                          </m:r>
                          <m:r>
                            <a:rPr kumimoji="1" lang="en-US" altLang="zh-TW" sz="2000" i="1" dirty="0">
                              <a:solidFill>
                                <a:prstClr val="black"/>
                              </a:solidFill>
                              <a:latin typeface="Cambria Math"/>
                            </a:rPr>
                            <m:t>𝑎</m:t>
                          </m:r>
                        </m:e>
                      </m:d>
                      <m:r>
                        <a:rPr kumimoji="1" lang="en-US" altLang="zh-TW" sz="2000" i="1" dirty="0">
                          <a:solidFill>
                            <a:prstClr val="black"/>
                          </a:solidFill>
                          <a:latin typeface="Cambria Math"/>
                          <a:ea typeface="Cambria Math"/>
                        </a:rPr>
                        <m:t>→</m:t>
                      </m:r>
                      <m:d>
                        <m:dPr>
                          <m:begChr m:val="{"/>
                          <m:endChr m:val="}"/>
                          <m:ctrlPr>
                            <a:rPr kumimoji="1" lang="en-US" altLang="zh-TW" sz="2000" i="1" dirty="0">
                              <a:solidFill>
                                <a:prstClr val="black"/>
                              </a:solidFill>
                              <a:latin typeface="Cambria Math" panose="02040503050406030204" pitchFamily="18" charset="0"/>
                            </a:rPr>
                          </m:ctrlPr>
                        </m:dPr>
                        <m:e>
                          <m:r>
                            <a:rPr kumimoji="1" lang="en-US" altLang="zh-TW" sz="2000" i="1" dirty="0" smtClean="0">
                              <a:solidFill>
                                <a:prstClr val="black"/>
                              </a:solidFill>
                              <a:latin typeface="Cambria Math"/>
                            </a:rPr>
                            <m:t>𝑐</m:t>
                          </m:r>
                          <m:r>
                            <a:rPr kumimoji="1" lang="en-US" altLang="zh-TW" sz="2000" i="1" dirty="0">
                              <a:solidFill>
                                <a:prstClr val="black"/>
                              </a:solidFill>
                              <a:latin typeface="Cambria Math"/>
                            </a:rPr>
                            <m:t>𝑏</m:t>
                          </m:r>
                        </m:e>
                      </m:d>
                      <m:r>
                        <a:rPr kumimoji="1" lang="en-US" altLang="zh-TW" sz="2000" i="1" dirty="0">
                          <a:solidFill>
                            <a:prstClr val="black"/>
                          </a:solidFill>
                          <a:latin typeface="Cambria Math"/>
                        </a:rPr>
                        <m:t> :1.</m:t>
                      </m:r>
                      <m:r>
                        <a:rPr kumimoji="1" lang="en-US" altLang="zh-TW" sz="2000" i="1" dirty="0" smtClean="0">
                          <a:solidFill>
                            <a:prstClr val="black"/>
                          </a:solidFill>
                          <a:latin typeface="Cambria Math"/>
                        </a:rPr>
                        <m:t>4</m:t>
                      </m:r>
                    </m:oMath>
                  </m:oMathPara>
                </a14:m>
                <a:endParaRPr kumimoji="1" lang="zh-TW" altLang="en-US" sz="2000" dirty="0">
                  <a:solidFill>
                    <a:prstClr val="black"/>
                  </a:solidFill>
                </a:endParaRPr>
              </a:p>
            </p:txBody>
          </p:sp>
        </mc:Choice>
        <mc:Fallback xmlns="">
          <p:sp>
            <p:nvSpPr>
              <p:cNvPr id="10" name="文字方塊 9"/>
              <p:cNvSpPr txBox="1">
                <a:spLocks noRot="1" noChangeAspect="1" noMove="1" noResize="1" noEditPoints="1" noAdjustHandles="1" noChangeArrowheads="1" noChangeShapeType="1" noTextEdit="1"/>
              </p:cNvSpPr>
              <p:nvPr/>
            </p:nvSpPr>
            <p:spPr>
              <a:xfrm>
                <a:off x="467544" y="5955656"/>
                <a:ext cx="2606777" cy="707886"/>
              </a:xfrm>
              <a:prstGeom prst="rect">
                <a:avLst/>
              </a:prstGeom>
              <a:blipFill rotWithShape="1">
                <a:blip r:embed="rId8"/>
                <a:stretch>
                  <a:fillRect/>
                </a:stretch>
              </a:blipFill>
            </p:spPr>
            <p:txBody>
              <a:bodyPr/>
              <a:lstStyle/>
              <a:p>
                <a:r>
                  <a:rPr lang="zh-TW" altLang="en-US">
                    <a:noFill/>
                  </a:rPr>
                  <a:t> </a:t>
                </a:r>
              </a:p>
            </p:txBody>
          </p:sp>
        </mc:Fallback>
      </mc:AlternateContent>
      <p:sp>
        <p:nvSpPr>
          <p:cNvPr id="11" name="向右箭號 10"/>
          <p:cNvSpPr/>
          <p:nvPr/>
        </p:nvSpPr>
        <p:spPr>
          <a:xfrm>
            <a:off x="2907302" y="6185029"/>
            <a:ext cx="216025" cy="249140"/>
          </a:xfrm>
          <a:prstGeom prst="rightArrow">
            <a:avLst/>
          </a:prstGeom>
          <a:ln w="9525"/>
        </p:spPr>
        <p:style>
          <a:lnRef idx="2">
            <a:schemeClr val="dk1"/>
          </a:lnRef>
          <a:fillRef idx="1">
            <a:schemeClr val="lt1"/>
          </a:fillRef>
          <a:effectRef idx="0">
            <a:schemeClr val="dk1"/>
          </a:effectRef>
          <a:fontRef idx="minor">
            <a:schemeClr val="dk1"/>
          </a:fontRef>
        </p:style>
        <p:txBody>
          <a:bodyPr rtlCol="0" anchor="ctr"/>
          <a:lstStyle/>
          <a:p>
            <a:pPr algn="ctr" fontAlgn="base">
              <a:spcBef>
                <a:spcPct val="0"/>
              </a:spcBef>
              <a:spcAft>
                <a:spcPct val="0"/>
              </a:spcAft>
            </a:pPr>
            <a:endParaRPr kumimoji="1" lang="zh-TW" altLang="en-US" sz="2000" dirty="0">
              <a:solidFill>
                <a:prstClr val="black"/>
              </a:solidFill>
            </a:endParaRPr>
          </a:p>
        </p:txBody>
      </p:sp>
      <mc:AlternateContent xmlns:mc="http://schemas.openxmlformats.org/markup-compatibility/2006" xmlns:a14="http://schemas.microsoft.com/office/drawing/2010/main">
        <mc:Choice Requires="a14">
          <p:sp>
            <p:nvSpPr>
              <p:cNvPr id="12" name="文字方塊 11"/>
              <p:cNvSpPr txBox="1"/>
              <p:nvPr/>
            </p:nvSpPr>
            <p:spPr>
              <a:xfrm>
                <a:off x="3304549" y="6109544"/>
                <a:ext cx="2534901" cy="400110"/>
              </a:xfrm>
              <a:prstGeom prst="rect">
                <a:avLst/>
              </a:prstGeom>
              <a:noFill/>
            </p:spPr>
            <p:txBody>
              <a:bodyPr wrap="square" rtlCol="0">
                <a:spAutoFit/>
              </a:bodyPr>
              <a:lstStyle/>
              <a:p>
                <a:pPr fontAlgn="base">
                  <a:spcBef>
                    <a:spcPct val="0"/>
                  </a:spcBef>
                  <a:spcAft>
                    <a:spcPct val="0"/>
                  </a:spcAft>
                </a:pPr>
                <a14:m>
                  <m:oMath xmlns:m="http://schemas.openxmlformats.org/officeDocument/2006/math">
                    <m:d>
                      <m:dPr>
                        <m:begChr m:val="{"/>
                        <m:endChr m:val="}"/>
                        <m:ctrlPr>
                          <a:rPr kumimoji="1" lang="en-US" altLang="zh-TW" sz="2000" i="1" dirty="0" smtClean="0">
                            <a:solidFill>
                              <a:prstClr val="black"/>
                            </a:solidFill>
                            <a:latin typeface="Cambria Math" panose="02040503050406030204" pitchFamily="18" charset="0"/>
                          </a:rPr>
                        </m:ctrlPr>
                      </m:dPr>
                      <m:e>
                        <m:r>
                          <a:rPr kumimoji="1" lang="en-US" altLang="zh-TW" sz="2000" i="1" dirty="0" smtClean="0">
                            <a:solidFill>
                              <a:prstClr val="black"/>
                            </a:solidFill>
                            <a:latin typeface="Cambria Math"/>
                          </a:rPr>
                          <m:t>𝑎𝑎</m:t>
                        </m:r>
                      </m:e>
                    </m:d>
                    <m:r>
                      <a:rPr kumimoji="1" lang="en-US" altLang="zh-TW" sz="2000" i="1" dirty="0" smtClean="0">
                        <a:solidFill>
                          <a:prstClr val="black"/>
                        </a:solidFill>
                        <a:latin typeface="Cambria Math"/>
                        <a:ea typeface="Cambria Math"/>
                      </a:rPr>
                      <m:t>→</m:t>
                    </m:r>
                    <m:d>
                      <m:dPr>
                        <m:begChr m:val="{"/>
                        <m:endChr m:val="}"/>
                        <m:ctrlPr>
                          <a:rPr kumimoji="1" lang="en-US" altLang="zh-TW" sz="2000" i="1" dirty="0">
                            <a:solidFill>
                              <a:prstClr val="black"/>
                            </a:solidFill>
                            <a:latin typeface="Cambria Math" panose="02040503050406030204" pitchFamily="18" charset="0"/>
                          </a:rPr>
                        </m:ctrlPr>
                      </m:dPr>
                      <m:e>
                        <m:r>
                          <a:rPr kumimoji="1" lang="en-US" altLang="zh-TW" sz="2000" i="1" dirty="0" smtClean="0">
                            <a:solidFill>
                              <a:prstClr val="black"/>
                            </a:solidFill>
                            <a:latin typeface="Cambria Math"/>
                          </a:rPr>
                          <m:t>𝑐𝑏</m:t>
                        </m:r>
                      </m:e>
                    </m:d>
                    <m:r>
                      <a:rPr kumimoji="1" lang="en-US" altLang="zh-TW" sz="2000" i="1" dirty="0" smtClean="0">
                        <a:solidFill>
                          <a:prstClr val="black"/>
                        </a:solidFill>
                        <a:latin typeface="Cambria Math"/>
                      </a:rPr>
                      <m:t> :</m:t>
                    </m:r>
                    <m:r>
                      <m:rPr>
                        <m:nor/>
                      </m:rPr>
                      <a:rPr kumimoji="1" lang="en-US" altLang="zh-TW" sz="2000" dirty="0" smtClean="0">
                        <a:solidFill>
                          <a:prstClr val="black"/>
                        </a:solidFill>
                        <a:latin typeface="Times New Roman" pitchFamily="18" charset="0"/>
                        <a:cs typeface="Times New Roman" pitchFamily="18" charset="0"/>
                      </a:rPr>
                      <m:t>2.</m:t>
                    </m:r>
                  </m:oMath>
                </a14:m>
                <a:r>
                  <a:rPr kumimoji="1" lang="en-US" altLang="zh-TW" sz="2000" dirty="0" smtClean="0">
                    <a:solidFill>
                      <a:prstClr val="black"/>
                    </a:solidFill>
                    <a:latin typeface="Times New Roman" pitchFamily="18" charset="0"/>
                    <a:cs typeface="Times New Roman" pitchFamily="18" charset="0"/>
                  </a:rPr>
                  <a:t>5</a:t>
                </a:r>
              </a:p>
            </p:txBody>
          </p:sp>
        </mc:Choice>
        <mc:Fallback xmlns="">
          <p:sp>
            <p:nvSpPr>
              <p:cNvPr id="12" name="文字方塊 11"/>
              <p:cNvSpPr txBox="1">
                <a:spLocks noRot="1" noChangeAspect="1" noMove="1" noResize="1" noEditPoints="1" noAdjustHandles="1" noChangeArrowheads="1" noChangeShapeType="1" noTextEdit="1"/>
              </p:cNvSpPr>
              <p:nvPr/>
            </p:nvSpPr>
            <p:spPr>
              <a:xfrm>
                <a:off x="3304549" y="6109544"/>
                <a:ext cx="2534901" cy="400110"/>
              </a:xfrm>
              <a:prstGeom prst="rect">
                <a:avLst/>
              </a:prstGeom>
              <a:blipFill rotWithShape="1">
                <a:blip r:embed="rId9"/>
                <a:stretch>
                  <a:fillRect t="-7576" b="-25758"/>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8767778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xfrm>
            <a:off x="0" y="0"/>
            <a:ext cx="9144000" cy="720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hangingPunct="1"/>
            <a:r>
              <a:rPr lang="en-US" altLang="zh-TW" sz="3300" b="1" dirty="0" smtClean="0">
                <a:latin typeface="Times New Roman" pitchFamily="18" charset="0"/>
              </a:rPr>
              <a:t>Minimum-Classification-Error (MCE) Training</a:t>
            </a:r>
          </a:p>
        </p:txBody>
      </p:sp>
      <p:sp>
        <p:nvSpPr>
          <p:cNvPr id="15363" name="Rectangle 3"/>
          <p:cNvSpPr>
            <a:spLocks noGrp="1" noChangeArrowheads="1"/>
          </p:cNvSpPr>
          <p:nvPr>
            <p:ph type="body" idx="1"/>
          </p:nvPr>
        </p:nvSpPr>
        <p:spPr bwMode="auto">
          <a:xfrm>
            <a:off x="0" y="907200"/>
            <a:ext cx="9124950" cy="455252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85725" indent="-85725" eaLnBrk="1" hangingPunct="1">
              <a:spcBef>
                <a:spcPct val="0"/>
              </a:spcBef>
              <a:buFont typeface="新細明體" pitchFamily="18" charset="-120"/>
              <a:buChar char="˙"/>
            </a:pPr>
            <a:r>
              <a:rPr lang="en-US" altLang="zh-TW" sz="2400" b="1" dirty="0" smtClean="0">
                <a:latin typeface="Times New Roman" pitchFamily="18" charset="0"/>
              </a:rPr>
              <a:t>Find </a:t>
            </a:r>
            <a:r>
              <a:rPr lang="en-US" altLang="zh-TW" sz="2400" b="1" i="1" dirty="0" smtClean="0">
                <a:latin typeface="Times New Roman" pitchFamily="18" charset="0"/>
                <a:sym typeface="Symbol" pitchFamily="18" charset="2"/>
              </a:rPr>
              <a:t></a:t>
            </a:r>
            <a:r>
              <a:rPr lang="en-US" altLang="zh-TW" sz="2400" b="1" dirty="0" smtClean="0">
                <a:latin typeface="Times New Roman" pitchFamily="18" charset="0"/>
              </a:rPr>
              <a:t> such that</a:t>
            </a:r>
          </a:p>
          <a:p>
            <a:pPr marL="542925" lvl="1" indent="-276225" eaLnBrk="1" hangingPunct="1">
              <a:spcBef>
                <a:spcPct val="0"/>
              </a:spcBef>
              <a:buFont typeface="Times New Roman" pitchFamily="18" charset="0"/>
              <a:buChar char="–"/>
            </a:pPr>
            <a:endParaRPr lang="en-US" altLang="zh-TW" sz="2200" dirty="0" smtClean="0">
              <a:latin typeface="Times New Roman" pitchFamily="18" charset="0"/>
            </a:endParaRPr>
          </a:p>
          <a:p>
            <a:pPr marL="542925" lvl="1" indent="-276225" eaLnBrk="1" hangingPunct="1">
              <a:spcBef>
                <a:spcPts val="1000"/>
              </a:spcBef>
              <a:buFont typeface="Times New Roman" pitchFamily="18" charset="0"/>
              <a:buChar char="–"/>
            </a:pPr>
            <a:r>
              <a:rPr lang="en-US" altLang="zh-TW" sz="2200" dirty="0" smtClean="0">
                <a:latin typeface="Times New Roman" pitchFamily="18" charset="0"/>
              </a:rPr>
              <a:t>the above objective function in general is difficult to minimize directly </a:t>
            </a:r>
          </a:p>
          <a:p>
            <a:pPr marL="542925" lvl="1" indent="-276225" eaLnBrk="1" hangingPunct="1">
              <a:spcBef>
                <a:spcPts val="1000"/>
              </a:spcBef>
              <a:buFont typeface="Times New Roman" pitchFamily="18" charset="0"/>
              <a:buChar char="–"/>
            </a:pPr>
            <a:r>
              <a:rPr lang="en-US" altLang="zh-TW" sz="2200" dirty="0" smtClean="0">
                <a:latin typeface="Times New Roman" pitchFamily="18" charset="0"/>
              </a:rPr>
              <a:t>local minimum can be obtained iteratively using gradient (steepest) descent algorithm</a:t>
            </a:r>
          </a:p>
          <a:p>
            <a:pPr marL="542925" lvl="1" indent="-276225" eaLnBrk="1" hangingPunct="1">
              <a:spcBef>
                <a:spcPct val="0"/>
              </a:spcBef>
              <a:buFont typeface="新細明體" pitchFamily="18" charset="-120"/>
              <a:buChar char="˙"/>
            </a:pPr>
            <a:endParaRPr lang="en-US" altLang="zh-TW" sz="2200" dirty="0" smtClean="0">
              <a:latin typeface="Times New Roman" pitchFamily="18" charset="0"/>
            </a:endParaRPr>
          </a:p>
          <a:p>
            <a:pPr marL="542925" lvl="1" indent="-276225" eaLnBrk="1" hangingPunct="1">
              <a:spcBef>
                <a:spcPct val="0"/>
              </a:spcBef>
              <a:buFont typeface="新細明體" pitchFamily="18" charset="-120"/>
              <a:buChar char="˙"/>
            </a:pPr>
            <a:endParaRPr lang="en-US" altLang="zh-TW" sz="2200" dirty="0" smtClean="0">
              <a:latin typeface="Times New Roman" pitchFamily="18" charset="0"/>
            </a:endParaRPr>
          </a:p>
          <a:p>
            <a:pPr marL="542925" lvl="1" indent="-276225" eaLnBrk="1" hangingPunct="1">
              <a:spcBef>
                <a:spcPct val="0"/>
              </a:spcBef>
              <a:buFont typeface="新細明體" pitchFamily="18" charset="-120"/>
              <a:buChar char="˙"/>
            </a:pPr>
            <a:endParaRPr lang="en-US" altLang="zh-TW" sz="2200" dirty="0" smtClean="0">
              <a:latin typeface="Times New Roman" pitchFamily="18" charset="0"/>
            </a:endParaRPr>
          </a:p>
          <a:p>
            <a:pPr marL="542925" lvl="1" indent="-276225" eaLnBrk="1" hangingPunct="1">
              <a:spcBef>
                <a:spcPct val="0"/>
              </a:spcBef>
              <a:buFont typeface="新細明體" pitchFamily="18" charset="-120"/>
              <a:buChar char="˙"/>
            </a:pPr>
            <a:endParaRPr lang="en-US" altLang="zh-TW" sz="2200" dirty="0" smtClean="0">
              <a:latin typeface="Times New Roman" pitchFamily="18" charset="0"/>
            </a:endParaRPr>
          </a:p>
          <a:p>
            <a:pPr marL="542925" lvl="1" indent="-276225" eaLnBrk="1" hangingPunct="1">
              <a:spcBef>
                <a:spcPts val="3500"/>
              </a:spcBef>
              <a:buFont typeface="Times New Roman" pitchFamily="18" charset="0"/>
              <a:buChar char="–"/>
            </a:pPr>
            <a:r>
              <a:rPr lang="en-US" altLang="zh-TW" sz="2200" dirty="0" smtClean="0">
                <a:latin typeface="Times New Roman" pitchFamily="18" charset="0"/>
              </a:rPr>
              <a:t>every training observation may change the parameters of ALL models, not the model for its class only</a:t>
            </a:r>
          </a:p>
        </p:txBody>
      </p:sp>
      <p:graphicFrame>
        <p:nvGraphicFramePr>
          <p:cNvPr id="15364" name="Object 4"/>
          <p:cNvGraphicFramePr>
            <a:graphicFrameLocks noChangeAspect="1"/>
          </p:cNvGraphicFramePr>
          <p:nvPr/>
        </p:nvGraphicFramePr>
        <p:xfrm>
          <a:off x="684213" y="1341438"/>
          <a:ext cx="3770312" cy="431800"/>
        </p:xfrm>
        <a:graphic>
          <a:graphicData uri="http://schemas.openxmlformats.org/presentationml/2006/ole">
            <mc:AlternateContent xmlns:mc="http://schemas.openxmlformats.org/markup-compatibility/2006">
              <mc:Choice xmlns:v="urn:schemas-microsoft-com:vml" Requires="v">
                <p:oleObj spid="_x0000_s17007" name="Equation" r:id="rId3" imgW="2260600" imgH="279400" progId="Equation.3">
                  <p:embed/>
                </p:oleObj>
              </mc:Choice>
              <mc:Fallback>
                <p:oleObj name="Equation" r:id="rId3" imgW="2260600" imgH="279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1341438"/>
                        <a:ext cx="3770312" cy="431800"/>
                      </a:xfrm>
                      <a:prstGeom prst="rect">
                        <a:avLst/>
                      </a:prstGeom>
                      <a:noFill/>
                      <a:ln>
                        <a:noFill/>
                      </a:ln>
                      <a:effectLst/>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5" name="Rectangle 12"/>
          <p:cNvSpPr>
            <a:spLocks noChangeArrowheads="1"/>
          </p:cNvSpPr>
          <p:nvPr/>
        </p:nvSpPr>
        <p:spPr bwMode="auto">
          <a:xfrm>
            <a:off x="0" y="28622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endParaRPr lang="zh-TW" altLang="en-US"/>
          </a:p>
        </p:txBody>
      </p:sp>
      <p:sp>
        <p:nvSpPr>
          <p:cNvPr id="15366" name="Text Box 16"/>
          <p:cNvSpPr txBox="1">
            <a:spLocks noChangeArrowheads="1"/>
          </p:cNvSpPr>
          <p:nvPr/>
        </p:nvSpPr>
        <p:spPr bwMode="auto">
          <a:xfrm>
            <a:off x="1135063" y="855663"/>
            <a:ext cx="22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r>
              <a:rPr lang="en-US" altLang="zh-TW" sz="1200">
                <a:latin typeface="Times New Roman" pitchFamily="18" charset="0"/>
              </a:rPr>
              <a:t>^</a:t>
            </a:r>
            <a:endParaRPr lang="en-US" altLang="zh-TW"/>
          </a:p>
        </p:txBody>
      </p:sp>
      <p:grpSp>
        <p:nvGrpSpPr>
          <p:cNvPr id="15367" name="Group 21"/>
          <p:cNvGrpSpPr>
            <a:grpSpLocks/>
          </p:cNvGrpSpPr>
          <p:nvPr/>
        </p:nvGrpSpPr>
        <p:grpSpPr bwMode="auto">
          <a:xfrm>
            <a:off x="652463" y="2975154"/>
            <a:ext cx="7448550" cy="1725616"/>
            <a:chOff x="411" y="1750"/>
            <a:chExt cx="4692" cy="1087"/>
          </a:xfrm>
        </p:grpSpPr>
        <p:graphicFrame>
          <p:nvGraphicFramePr>
            <p:cNvPr id="15368" name="Object 5"/>
            <p:cNvGraphicFramePr>
              <a:graphicFrameLocks noChangeAspect="1"/>
            </p:cNvGraphicFramePr>
            <p:nvPr>
              <p:extLst>
                <p:ext uri="{D42A27DB-BD31-4B8C-83A1-F6EECF244321}">
                  <p14:modId xmlns:p14="http://schemas.microsoft.com/office/powerpoint/2010/main" val="1584487246"/>
                </p:ext>
              </p:extLst>
            </p:nvPr>
          </p:nvGraphicFramePr>
          <p:xfrm>
            <a:off x="418" y="2468"/>
            <a:ext cx="3324" cy="369"/>
          </p:xfrm>
          <a:graphic>
            <a:graphicData uri="http://schemas.openxmlformats.org/presentationml/2006/ole">
              <mc:AlternateContent xmlns:mc="http://schemas.openxmlformats.org/markup-compatibility/2006">
                <mc:Choice xmlns:v="urn:schemas-microsoft-com:vml" Requires="v">
                  <p:oleObj spid="_x0000_s17008" name="方程式" r:id="rId5" imgW="2971800" imgH="368300" progId="Equation.3">
                    <p:embed/>
                  </p:oleObj>
                </mc:Choice>
                <mc:Fallback>
                  <p:oleObj name="方程式" r:id="rId5" imgW="2971800" imgH="3683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 y="2468"/>
                          <a:ext cx="3324"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5369" name="Group 20"/>
            <p:cNvGrpSpPr>
              <a:grpSpLocks/>
            </p:cNvGrpSpPr>
            <p:nvPr/>
          </p:nvGrpSpPr>
          <p:grpSpPr bwMode="auto">
            <a:xfrm>
              <a:off x="411" y="1750"/>
              <a:ext cx="4692" cy="704"/>
              <a:chOff x="411" y="1750"/>
              <a:chExt cx="4692" cy="704"/>
            </a:xfrm>
          </p:grpSpPr>
          <p:graphicFrame>
            <p:nvGraphicFramePr>
              <p:cNvPr id="15370" name="Object 11"/>
              <p:cNvGraphicFramePr>
                <a:graphicFrameLocks noChangeAspect="1"/>
              </p:cNvGraphicFramePr>
              <p:nvPr/>
            </p:nvGraphicFramePr>
            <p:xfrm>
              <a:off x="411" y="1750"/>
              <a:ext cx="1280" cy="375"/>
            </p:xfrm>
            <a:graphic>
              <a:graphicData uri="http://schemas.openxmlformats.org/presentationml/2006/ole">
                <mc:AlternateContent xmlns:mc="http://schemas.openxmlformats.org/markup-compatibility/2006">
                  <mc:Choice xmlns:v="urn:schemas-microsoft-com:vml" Requires="v">
                    <p:oleObj spid="_x0000_s17009" name="方程式" r:id="rId7" imgW="1206500" imgH="342900" progId="Equation.3">
                      <p:embed/>
                    </p:oleObj>
                  </mc:Choice>
                  <mc:Fallback>
                    <p:oleObj name="方程式" r:id="rId7" imgW="1206500" imgH="3429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1" y="1750"/>
                            <a:ext cx="1280"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71" name="Text Box 17"/>
              <p:cNvSpPr txBox="1">
                <a:spLocks noChangeArrowheads="1"/>
              </p:cNvSpPr>
              <p:nvPr/>
            </p:nvSpPr>
            <p:spPr bwMode="auto">
              <a:xfrm>
                <a:off x="522" y="1931"/>
                <a:ext cx="4581"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r>
                  <a:rPr lang="en-US" altLang="zh-TW" sz="1200" dirty="0">
                    <a:latin typeface="Times New Roman" pitchFamily="18" charset="0"/>
                  </a:rPr>
                  <a:t>         </a:t>
                </a:r>
                <a:r>
                  <a:rPr lang="en-US" altLang="zh-TW" dirty="0">
                    <a:latin typeface="Times New Roman" pitchFamily="18" charset="0"/>
                  </a:rPr>
                  <a:t>partial differentiation with respect to all different parameters individually</a:t>
                </a:r>
              </a:p>
              <a:p>
                <a:pPr eaLnBrk="1" hangingPunct="1"/>
                <a:r>
                  <a:rPr lang="en-US" altLang="zh-TW" dirty="0">
                    <a:latin typeface="Times New Roman" pitchFamily="18" charset="0"/>
                  </a:rPr>
                  <a:t> t  :  the t-</a:t>
                </a:r>
                <a:r>
                  <a:rPr lang="en-US" altLang="zh-TW" dirty="0" err="1">
                    <a:latin typeface="Times New Roman" pitchFamily="18" charset="0"/>
                  </a:rPr>
                  <a:t>th</a:t>
                </a:r>
                <a:r>
                  <a:rPr lang="en-US" altLang="zh-TW" dirty="0">
                    <a:latin typeface="Times New Roman" pitchFamily="18" charset="0"/>
                  </a:rPr>
                  <a:t> iteration</a:t>
                </a:r>
              </a:p>
              <a:p>
                <a:pPr eaLnBrk="1" hangingPunct="1"/>
                <a:r>
                  <a:rPr lang="en-US" altLang="zh-TW" dirty="0">
                    <a:latin typeface="新細明體" pitchFamily="18" charset="-120"/>
                  </a:rPr>
                  <a:t>ε</a:t>
                </a:r>
                <a:r>
                  <a:rPr lang="en-US" altLang="zh-TW" dirty="0">
                    <a:latin typeface="Times New Roman" pitchFamily="18" charset="0"/>
                  </a:rPr>
                  <a:t>:  adjustment step size, should be carefully chosen</a:t>
                </a:r>
                <a:endParaRPr lang="en-US" altLang="zh-TW" dirty="0"/>
              </a:p>
            </p:txBody>
          </p:sp>
        </p:grpSp>
      </p:grpSp>
      <p:sp>
        <p:nvSpPr>
          <p:cNvPr id="12"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p>
        </p:txBody>
      </p:sp>
    </p:spTree>
    <p:extLst>
      <p:ext uri="{BB962C8B-B14F-4D97-AF65-F5344CB8AC3E}">
        <p14:creationId xmlns:p14="http://schemas.microsoft.com/office/powerpoint/2010/main" val="24859212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標題 1"/>
          <p:cNvSpPr>
            <a:spLocks noGrp="1"/>
          </p:cNvSpPr>
          <p:nvPr>
            <p:ph type="title"/>
          </p:nvPr>
        </p:nvSpPr>
        <p:spPr/>
        <p:txBody>
          <a:bodyPr/>
          <a:lstStyle/>
          <a:p>
            <a:pPr algn="l"/>
            <a:r>
              <a:rPr lang="en-US" altLang="zh-TW" b="1" dirty="0" smtClean="0"/>
              <a:t>WFST Operations (2/2)</a:t>
            </a:r>
            <a:endParaRPr lang="zh-TW" altLang="en-US" dirty="0" smtClean="0"/>
          </a:p>
        </p:txBody>
      </p:sp>
      <p:sp>
        <p:nvSpPr>
          <p:cNvPr id="4099" name="內容版面配置區 2"/>
          <p:cNvSpPr>
            <a:spLocks noGrp="1"/>
          </p:cNvSpPr>
          <p:nvPr>
            <p:ph idx="1"/>
          </p:nvPr>
        </p:nvSpPr>
        <p:spPr>
          <a:xfrm>
            <a:off x="0" y="907200"/>
            <a:ext cx="9144000" cy="2899255"/>
          </a:xfrm>
        </p:spPr>
        <p:txBody>
          <a:bodyPr>
            <a:spAutoFit/>
          </a:bodyPr>
          <a:lstStyle/>
          <a:p>
            <a:r>
              <a:rPr lang="en-US" altLang="zh-TW" sz="2400" b="1" dirty="0" smtClean="0">
                <a:latin typeface="Times New Roman" panose="02020603050405020304" pitchFamily="18" charset="0"/>
                <a:cs typeface="Times New Roman" panose="02020603050405020304" pitchFamily="18" charset="0"/>
              </a:rPr>
              <a:t>Minimization</a:t>
            </a:r>
          </a:p>
          <a:p>
            <a:pPr lvl="1"/>
            <a:r>
              <a:rPr lang="en-US" altLang="zh-TW" sz="2400" dirty="0" smtClean="0">
                <a:latin typeface="Times New Roman" panose="02020603050405020304" pitchFamily="18" charset="0"/>
                <a:cs typeface="Times New Roman" panose="02020603050405020304" pitchFamily="18" charset="0"/>
              </a:rPr>
              <a:t>The equivalent automaton with least number of states and  least transitions</a:t>
            </a:r>
          </a:p>
          <a:p>
            <a:r>
              <a:rPr lang="en-US" altLang="zh-TW" sz="2400" b="1" dirty="0" smtClean="0">
                <a:latin typeface="Times New Roman" panose="02020603050405020304" pitchFamily="18" charset="0"/>
                <a:cs typeface="Times New Roman" panose="02020603050405020304" pitchFamily="18" charset="0"/>
              </a:rPr>
              <a:t>Weight pushing</a:t>
            </a:r>
          </a:p>
          <a:p>
            <a:pPr lvl="1"/>
            <a:r>
              <a:rPr lang="en-US" altLang="zh-TW" sz="2400" dirty="0" smtClean="0">
                <a:latin typeface="Times New Roman" panose="02020603050405020304" pitchFamily="18" charset="0"/>
                <a:cs typeface="Times New Roman" panose="02020603050405020304" pitchFamily="18" charset="0"/>
              </a:rPr>
              <a:t>Re-distributing weight among transitions while kept equivalent to improve search(future developments known earlier, </a:t>
            </a:r>
            <a:r>
              <a:rPr lang="en-US" altLang="zh-TW" sz="2400" i="1" dirty="0" smtClean="0">
                <a:latin typeface="Times New Roman" panose="02020603050405020304" pitchFamily="18" charset="0"/>
                <a:cs typeface="Times New Roman" panose="02020603050405020304" pitchFamily="18" charset="0"/>
              </a:rPr>
              <a:t>etc.</a:t>
            </a:r>
            <a:r>
              <a:rPr lang="en-US" altLang="zh-TW" sz="2400" dirty="0" smtClean="0">
                <a:latin typeface="Times New Roman" panose="02020603050405020304" pitchFamily="18" charset="0"/>
                <a:cs typeface="Times New Roman" panose="02020603050405020304" pitchFamily="18" charset="0"/>
              </a:rPr>
              <a:t>), especially pruned search</a:t>
            </a:r>
            <a:endParaRPr lang="en-US" altLang="zh-TW" sz="2000" dirty="0" smtClean="0">
              <a:latin typeface="Times New Roman" panose="02020603050405020304" pitchFamily="18" charset="0"/>
              <a:cs typeface="Times New Roman" panose="02020603050405020304" pitchFamily="18" charset="0"/>
            </a:endParaRPr>
          </a:p>
        </p:txBody>
      </p:sp>
      <p:pic>
        <p:nvPicPr>
          <p:cNvPr id="410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4224338"/>
            <a:ext cx="2881313" cy="188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4550" y="4360863"/>
            <a:ext cx="2663825" cy="174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2225" y="4437063"/>
            <a:ext cx="2663825" cy="150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向右箭號 7"/>
          <p:cNvSpPr/>
          <p:nvPr/>
        </p:nvSpPr>
        <p:spPr>
          <a:xfrm>
            <a:off x="2938463" y="5516563"/>
            <a:ext cx="446087" cy="314325"/>
          </a:xfrm>
          <a:prstGeom prst="rightArrow">
            <a:avLst/>
          </a:prstGeom>
        </p:spPr>
        <p:style>
          <a:lnRef idx="3">
            <a:schemeClr val="lt1"/>
          </a:lnRef>
          <a:fillRef idx="1">
            <a:schemeClr val="dk1"/>
          </a:fillRef>
          <a:effectRef idx="1">
            <a:schemeClr val="dk1"/>
          </a:effectRef>
          <a:fontRef idx="minor">
            <a:schemeClr val="lt1"/>
          </a:fontRef>
        </p:style>
        <p:txBody>
          <a:bodyPr anchor="ctr"/>
          <a:lstStyle/>
          <a:p>
            <a:pPr algn="ctr">
              <a:defRPr/>
            </a:pPr>
            <a:endParaRPr lang="zh-TW" altLang="en-US">
              <a:solidFill>
                <a:prstClr val="white"/>
              </a:solidFill>
            </a:endParaRPr>
          </a:p>
        </p:txBody>
      </p:sp>
      <p:sp>
        <p:nvSpPr>
          <p:cNvPr id="9" name="向右箭號 8"/>
          <p:cNvSpPr/>
          <p:nvPr/>
        </p:nvSpPr>
        <p:spPr>
          <a:xfrm>
            <a:off x="5940425" y="5564188"/>
            <a:ext cx="444500" cy="312737"/>
          </a:xfrm>
          <a:prstGeom prst="rightArrow">
            <a:avLst/>
          </a:prstGeom>
        </p:spPr>
        <p:style>
          <a:lnRef idx="3">
            <a:schemeClr val="lt1"/>
          </a:lnRef>
          <a:fillRef idx="1">
            <a:schemeClr val="dk1"/>
          </a:fillRef>
          <a:effectRef idx="1">
            <a:schemeClr val="dk1"/>
          </a:effectRef>
          <a:fontRef idx="minor">
            <a:schemeClr val="lt1"/>
          </a:fontRef>
        </p:style>
        <p:txBody>
          <a:bodyPr anchor="ctr"/>
          <a:lstStyle/>
          <a:p>
            <a:pPr algn="ctr">
              <a:defRPr/>
            </a:pPr>
            <a:endParaRPr lang="zh-TW" altLang="en-US">
              <a:solidFill>
                <a:prstClr val="white"/>
              </a:solidFill>
            </a:endParaRPr>
          </a:p>
        </p:txBody>
      </p:sp>
      <p:sp>
        <p:nvSpPr>
          <p:cNvPr id="4105" name="文字方塊 9"/>
          <p:cNvSpPr txBox="1">
            <a:spLocks noChangeArrowheads="1"/>
          </p:cNvSpPr>
          <p:nvPr/>
        </p:nvSpPr>
        <p:spPr bwMode="auto">
          <a:xfrm>
            <a:off x="2671763" y="5926138"/>
            <a:ext cx="9794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pPr fontAlgn="base">
              <a:spcBef>
                <a:spcPct val="0"/>
              </a:spcBef>
              <a:spcAft>
                <a:spcPct val="0"/>
              </a:spcAft>
            </a:pPr>
            <a:r>
              <a:rPr lang="en-US" altLang="zh-TW" b="1" dirty="0">
                <a:solidFill>
                  <a:prstClr val="black"/>
                </a:solidFill>
              </a:rPr>
              <a:t>Weight Pushing</a:t>
            </a:r>
            <a:endParaRPr lang="zh-TW" altLang="en-US" b="1" dirty="0">
              <a:solidFill>
                <a:prstClr val="black"/>
              </a:solidFill>
            </a:endParaRPr>
          </a:p>
        </p:txBody>
      </p:sp>
      <p:sp>
        <p:nvSpPr>
          <p:cNvPr id="4106" name="文字方塊 10"/>
          <p:cNvSpPr txBox="1">
            <a:spLocks noChangeArrowheads="1"/>
          </p:cNvSpPr>
          <p:nvPr/>
        </p:nvSpPr>
        <p:spPr bwMode="auto">
          <a:xfrm>
            <a:off x="5435600" y="6035675"/>
            <a:ext cx="15128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pPr fontAlgn="base">
              <a:spcBef>
                <a:spcPct val="0"/>
              </a:spcBef>
              <a:spcAft>
                <a:spcPct val="0"/>
              </a:spcAft>
            </a:pPr>
            <a:r>
              <a:rPr lang="en-US" altLang="zh-TW" b="1">
                <a:solidFill>
                  <a:prstClr val="black"/>
                </a:solidFill>
              </a:rPr>
              <a:t>Minimization</a:t>
            </a:r>
            <a:endParaRPr lang="zh-TW" altLang="en-US" b="1">
              <a:solidFill>
                <a:prstClr val="black"/>
              </a:solidFill>
            </a:endParaRPr>
          </a:p>
        </p:txBody>
      </p:sp>
      <p:sp>
        <p:nvSpPr>
          <p:cNvPr id="11"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pPr fontAlgn="base">
              <a:spcBef>
                <a:spcPct val="0"/>
              </a:spcBef>
              <a:spcAft>
                <a:spcPct val="0"/>
              </a:spcAft>
            </a:pPr>
            <a:endParaRPr kumimoji="1" lang="zh-TW" altLang="en-US">
              <a:solidFill>
                <a:prstClr val="black"/>
              </a:solidFill>
            </a:endParaRPr>
          </a:p>
        </p:txBody>
      </p:sp>
    </p:spTree>
    <p:extLst>
      <p:ext uri="{BB962C8B-B14F-4D97-AF65-F5344CB8AC3E}">
        <p14:creationId xmlns:p14="http://schemas.microsoft.com/office/powerpoint/2010/main" val="332144049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標題 1"/>
          <p:cNvSpPr>
            <a:spLocks noGrp="1"/>
          </p:cNvSpPr>
          <p:nvPr>
            <p:ph type="title"/>
          </p:nvPr>
        </p:nvSpPr>
        <p:spPr/>
        <p:txBody>
          <a:bodyPr/>
          <a:lstStyle/>
          <a:p>
            <a:pPr algn="l"/>
            <a:r>
              <a:rPr lang="en-US" altLang="zh-TW" b="1" dirty="0" smtClean="0"/>
              <a:t>WFST for ASR (1/6)</a:t>
            </a:r>
            <a:endParaRPr lang="zh-TW" altLang="en-US" dirty="0" smtClean="0"/>
          </a:p>
        </p:txBody>
      </p:sp>
      <p:sp>
        <p:nvSpPr>
          <p:cNvPr id="5123" name="內容版面配置區 2"/>
          <p:cNvSpPr>
            <a:spLocks noGrp="1"/>
          </p:cNvSpPr>
          <p:nvPr>
            <p:ph idx="1"/>
          </p:nvPr>
        </p:nvSpPr>
        <p:spPr>
          <a:xfrm>
            <a:off x="0" y="907200"/>
            <a:ext cx="9144000" cy="2265236"/>
          </a:xfrm>
        </p:spPr>
        <p:txBody>
          <a:bodyPr>
            <a:spAutoFit/>
          </a:bodyPr>
          <a:lstStyle/>
          <a:p>
            <a:r>
              <a:rPr lang="en-US" altLang="zh-TW" sz="2600" b="1" dirty="0" smtClean="0">
                <a:latin typeface="Times New Roman" panose="02020603050405020304" pitchFamily="18" charset="0"/>
                <a:cs typeface="Times New Roman" panose="02020603050405020304" pitchFamily="18" charset="0"/>
              </a:rPr>
              <a:t>HCLG ≡ H </a:t>
            </a:r>
            <a:r>
              <a:rPr lang="en-US" altLang="zh-TW" sz="2600" b="1" dirty="0" smtClean="0"/>
              <a:t>◦ </a:t>
            </a:r>
            <a:r>
              <a:rPr lang="en-US" altLang="zh-TW" sz="2600" b="1" dirty="0" smtClean="0">
                <a:latin typeface="Times New Roman" panose="02020603050405020304" pitchFamily="18" charset="0"/>
                <a:cs typeface="Times New Roman" panose="02020603050405020304" pitchFamily="18" charset="0"/>
              </a:rPr>
              <a:t>C</a:t>
            </a:r>
            <a:r>
              <a:rPr lang="en-US" altLang="zh-TW" sz="2600" b="1" dirty="0" smtClean="0"/>
              <a:t> ◦ </a:t>
            </a:r>
            <a:r>
              <a:rPr lang="en-US" altLang="zh-TW" sz="2600" b="1" dirty="0">
                <a:latin typeface="Times New Roman" panose="02020603050405020304" pitchFamily="18" charset="0"/>
                <a:cs typeface="Times New Roman" panose="02020603050405020304" pitchFamily="18" charset="0"/>
              </a:rPr>
              <a:t>L</a:t>
            </a:r>
            <a:r>
              <a:rPr lang="en-US" altLang="zh-TW" sz="2600" b="1" dirty="0" smtClean="0"/>
              <a:t> ◦ </a:t>
            </a:r>
            <a:r>
              <a:rPr lang="en-US" altLang="zh-TW" sz="2600" b="1" dirty="0">
                <a:latin typeface="Times New Roman" panose="02020603050405020304" pitchFamily="18" charset="0"/>
                <a:cs typeface="Times New Roman" panose="02020603050405020304" pitchFamily="18" charset="0"/>
              </a:rPr>
              <a:t>G is the recognition graph</a:t>
            </a:r>
          </a:p>
          <a:p>
            <a:pPr lvl="1" fontAlgn="auto">
              <a:spcAft>
                <a:spcPts val="0"/>
              </a:spcAft>
              <a:defRPr/>
            </a:pPr>
            <a:r>
              <a:rPr lang="en-US" altLang="zh-TW" sz="2400" dirty="0">
                <a:latin typeface="Times New Roman" panose="02020603050405020304" pitchFamily="18" charset="0"/>
                <a:cs typeface="Times New Roman" panose="02020603050405020304" pitchFamily="18" charset="0"/>
              </a:rPr>
              <a:t>G is the grammar or LM (an acceptor</a:t>
            </a:r>
            <a:r>
              <a:rPr lang="en-US" altLang="zh-TW" sz="2400" dirty="0" smtClean="0">
                <a:latin typeface="Times New Roman" panose="02020603050405020304" pitchFamily="18" charset="0"/>
                <a:cs typeface="Times New Roman" panose="02020603050405020304" pitchFamily="18" charset="0"/>
              </a:rPr>
              <a:t>)</a:t>
            </a:r>
            <a:r>
              <a:rPr lang="en-US" altLang="zh-TW" sz="2400" dirty="0">
                <a:latin typeface="Times New Roman" panose="02020603050405020304" pitchFamily="18" charset="0"/>
                <a:cs typeface="Times New Roman" panose="02020603050405020304" pitchFamily="18" charset="0"/>
              </a:rPr>
              <a:t> </a:t>
            </a:r>
            <a:endParaRPr lang="en-US" altLang="zh-TW" sz="2400" dirty="0" smtClean="0">
              <a:latin typeface="Times New Roman" panose="02020603050405020304" pitchFamily="18" charset="0"/>
              <a:cs typeface="Times New Roman" panose="02020603050405020304" pitchFamily="18" charset="0"/>
            </a:endParaRPr>
          </a:p>
          <a:p>
            <a:pPr lvl="1" fontAlgn="auto">
              <a:spcAft>
                <a:spcPts val="0"/>
              </a:spcAft>
              <a:defRPr/>
            </a:pPr>
            <a:r>
              <a:rPr lang="en-US" altLang="zh-TW" sz="2400" dirty="0" smtClean="0">
                <a:latin typeface="Times New Roman" panose="02020603050405020304" pitchFamily="18" charset="0"/>
                <a:cs typeface="Times New Roman" panose="02020603050405020304" pitchFamily="18" charset="0"/>
              </a:rPr>
              <a:t>L </a:t>
            </a:r>
            <a:r>
              <a:rPr lang="en-US" altLang="zh-TW" sz="2400" dirty="0">
                <a:latin typeface="Times New Roman" panose="02020603050405020304" pitchFamily="18" charset="0"/>
                <a:cs typeface="Times New Roman" panose="02020603050405020304" pitchFamily="18" charset="0"/>
              </a:rPr>
              <a:t>is the </a:t>
            </a:r>
            <a:r>
              <a:rPr lang="en-US" altLang="zh-TW" sz="2400" dirty="0" smtClean="0">
                <a:latin typeface="Times New Roman" panose="02020603050405020304" pitchFamily="18" charset="0"/>
                <a:cs typeface="Times New Roman" panose="02020603050405020304" pitchFamily="18" charset="0"/>
              </a:rPr>
              <a:t>lexicon</a:t>
            </a:r>
          </a:p>
          <a:p>
            <a:pPr lvl="1" fontAlgn="auto">
              <a:spcAft>
                <a:spcPts val="0"/>
              </a:spcAft>
              <a:defRPr/>
            </a:pPr>
            <a:r>
              <a:rPr lang="en-US" altLang="zh-TW" sz="2400" dirty="0" smtClean="0">
                <a:latin typeface="Times New Roman" panose="02020603050405020304" pitchFamily="18" charset="0"/>
                <a:cs typeface="Times New Roman" panose="02020603050405020304" pitchFamily="18" charset="0"/>
              </a:rPr>
              <a:t>C </a:t>
            </a:r>
            <a:r>
              <a:rPr lang="en-US" altLang="zh-TW" sz="2400" dirty="0">
                <a:latin typeface="Times New Roman" panose="02020603050405020304" pitchFamily="18" charset="0"/>
                <a:cs typeface="Times New Roman" panose="02020603050405020304" pitchFamily="18" charset="0"/>
              </a:rPr>
              <a:t>adds phonetic </a:t>
            </a:r>
            <a:r>
              <a:rPr lang="en-US" altLang="zh-TW" sz="2400" dirty="0" smtClean="0">
                <a:latin typeface="Times New Roman" panose="02020603050405020304" pitchFamily="18" charset="0"/>
                <a:cs typeface="Times New Roman" panose="02020603050405020304" pitchFamily="18" charset="0"/>
              </a:rPr>
              <a:t>context-dependency</a:t>
            </a:r>
          </a:p>
          <a:p>
            <a:pPr lvl="1" fontAlgn="auto">
              <a:spcAft>
                <a:spcPts val="0"/>
              </a:spcAft>
              <a:defRPr/>
            </a:pPr>
            <a:r>
              <a:rPr lang="en-US" altLang="zh-TW" sz="2400" dirty="0" smtClean="0">
                <a:latin typeface="Times New Roman" panose="02020603050405020304" pitchFamily="18" charset="0"/>
                <a:cs typeface="Times New Roman" panose="02020603050405020304" pitchFamily="18" charset="0"/>
              </a:rPr>
              <a:t>H </a:t>
            </a:r>
            <a:r>
              <a:rPr lang="en-US" altLang="zh-TW" sz="2400" dirty="0">
                <a:latin typeface="Times New Roman" panose="02020603050405020304" pitchFamily="18" charset="0"/>
                <a:cs typeface="Times New Roman" panose="02020603050405020304" pitchFamily="18" charset="0"/>
              </a:rPr>
              <a:t>specifies the HMM structure of context-dependent </a:t>
            </a:r>
            <a:r>
              <a:rPr lang="en-US" altLang="zh-TW" sz="2400" dirty="0" smtClean="0">
                <a:latin typeface="Times New Roman" panose="02020603050405020304" pitchFamily="18" charset="0"/>
                <a:cs typeface="Times New Roman" panose="02020603050405020304" pitchFamily="18" charset="0"/>
              </a:rPr>
              <a:t>phones</a:t>
            </a:r>
            <a:endParaRPr lang="en-US" altLang="zh-TW" sz="2400" dirty="0"/>
          </a:p>
        </p:txBody>
      </p:sp>
      <p:sp>
        <p:nvSpPr>
          <p:cNvPr id="5"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pPr fontAlgn="base">
              <a:spcBef>
                <a:spcPct val="0"/>
              </a:spcBef>
              <a:spcAft>
                <a:spcPct val="0"/>
              </a:spcAft>
            </a:pPr>
            <a:endParaRPr kumimoji="1" lang="zh-TW" altLang="en-US">
              <a:solidFill>
                <a:prstClr val="black"/>
              </a:solidFill>
            </a:endParaRPr>
          </a:p>
        </p:txBody>
      </p:sp>
      <p:graphicFrame>
        <p:nvGraphicFramePr>
          <p:cNvPr id="2" name="表格 1"/>
          <p:cNvGraphicFramePr>
            <a:graphicFrameLocks noGrp="1"/>
          </p:cNvGraphicFramePr>
          <p:nvPr>
            <p:extLst>
              <p:ext uri="{D42A27DB-BD31-4B8C-83A1-F6EECF244321}">
                <p14:modId xmlns:p14="http://schemas.microsoft.com/office/powerpoint/2010/main" val="1465861385"/>
              </p:ext>
            </p:extLst>
          </p:nvPr>
        </p:nvGraphicFramePr>
        <p:xfrm>
          <a:off x="1547664" y="3789040"/>
          <a:ext cx="5328046" cy="2011680"/>
        </p:xfrm>
        <a:graphic>
          <a:graphicData uri="http://schemas.openxmlformats.org/drawingml/2006/table">
            <a:tbl>
              <a:tblPr firstRow="1" bandRow="1">
                <a:tableStyleId>{5C22544A-7EE6-4342-B048-85BDC9FD1C3A}</a:tableStyleId>
              </a:tblPr>
              <a:tblGrid>
                <a:gridCol w="553563">
                  <a:extLst>
                    <a:ext uri="{9D8B030D-6E8A-4147-A177-3AD203B41FA5}">
                      <a16:colId xmlns:a16="http://schemas.microsoft.com/office/drawing/2014/main" val="20000"/>
                    </a:ext>
                  </a:extLst>
                </a:gridCol>
                <a:gridCol w="2902821">
                  <a:extLst>
                    <a:ext uri="{9D8B030D-6E8A-4147-A177-3AD203B41FA5}">
                      <a16:colId xmlns:a16="http://schemas.microsoft.com/office/drawing/2014/main" val="20001"/>
                    </a:ext>
                  </a:extLst>
                </a:gridCol>
                <a:gridCol w="1871662">
                  <a:extLst>
                    <a:ext uri="{9D8B030D-6E8A-4147-A177-3AD203B41FA5}">
                      <a16:colId xmlns:a16="http://schemas.microsoft.com/office/drawing/2014/main" val="20002"/>
                    </a:ext>
                  </a:extLst>
                </a:gridCol>
              </a:tblGrid>
              <a:tr h="417552">
                <a:tc>
                  <a:txBody>
                    <a:bodyPr/>
                    <a:lstStyle/>
                    <a:p>
                      <a:endParaRPr lang="zh-TW" alt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2400" b="0" dirty="0" smtClean="0">
                          <a:solidFill>
                            <a:schemeClr val="tx1"/>
                          </a:solidFill>
                          <a:latin typeface="Times New Roman" panose="02020603050405020304" pitchFamily="18" charset="0"/>
                          <a:cs typeface="Times New Roman" panose="02020603050405020304" pitchFamily="18" charset="0"/>
                        </a:rPr>
                        <a:t>Input</a:t>
                      </a:r>
                      <a:endParaRPr lang="zh-TW" alt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2400" b="0" dirty="0" smtClean="0">
                          <a:solidFill>
                            <a:schemeClr val="tx1"/>
                          </a:solidFill>
                          <a:latin typeface="Times New Roman" panose="02020603050405020304" pitchFamily="18" charset="0"/>
                          <a:cs typeface="Times New Roman" panose="02020603050405020304" pitchFamily="18" charset="0"/>
                        </a:rPr>
                        <a:t>Output</a:t>
                      </a:r>
                      <a:endParaRPr lang="zh-TW" alt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094522">
                <a:tc>
                  <a:txBody>
                    <a:bodyPr/>
                    <a:lstStyle/>
                    <a:p>
                      <a:pPr algn="ctr"/>
                      <a:r>
                        <a:rPr lang="en-US" altLang="zh-TW" sz="2400" b="0" i="1" dirty="0" smtClean="0">
                          <a:solidFill>
                            <a:schemeClr val="tx1"/>
                          </a:solidFill>
                          <a:latin typeface="Times New Roman" panose="02020603050405020304" pitchFamily="18" charset="0"/>
                          <a:cs typeface="Times New Roman" panose="02020603050405020304" pitchFamily="18" charset="0"/>
                        </a:rPr>
                        <a:t>H</a:t>
                      </a:r>
                    </a:p>
                    <a:p>
                      <a:pPr algn="ctr"/>
                      <a:r>
                        <a:rPr lang="en-US" altLang="zh-TW" sz="2400" b="0" i="1" dirty="0" smtClean="0">
                          <a:solidFill>
                            <a:schemeClr val="tx1"/>
                          </a:solidFill>
                          <a:latin typeface="Times New Roman" panose="02020603050405020304" pitchFamily="18" charset="0"/>
                          <a:cs typeface="Times New Roman" panose="02020603050405020304" pitchFamily="18" charset="0"/>
                        </a:rPr>
                        <a:t>C</a:t>
                      </a:r>
                    </a:p>
                    <a:p>
                      <a:pPr algn="ctr"/>
                      <a:r>
                        <a:rPr lang="en-US" altLang="zh-TW" sz="2400" b="0" i="1" dirty="0" smtClean="0">
                          <a:solidFill>
                            <a:schemeClr val="tx1"/>
                          </a:solidFill>
                          <a:latin typeface="Times New Roman" panose="02020603050405020304" pitchFamily="18" charset="0"/>
                          <a:cs typeface="Times New Roman" panose="02020603050405020304" pitchFamily="18" charset="0"/>
                        </a:rPr>
                        <a:t>L</a:t>
                      </a:r>
                    </a:p>
                    <a:p>
                      <a:pPr algn="ctr"/>
                      <a:r>
                        <a:rPr lang="en-US" altLang="zh-TW" sz="2400" b="0" i="1" dirty="0" smtClean="0">
                          <a:solidFill>
                            <a:schemeClr val="tx1"/>
                          </a:solidFill>
                          <a:latin typeface="Times New Roman" panose="02020603050405020304" pitchFamily="18" charset="0"/>
                          <a:cs typeface="Times New Roman" panose="02020603050405020304" pitchFamily="18" charset="0"/>
                        </a:rPr>
                        <a:t>G</a:t>
                      </a:r>
                      <a:endParaRPr lang="zh-TW" altLang="en-US" sz="2400" b="0" i="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2400" b="0" dirty="0" smtClean="0">
                          <a:solidFill>
                            <a:schemeClr val="tx1"/>
                          </a:solidFill>
                          <a:latin typeface="Times New Roman" panose="02020603050405020304" pitchFamily="18" charset="0"/>
                          <a:cs typeface="Times New Roman" panose="02020603050405020304" pitchFamily="18" charset="0"/>
                        </a:rPr>
                        <a:t>HMM state</a:t>
                      </a:r>
                      <a:r>
                        <a:rPr lang="en-US" altLang="zh-TW" sz="2400" b="0" baseline="0" dirty="0" smtClean="0">
                          <a:solidFill>
                            <a:schemeClr val="tx1"/>
                          </a:solidFill>
                          <a:latin typeface="Times New Roman" panose="02020603050405020304" pitchFamily="18" charset="0"/>
                          <a:cs typeface="Times New Roman" panose="02020603050405020304" pitchFamily="18" charset="0"/>
                        </a:rPr>
                        <a:t> sequence</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b="0" dirty="0" err="1" smtClean="0">
                          <a:solidFill>
                            <a:schemeClr val="tx1"/>
                          </a:solidFill>
                          <a:latin typeface="Times New Roman" panose="02020603050405020304" pitchFamily="18" charset="0"/>
                          <a:cs typeface="Times New Roman" panose="02020603050405020304" pitchFamily="18" charset="0"/>
                        </a:rPr>
                        <a:t>triphone</a:t>
                      </a:r>
                      <a:endParaRPr lang="en-US" altLang="zh-TW" sz="2400" b="0" dirty="0" smtClean="0">
                        <a:solidFill>
                          <a:schemeClr val="tx1"/>
                        </a:solidFill>
                        <a:latin typeface="Times New Roman" panose="02020603050405020304" pitchFamily="18" charset="0"/>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b="0" dirty="0" smtClean="0">
                          <a:solidFill>
                            <a:schemeClr val="tx1"/>
                          </a:solidFill>
                          <a:latin typeface="Times New Roman" panose="02020603050405020304" pitchFamily="18" charset="0"/>
                          <a:cs typeface="Times New Roman" panose="02020603050405020304" pitchFamily="18" charset="0"/>
                        </a:rPr>
                        <a:t>Phoneme sequence</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b="0" dirty="0" smtClean="0">
                          <a:solidFill>
                            <a:schemeClr val="tx1"/>
                          </a:solidFill>
                          <a:latin typeface="Times New Roman" panose="02020603050405020304" pitchFamily="18" charset="0"/>
                          <a:cs typeface="Times New Roman" panose="02020603050405020304" pitchFamily="18" charset="0"/>
                        </a:rPr>
                        <a:t>word</a:t>
                      </a:r>
                      <a:endParaRPr lang="zh-TW" alt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2400" b="0" dirty="0" err="1" smtClean="0">
                          <a:solidFill>
                            <a:schemeClr val="tx1"/>
                          </a:solidFill>
                          <a:latin typeface="Times New Roman" panose="02020603050405020304" pitchFamily="18" charset="0"/>
                          <a:cs typeface="Times New Roman" panose="02020603050405020304" pitchFamily="18" charset="0"/>
                        </a:rPr>
                        <a:t>triphone</a:t>
                      </a:r>
                      <a:endParaRPr lang="en-US" altLang="zh-TW" sz="2400" b="0" dirty="0" smtClean="0">
                        <a:solidFill>
                          <a:schemeClr val="tx1"/>
                        </a:solidFill>
                        <a:latin typeface="Times New Roman" panose="02020603050405020304" pitchFamily="18" charset="0"/>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b="0" dirty="0" smtClean="0">
                          <a:solidFill>
                            <a:schemeClr val="tx1"/>
                          </a:solidFill>
                          <a:latin typeface="Times New Roman" panose="02020603050405020304" pitchFamily="18" charset="0"/>
                          <a:cs typeface="Times New Roman" panose="02020603050405020304" pitchFamily="18" charset="0"/>
                        </a:rPr>
                        <a:t>phoneme </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b="0" dirty="0" smtClean="0">
                          <a:solidFill>
                            <a:schemeClr val="tx1"/>
                          </a:solidFill>
                          <a:latin typeface="Times New Roman" panose="02020603050405020304" pitchFamily="18" charset="0"/>
                          <a:cs typeface="Times New Roman" panose="02020603050405020304" pitchFamily="18" charset="0"/>
                        </a:rPr>
                        <a:t>word</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b="0" dirty="0" smtClean="0">
                          <a:solidFill>
                            <a:schemeClr val="tx1"/>
                          </a:solidFill>
                          <a:latin typeface="Times New Roman" panose="02020603050405020304" pitchFamily="18" charset="0"/>
                          <a:cs typeface="Times New Roman" panose="02020603050405020304" pitchFamily="18" charset="0"/>
                        </a:rPr>
                        <a:t>word</a:t>
                      </a:r>
                      <a:endParaRPr lang="zh-TW" alt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9498918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標題 1"/>
          <p:cNvSpPr>
            <a:spLocks noGrp="1"/>
          </p:cNvSpPr>
          <p:nvPr>
            <p:ph type="title"/>
          </p:nvPr>
        </p:nvSpPr>
        <p:spPr/>
        <p:txBody>
          <a:bodyPr/>
          <a:lstStyle/>
          <a:p>
            <a:pPr algn="l"/>
            <a:r>
              <a:rPr lang="en-US" altLang="zh-TW" b="1" dirty="0" smtClean="0"/>
              <a:t>WFST for ASR (2/6)</a:t>
            </a:r>
            <a:endParaRPr lang="zh-TW" altLang="en-US" dirty="0" smtClean="0"/>
          </a:p>
        </p:txBody>
      </p:sp>
      <p:sp>
        <p:nvSpPr>
          <p:cNvPr id="6147" name="內容版面配置區 2"/>
          <p:cNvSpPr>
            <a:spLocks noGrp="1"/>
          </p:cNvSpPr>
          <p:nvPr>
            <p:ph idx="1"/>
          </p:nvPr>
        </p:nvSpPr>
        <p:spPr>
          <a:xfrm>
            <a:off x="0" y="907200"/>
            <a:ext cx="9144000" cy="1852815"/>
          </a:xfrm>
        </p:spPr>
        <p:txBody>
          <a:bodyPr>
            <a:spAutoFit/>
          </a:bodyPr>
          <a:lstStyle/>
          <a:p>
            <a:r>
              <a:rPr lang="en-US" altLang="zh-TW" sz="2800" b="1" dirty="0" smtClean="0">
                <a:latin typeface="Times New Roman" panose="02020603050405020304" pitchFamily="18" charset="0"/>
                <a:cs typeface="Times New Roman" panose="02020603050405020304" pitchFamily="18" charset="0"/>
              </a:rPr>
              <a:t>Transducer H: HMM topology</a:t>
            </a:r>
          </a:p>
          <a:p>
            <a:pPr lvl="1"/>
            <a:r>
              <a:rPr lang="en-US" altLang="zh-TW" sz="2400" dirty="0" smtClean="0">
                <a:latin typeface="Times New Roman" panose="02020603050405020304" pitchFamily="18" charset="0"/>
                <a:cs typeface="Times New Roman" panose="02020603050405020304" pitchFamily="18" charset="0"/>
              </a:rPr>
              <a:t>Input: HMM state sequence</a:t>
            </a:r>
          </a:p>
          <a:p>
            <a:pPr lvl="1"/>
            <a:r>
              <a:rPr lang="en-US" altLang="zh-TW" sz="2400" dirty="0" smtClean="0">
                <a:latin typeface="Times New Roman" panose="02020603050405020304" pitchFamily="18" charset="0"/>
                <a:cs typeface="Times New Roman" panose="02020603050405020304" pitchFamily="18" charset="0"/>
              </a:rPr>
              <a:t>Output: context-dependent phoneme (e.g., </a:t>
            </a:r>
            <a:r>
              <a:rPr lang="en-US" altLang="zh-TW" sz="2400" dirty="0" err="1" smtClean="0">
                <a:latin typeface="Times New Roman" panose="02020603050405020304" pitchFamily="18" charset="0"/>
                <a:cs typeface="Times New Roman" panose="02020603050405020304" pitchFamily="18" charset="0"/>
              </a:rPr>
              <a:t>triphone</a:t>
            </a:r>
            <a:r>
              <a:rPr lang="en-US" altLang="zh-TW" sz="2400" dirty="0" smtClean="0">
                <a:latin typeface="Times New Roman" panose="02020603050405020304" pitchFamily="18" charset="0"/>
                <a:cs typeface="Times New Roman" panose="02020603050405020304" pitchFamily="18" charset="0"/>
              </a:rPr>
              <a:t>)</a:t>
            </a:r>
          </a:p>
          <a:p>
            <a:pPr lvl="1"/>
            <a:r>
              <a:rPr lang="en-US" altLang="zh-TW" sz="2400" dirty="0" smtClean="0">
                <a:latin typeface="Times New Roman" panose="02020603050405020304" pitchFamily="18" charset="0"/>
                <a:cs typeface="Times New Roman" panose="02020603050405020304" pitchFamily="18" charset="0"/>
              </a:rPr>
              <a:t>Weight: HMM transition probability</a:t>
            </a:r>
            <a:endParaRPr lang="en-US" altLang="zh-TW" sz="2000" dirty="0" smtClean="0">
              <a:latin typeface="Times New Roman" pitchFamily="18" charset="0"/>
              <a:cs typeface="Times New Roman" pitchFamily="18" charset="0"/>
            </a:endParaRPr>
          </a:p>
        </p:txBody>
      </p:sp>
      <p:sp>
        <p:nvSpPr>
          <p:cNvPr id="5"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pPr fontAlgn="base">
              <a:spcBef>
                <a:spcPct val="0"/>
              </a:spcBef>
              <a:spcAft>
                <a:spcPct val="0"/>
              </a:spcAft>
            </a:pPr>
            <a:endParaRPr kumimoji="1" lang="zh-TW" altLang="en-US">
              <a:solidFill>
                <a:prstClr val="black"/>
              </a:solidFill>
            </a:endParaRPr>
          </a:p>
        </p:txBody>
      </p:sp>
      <p:grpSp>
        <p:nvGrpSpPr>
          <p:cNvPr id="3" name="群組 2"/>
          <p:cNvGrpSpPr>
            <a:grpSpLocks noChangeAspect="1"/>
          </p:cNvGrpSpPr>
          <p:nvPr/>
        </p:nvGrpSpPr>
        <p:grpSpPr>
          <a:xfrm>
            <a:off x="539552" y="3105223"/>
            <a:ext cx="8298657" cy="1835945"/>
            <a:chOff x="2051050" y="4149725"/>
            <a:chExt cx="5532438" cy="1223963"/>
          </a:xfrm>
        </p:grpSpPr>
        <p:pic>
          <p:nvPicPr>
            <p:cNvPr id="614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050" y="4149725"/>
              <a:ext cx="5532438" cy="1223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字方塊 1"/>
            <p:cNvSpPr txBox="1"/>
            <p:nvPr/>
          </p:nvSpPr>
          <p:spPr>
            <a:xfrm>
              <a:off x="2496481" y="4169448"/>
              <a:ext cx="450487" cy="266740"/>
            </a:xfrm>
            <a:prstGeom prst="rect">
              <a:avLst/>
            </a:prstGeom>
            <a:noFill/>
          </p:spPr>
          <p:txBody>
            <a:bodyPr wrap="square" rtlCol="0">
              <a:spAutoFit/>
            </a:bodyPr>
            <a:lstStyle/>
            <a:p>
              <a:pPr fontAlgn="base">
                <a:spcBef>
                  <a:spcPct val="0"/>
                </a:spcBef>
                <a:spcAft>
                  <a:spcPct val="0"/>
                </a:spcAft>
              </a:pPr>
              <a:r>
                <a:rPr kumimoji="1" lang="en-US" altLang="zh-TW" sz="2000" dirty="0" smtClean="0">
                  <a:solidFill>
                    <a:prstClr val="black"/>
                  </a:solidFill>
                  <a:latin typeface="Times New Roman" pitchFamily="18" charset="0"/>
                  <a:cs typeface="Times New Roman" pitchFamily="18" charset="0"/>
                </a:rPr>
                <a:t>/a</a:t>
              </a:r>
              <a:r>
                <a:rPr kumimoji="1" lang="en-US" altLang="zh-TW" sz="2000" baseline="-25000" dirty="0" smtClean="0">
                  <a:solidFill>
                    <a:prstClr val="black"/>
                  </a:solidFill>
                  <a:latin typeface="Times New Roman" pitchFamily="18" charset="0"/>
                  <a:cs typeface="Times New Roman" pitchFamily="18" charset="0"/>
                </a:rPr>
                <a:t>00</a:t>
              </a:r>
              <a:endParaRPr kumimoji="1" lang="zh-TW" altLang="en-US" sz="2000" dirty="0">
                <a:solidFill>
                  <a:prstClr val="black"/>
                </a:solidFill>
                <a:latin typeface="Times New Roman" pitchFamily="18" charset="0"/>
                <a:cs typeface="Times New Roman" pitchFamily="18" charset="0"/>
              </a:endParaRPr>
            </a:p>
          </p:txBody>
        </p:sp>
      </p:grpSp>
      <mc:AlternateContent xmlns:mc="http://schemas.openxmlformats.org/markup-compatibility/2006" xmlns:a14="http://schemas.microsoft.com/office/drawing/2010/main">
        <mc:Choice Requires="a14">
          <p:sp>
            <p:nvSpPr>
              <p:cNvPr id="7" name="文字方塊 6"/>
              <p:cNvSpPr txBox="1"/>
              <p:nvPr/>
            </p:nvSpPr>
            <p:spPr>
              <a:xfrm>
                <a:off x="971600" y="5219908"/>
                <a:ext cx="7704856" cy="461665"/>
              </a:xfrm>
              <a:prstGeom prst="rect">
                <a:avLst/>
              </a:prstGeom>
              <a:noFill/>
            </p:spPr>
            <p:txBody>
              <a:bodyPr wrap="square" rtlCol="0">
                <a:spAutoFit/>
              </a:bodyPr>
              <a:lstStyle/>
              <a:p>
                <a:pPr marL="0" lvl="1" fontAlgn="base">
                  <a:spcBef>
                    <a:spcPct val="0"/>
                  </a:spcBef>
                  <a:spcAft>
                    <a:spcPct val="0"/>
                  </a:spcAft>
                </a:pPr>
                <a14:m>
                  <m:oMath xmlns:m="http://schemas.openxmlformats.org/officeDocument/2006/math">
                    <m:d>
                      <m:dPr>
                        <m:begChr m:val="{"/>
                        <m:endChr m:val="}"/>
                        <m:ctrlPr>
                          <a:rPr kumimoji="1" lang="en-US" altLang="zh-TW" sz="2400" i="1" smtClean="0">
                            <a:solidFill>
                              <a:prstClr val="black"/>
                            </a:solidFill>
                            <a:latin typeface="Cambria Math" panose="02040503050406030204" pitchFamily="18" charset="0"/>
                          </a:rPr>
                        </m:ctrlPr>
                      </m:dPr>
                      <m:e>
                        <m:sSub>
                          <m:sSubPr>
                            <m:ctrlPr>
                              <a:rPr kumimoji="1" lang="en-US" altLang="zh-TW" sz="2400" i="1">
                                <a:solidFill>
                                  <a:prstClr val="black"/>
                                </a:solidFill>
                                <a:latin typeface="Cambria Math" panose="02040503050406030204" pitchFamily="18" charset="0"/>
                              </a:rPr>
                            </m:ctrlPr>
                          </m:sSubPr>
                          <m:e>
                            <m:r>
                              <a:rPr kumimoji="1" lang="en-US" altLang="zh-TW" sz="2400" i="1">
                                <a:solidFill>
                                  <a:prstClr val="black"/>
                                </a:solidFill>
                                <a:latin typeface="Cambria Math"/>
                              </a:rPr>
                              <m:t>𝑠</m:t>
                            </m:r>
                          </m:e>
                          <m:sub>
                            <m:r>
                              <a:rPr kumimoji="1" lang="en-US" altLang="zh-TW" sz="2400" i="1">
                                <a:solidFill>
                                  <a:prstClr val="black"/>
                                </a:solidFill>
                                <a:latin typeface="Cambria Math"/>
                              </a:rPr>
                              <m:t>0</m:t>
                            </m:r>
                          </m:sub>
                        </m:sSub>
                        <m:r>
                          <a:rPr kumimoji="1" lang="en-US" altLang="zh-TW" sz="2400" i="1">
                            <a:solidFill>
                              <a:prstClr val="black"/>
                            </a:solidFill>
                            <a:latin typeface="Cambria Math"/>
                          </a:rPr>
                          <m:t> </m:t>
                        </m:r>
                        <m:sSub>
                          <m:sSubPr>
                            <m:ctrlPr>
                              <a:rPr kumimoji="1" lang="en-US" altLang="zh-TW" sz="2400" i="1">
                                <a:solidFill>
                                  <a:prstClr val="black"/>
                                </a:solidFill>
                                <a:latin typeface="Cambria Math" panose="02040503050406030204" pitchFamily="18" charset="0"/>
                              </a:rPr>
                            </m:ctrlPr>
                          </m:sSubPr>
                          <m:e>
                            <m:r>
                              <a:rPr kumimoji="1" lang="en-US" altLang="zh-TW" sz="2400" i="1">
                                <a:solidFill>
                                  <a:prstClr val="black"/>
                                </a:solidFill>
                                <a:latin typeface="Cambria Math"/>
                              </a:rPr>
                              <m:t>𝑠</m:t>
                            </m:r>
                          </m:e>
                          <m:sub>
                            <m:r>
                              <a:rPr kumimoji="1" lang="en-US" altLang="zh-TW" sz="2400" i="1">
                                <a:solidFill>
                                  <a:prstClr val="black"/>
                                </a:solidFill>
                                <a:latin typeface="Cambria Math"/>
                              </a:rPr>
                              <m:t>0</m:t>
                            </m:r>
                          </m:sub>
                        </m:sSub>
                        <m:r>
                          <a:rPr kumimoji="1" lang="en-US" altLang="zh-TW" sz="2400" i="1">
                            <a:solidFill>
                              <a:prstClr val="black"/>
                            </a:solidFill>
                            <a:latin typeface="Cambria Math"/>
                          </a:rPr>
                          <m:t> </m:t>
                        </m:r>
                        <m:sSub>
                          <m:sSubPr>
                            <m:ctrlPr>
                              <a:rPr kumimoji="1" lang="en-US" altLang="zh-TW" sz="2400" i="1">
                                <a:solidFill>
                                  <a:prstClr val="black"/>
                                </a:solidFill>
                                <a:latin typeface="Cambria Math" panose="02040503050406030204" pitchFamily="18" charset="0"/>
                              </a:rPr>
                            </m:ctrlPr>
                          </m:sSubPr>
                          <m:e>
                            <m:r>
                              <a:rPr kumimoji="1" lang="en-US" altLang="zh-TW" sz="2400" i="1">
                                <a:solidFill>
                                  <a:prstClr val="black"/>
                                </a:solidFill>
                                <a:latin typeface="Cambria Math"/>
                              </a:rPr>
                              <m:t>𝑠</m:t>
                            </m:r>
                          </m:e>
                          <m:sub>
                            <m:r>
                              <a:rPr kumimoji="1" lang="en-US" altLang="zh-TW" sz="2400" i="1">
                                <a:solidFill>
                                  <a:prstClr val="black"/>
                                </a:solidFill>
                                <a:latin typeface="Cambria Math"/>
                              </a:rPr>
                              <m:t>0</m:t>
                            </m:r>
                          </m:sub>
                        </m:sSub>
                        <m:r>
                          <a:rPr kumimoji="1" lang="en-US" altLang="zh-TW" sz="2400" i="1">
                            <a:solidFill>
                              <a:prstClr val="black"/>
                            </a:solidFill>
                            <a:latin typeface="Cambria Math"/>
                          </a:rPr>
                          <m:t> </m:t>
                        </m:r>
                        <m:sSub>
                          <m:sSubPr>
                            <m:ctrlPr>
                              <a:rPr kumimoji="1" lang="en-US" altLang="zh-TW" sz="2400" i="1">
                                <a:solidFill>
                                  <a:prstClr val="black"/>
                                </a:solidFill>
                                <a:latin typeface="Cambria Math" panose="02040503050406030204" pitchFamily="18" charset="0"/>
                              </a:rPr>
                            </m:ctrlPr>
                          </m:sSubPr>
                          <m:e>
                            <m:r>
                              <a:rPr kumimoji="1" lang="en-US" altLang="zh-TW" sz="2400" i="1">
                                <a:solidFill>
                                  <a:prstClr val="black"/>
                                </a:solidFill>
                                <a:latin typeface="Cambria Math"/>
                              </a:rPr>
                              <m:t>𝑠</m:t>
                            </m:r>
                          </m:e>
                          <m:sub>
                            <m:r>
                              <a:rPr kumimoji="1" lang="en-US" altLang="zh-TW" sz="2400" i="1">
                                <a:solidFill>
                                  <a:prstClr val="black"/>
                                </a:solidFill>
                                <a:latin typeface="Cambria Math"/>
                              </a:rPr>
                              <m:t>1</m:t>
                            </m:r>
                          </m:sub>
                        </m:sSub>
                        <m:r>
                          <a:rPr kumimoji="1" lang="en-US" altLang="zh-TW" sz="2400" i="1">
                            <a:solidFill>
                              <a:prstClr val="black"/>
                            </a:solidFill>
                            <a:latin typeface="Cambria Math"/>
                          </a:rPr>
                          <m:t> </m:t>
                        </m:r>
                        <m:sSub>
                          <m:sSubPr>
                            <m:ctrlPr>
                              <a:rPr kumimoji="1" lang="en-US" altLang="zh-TW" sz="2400" i="1">
                                <a:solidFill>
                                  <a:prstClr val="black"/>
                                </a:solidFill>
                                <a:latin typeface="Cambria Math" panose="02040503050406030204" pitchFamily="18" charset="0"/>
                              </a:rPr>
                            </m:ctrlPr>
                          </m:sSubPr>
                          <m:e>
                            <m:r>
                              <a:rPr kumimoji="1" lang="en-US" altLang="zh-TW" sz="2400" i="1">
                                <a:solidFill>
                                  <a:prstClr val="black"/>
                                </a:solidFill>
                                <a:latin typeface="Cambria Math"/>
                              </a:rPr>
                              <m:t>𝑠</m:t>
                            </m:r>
                          </m:e>
                          <m:sub>
                            <m:r>
                              <a:rPr kumimoji="1" lang="en-US" altLang="zh-TW" sz="2400" i="1">
                                <a:solidFill>
                                  <a:prstClr val="black"/>
                                </a:solidFill>
                                <a:latin typeface="Cambria Math"/>
                              </a:rPr>
                              <m:t>1</m:t>
                            </m:r>
                          </m:sub>
                        </m:sSub>
                        <m:r>
                          <a:rPr kumimoji="1" lang="en-US" altLang="zh-TW" sz="2400" i="1">
                            <a:solidFill>
                              <a:prstClr val="black"/>
                            </a:solidFill>
                            <a:latin typeface="Cambria Math"/>
                          </a:rPr>
                          <m:t> </m:t>
                        </m:r>
                        <m:sSub>
                          <m:sSubPr>
                            <m:ctrlPr>
                              <a:rPr kumimoji="1" lang="en-US" altLang="zh-TW" sz="2400" i="1">
                                <a:solidFill>
                                  <a:prstClr val="black"/>
                                </a:solidFill>
                                <a:latin typeface="Cambria Math" panose="02040503050406030204" pitchFamily="18" charset="0"/>
                              </a:rPr>
                            </m:ctrlPr>
                          </m:sSubPr>
                          <m:e>
                            <m:r>
                              <a:rPr kumimoji="1" lang="en-US" altLang="zh-TW" sz="2400" i="1">
                                <a:solidFill>
                                  <a:prstClr val="black"/>
                                </a:solidFill>
                                <a:latin typeface="Cambria Math"/>
                              </a:rPr>
                              <m:t>𝑠</m:t>
                            </m:r>
                          </m:e>
                          <m:sub>
                            <m:r>
                              <a:rPr kumimoji="1" lang="en-US" altLang="zh-TW" sz="2400" i="1">
                                <a:solidFill>
                                  <a:prstClr val="black"/>
                                </a:solidFill>
                                <a:latin typeface="Cambria Math"/>
                              </a:rPr>
                              <m:t>2</m:t>
                            </m:r>
                          </m:sub>
                        </m:sSub>
                        <m:sSub>
                          <m:sSubPr>
                            <m:ctrlPr>
                              <a:rPr kumimoji="1" lang="en-US" altLang="zh-TW" sz="2400" i="1">
                                <a:solidFill>
                                  <a:prstClr val="black"/>
                                </a:solidFill>
                                <a:latin typeface="Cambria Math" panose="02040503050406030204" pitchFamily="18" charset="0"/>
                              </a:rPr>
                            </m:ctrlPr>
                          </m:sSubPr>
                          <m:e>
                            <m:r>
                              <a:rPr kumimoji="1" lang="en-US" altLang="zh-TW" sz="2400" i="1">
                                <a:solidFill>
                                  <a:prstClr val="black"/>
                                </a:solidFill>
                                <a:latin typeface="Cambria Math"/>
                              </a:rPr>
                              <m:t> </m:t>
                            </m:r>
                            <m:r>
                              <a:rPr kumimoji="1" lang="en-US" altLang="zh-TW" sz="2400" i="1">
                                <a:solidFill>
                                  <a:prstClr val="black"/>
                                </a:solidFill>
                                <a:latin typeface="Cambria Math"/>
                              </a:rPr>
                              <m:t>𝑠</m:t>
                            </m:r>
                          </m:e>
                          <m:sub>
                            <m:r>
                              <a:rPr kumimoji="1" lang="en-US" altLang="zh-TW" sz="2400" i="1">
                                <a:solidFill>
                                  <a:prstClr val="black"/>
                                </a:solidFill>
                                <a:latin typeface="Cambria Math"/>
                              </a:rPr>
                              <m:t>2</m:t>
                            </m:r>
                          </m:sub>
                        </m:sSub>
                        <m:r>
                          <a:rPr kumimoji="1" lang="en-US" altLang="zh-TW" sz="2400" i="1">
                            <a:solidFill>
                              <a:prstClr val="black"/>
                            </a:solidFill>
                            <a:latin typeface="Cambria Math"/>
                          </a:rPr>
                          <m:t> </m:t>
                        </m:r>
                        <m:sSub>
                          <m:sSubPr>
                            <m:ctrlPr>
                              <a:rPr kumimoji="1" lang="en-US" altLang="zh-TW" sz="2400" i="1">
                                <a:solidFill>
                                  <a:prstClr val="black"/>
                                </a:solidFill>
                                <a:latin typeface="Cambria Math" panose="02040503050406030204" pitchFamily="18" charset="0"/>
                              </a:rPr>
                            </m:ctrlPr>
                          </m:sSubPr>
                          <m:e>
                            <m:r>
                              <a:rPr kumimoji="1" lang="en-US" altLang="zh-TW" sz="2400" i="1">
                                <a:solidFill>
                                  <a:prstClr val="black"/>
                                </a:solidFill>
                                <a:latin typeface="Cambria Math"/>
                              </a:rPr>
                              <m:t>𝑠</m:t>
                            </m:r>
                          </m:e>
                          <m:sub>
                            <m:r>
                              <a:rPr kumimoji="1" lang="en-US" altLang="zh-TW" sz="2400" i="1">
                                <a:solidFill>
                                  <a:prstClr val="black"/>
                                </a:solidFill>
                                <a:latin typeface="Cambria Math"/>
                              </a:rPr>
                              <m:t>2</m:t>
                            </m:r>
                          </m:sub>
                        </m:sSub>
                      </m:e>
                    </m:d>
                    <m:r>
                      <a:rPr kumimoji="1" lang="en-US" altLang="zh-TW" sz="2400" i="1">
                        <a:solidFill>
                          <a:prstClr val="black"/>
                        </a:solidFill>
                        <a:latin typeface="Cambria Math"/>
                        <a:ea typeface="Cambria Math"/>
                      </a:rPr>
                      <m:t>→</m:t>
                    </m:r>
                    <m:d>
                      <m:dPr>
                        <m:begChr m:val="{"/>
                        <m:endChr m:val="}"/>
                        <m:ctrlPr>
                          <a:rPr kumimoji="1" lang="en-US" altLang="zh-TW" sz="2400" i="1">
                            <a:solidFill>
                              <a:prstClr val="black"/>
                            </a:solidFill>
                            <a:latin typeface="Cambria Math" panose="02040503050406030204" pitchFamily="18" charset="0"/>
                            <a:ea typeface="Cambria Math"/>
                          </a:rPr>
                        </m:ctrlPr>
                      </m:dPr>
                      <m:e>
                        <m:r>
                          <a:rPr kumimoji="1" lang="en-US" altLang="zh-TW" sz="2400" i="1">
                            <a:solidFill>
                              <a:prstClr val="black"/>
                            </a:solidFill>
                            <a:latin typeface="Cambria Math"/>
                            <a:ea typeface="Cambria Math"/>
                          </a:rPr>
                          <m:t>𝑠h</m:t>
                        </m:r>
                        <m:r>
                          <a:rPr kumimoji="1" lang="en-US" altLang="zh-TW" sz="2400" i="1">
                            <a:solidFill>
                              <a:prstClr val="black"/>
                            </a:solidFill>
                            <a:latin typeface="Cambria Math"/>
                            <a:ea typeface="Cambria Math"/>
                          </a:rPr>
                          <m:t>−</m:t>
                        </m:r>
                        <m:r>
                          <a:rPr kumimoji="1" lang="en-US" altLang="zh-TW" sz="2400" i="1">
                            <a:solidFill>
                              <a:prstClr val="black"/>
                            </a:solidFill>
                            <a:latin typeface="Cambria Math"/>
                            <a:ea typeface="Cambria Math"/>
                          </a:rPr>
                          <m:t>𝑎h</m:t>
                        </m:r>
                        <m:r>
                          <a:rPr kumimoji="1" lang="en-US" altLang="zh-TW" sz="2400" b="0" i="1" smtClean="0">
                            <a:solidFill>
                              <a:prstClr val="black"/>
                            </a:solidFill>
                            <a:latin typeface="Cambria Math"/>
                            <a:ea typeface="Cambria Math"/>
                          </a:rPr>
                          <m:t>+</m:t>
                        </m:r>
                        <m:r>
                          <a:rPr kumimoji="1" lang="en-US" altLang="zh-TW" sz="2400" i="1">
                            <a:solidFill>
                              <a:prstClr val="black"/>
                            </a:solidFill>
                            <a:latin typeface="Cambria Math"/>
                            <a:ea typeface="Cambria Math"/>
                          </a:rPr>
                          <m:t>𝑛</m:t>
                        </m:r>
                      </m:e>
                    </m:d>
                    <m:r>
                      <a:rPr kumimoji="1" lang="en-US" altLang="zh-TW" sz="2400" i="1">
                        <a:solidFill>
                          <a:prstClr val="black"/>
                        </a:solidFill>
                        <a:latin typeface="Cambria Math"/>
                        <a:ea typeface="Cambria Math"/>
                      </a:rPr>
                      <m:t> :</m:t>
                    </m:r>
                    <m:sSub>
                      <m:sSubPr>
                        <m:ctrlPr>
                          <a:rPr kumimoji="1" lang="en-US" altLang="zh-TW" sz="2400" i="1">
                            <a:solidFill>
                              <a:prstClr val="black"/>
                            </a:solidFill>
                            <a:latin typeface="Cambria Math" panose="02040503050406030204" pitchFamily="18" charset="0"/>
                          </a:rPr>
                        </m:ctrlPr>
                      </m:sSubPr>
                      <m:e>
                        <m:r>
                          <a:rPr kumimoji="1" lang="en-US" altLang="zh-TW" sz="2400" i="1">
                            <a:solidFill>
                              <a:prstClr val="black"/>
                            </a:solidFill>
                            <a:latin typeface="Cambria Math"/>
                          </a:rPr>
                          <m:t>𝑎</m:t>
                        </m:r>
                      </m:e>
                      <m:sub>
                        <m:r>
                          <a:rPr kumimoji="1" lang="en-US" altLang="zh-TW" sz="2400" i="1">
                            <a:solidFill>
                              <a:prstClr val="black"/>
                            </a:solidFill>
                            <a:latin typeface="Cambria Math"/>
                          </a:rPr>
                          <m:t>00</m:t>
                        </m:r>
                      </m:sub>
                    </m:sSub>
                    <m:sSub>
                      <m:sSubPr>
                        <m:ctrlPr>
                          <a:rPr kumimoji="1" lang="en-US" altLang="zh-TW" sz="2400" i="1">
                            <a:solidFill>
                              <a:prstClr val="black"/>
                            </a:solidFill>
                            <a:latin typeface="Cambria Math" panose="02040503050406030204" pitchFamily="18" charset="0"/>
                          </a:rPr>
                        </m:ctrlPr>
                      </m:sSubPr>
                      <m:e>
                        <m:r>
                          <a:rPr kumimoji="1" lang="en-US" altLang="zh-TW" sz="2400" i="1">
                            <a:solidFill>
                              <a:prstClr val="black"/>
                            </a:solidFill>
                            <a:latin typeface="Cambria Math"/>
                          </a:rPr>
                          <m:t>𝑎</m:t>
                        </m:r>
                      </m:e>
                      <m:sub>
                        <m:r>
                          <a:rPr kumimoji="1" lang="en-US" altLang="zh-TW" sz="2400" i="1">
                            <a:solidFill>
                              <a:prstClr val="black"/>
                            </a:solidFill>
                            <a:latin typeface="Cambria Math"/>
                          </a:rPr>
                          <m:t>00</m:t>
                        </m:r>
                      </m:sub>
                    </m:sSub>
                  </m:oMath>
                </a14:m>
                <a:r>
                  <a:rPr kumimoji="1" lang="zh-TW" altLang="en-US" sz="2400" dirty="0">
                    <a:solidFill>
                      <a:prstClr val="black"/>
                    </a:solidFill>
                    <a:latin typeface="Times New Roman" pitchFamily="18" charset="0"/>
                    <a:cs typeface="Times New Roman" pitchFamily="18" charset="0"/>
                  </a:rPr>
                  <a:t> </a:t>
                </a:r>
                <a14:m>
                  <m:oMath xmlns:m="http://schemas.openxmlformats.org/officeDocument/2006/math">
                    <m:sSub>
                      <m:sSubPr>
                        <m:ctrlPr>
                          <a:rPr kumimoji="1" lang="en-US" altLang="zh-TW" sz="2400" i="1">
                            <a:solidFill>
                              <a:prstClr val="black"/>
                            </a:solidFill>
                            <a:latin typeface="Cambria Math" panose="02040503050406030204" pitchFamily="18" charset="0"/>
                          </a:rPr>
                        </m:ctrlPr>
                      </m:sSubPr>
                      <m:e>
                        <m:r>
                          <a:rPr kumimoji="1" lang="en-US" altLang="zh-TW" sz="2400" i="1">
                            <a:solidFill>
                              <a:prstClr val="black"/>
                            </a:solidFill>
                            <a:latin typeface="Cambria Math"/>
                          </a:rPr>
                          <m:t>𝑎</m:t>
                        </m:r>
                      </m:e>
                      <m:sub>
                        <m:r>
                          <a:rPr kumimoji="1" lang="en-US" altLang="zh-TW" sz="2400" i="1">
                            <a:solidFill>
                              <a:prstClr val="black"/>
                            </a:solidFill>
                            <a:latin typeface="Cambria Math"/>
                          </a:rPr>
                          <m:t>01</m:t>
                        </m:r>
                      </m:sub>
                    </m:sSub>
                    <m:r>
                      <a:rPr kumimoji="1" lang="en-US" altLang="zh-TW" sz="2400" i="1">
                        <a:solidFill>
                          <a:prstClr val="black"/>
                        </a:solidFill>
                        <a:latin typeface="Cambria Math"/>
                        <a:ea typeface="Cambria Math"/>
                      </a:rPr>
                      <m:t>⋯</m:t>
                    </m:r>
                  </m:oMath>
                </a14:m>
                <a:endParaRPr kumimoji="1" lang="zh-TW" altLang="en-US" sz="2400" dirty="0">
                  <a:solidFill>
                    <a:prstClr val="black"/>
                  </a:solidFill>
                </a:endParaRPr>
              </a:p>
            </p:txBody>
          </p:sp>
        </mc:Choice>
        <mc:Fallback xmlns="">
          <p:sp>
            <p:nvSpPr>
              <p:cNvPr id="7" name="文字方塊 6"/>
              <p:cNvSpPr txBox="1">
                <a:spLocks noRot="1" noChangeAspect="1" noMove="1" noResize="1" noEditPoints="1" noAdjustHandles="1" noChangeArrowheads="1" noChangeShapeType="1" noTextEdit="1"/>
              </p:cNvSpPr>
              <p:nvPr/>
            </p:nvSpPr>
            <p:spPr>
              <a:xfrm>
                <a:off x="971600" y="5219908"/>
                <a:ext cx="7704856" cy="461665"/>
              </a:xfrm>
              <a:prstGeom prst="rect">
                <a:avLst/>
              </a:prstGeom>
              <a:blipFill rotWithShape="1">
                <a:blip r:embed="rId4"/>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79076305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標題 1"/>
          <p:cNvSpPr>
            <a:spLocks noGrp="1"/>
          </p:cNvSpPr>
          <p:nvPr>
            <p:ph type="title"/>
          </p:nvPr>
        </p:nvSpPr>
        <p:spPr/>
        <p:txBody>
          <a:bodyPr/>
          <a:lstStyle/>
          <a:p>
            <a:pPr algn="l"/>
            <a:r>
              <a:rPr lang="en-US" altLang="zh-TW" b="1" dirty="0" smtClean="0"/>
              <a:t>WFST for ASR (3/6)</a:t>
            </a:r>
            <a:endParaRPr lang="zh-TW" altLang="en-US" dirty="0" smtClean="0"/>
          </a:p>
        </p:txBody>
      </p:sp>
      <p:sp>
        <p:nvSpPr>
          <p:cNvPr id="3" name="內容版面配置區 2"/>
          <p:cNvSpPr>
            <a:spLocks noGrp="1"/>
          </p:cNvSpPr>
          <p:nvPr>
            <p:ph idx="1"/>
          </p:nvPr>
        </p:nvSpPr>
        <p:spPr>
          <a:xfrm>
            <a:off x="0" y="908720"/>
            <a:ext cx="9144000" cy="1409617"/>
          </a:xfrm>
        </p:spPr>
        <p:txBody>
          <a:bodyPr rtlCol="0">
            <a:spAutoFit/>
          </a:bodyPr>
          <a:lstStyle/>
          <a:p>
            <a:pPr fontAlgn="auto">
              <a:spcAft>
                <a:spcPts val="0"/>
              </a:spcAft>
              <a:defRPr/>
            </a:pPr>
            <a:r>
              <a:rPr lang="en-US" altLang="zh-TW" sz="2800" b="1" dirty="0">
                <a:latin typeface="Times New Roman" panose="02020603050405020304" pitchFamily="18" charset="0"/>
                <a:cs typeface="Times New Roman" panose="02020603050405020304" pitchFamily="18" charset="0"/>
              </a:rPr>
              <a:t>Transducer </a:t>
            </a:r>
            <a:r>
              <a:rPr lang="en-US" altLang="zh-TW" sz="2800" b="1" dirty="0" smtClean="0">
                <a:latin typeface="Times New Roman" panose="02020603050405020304" pitchFamily="18" charset="0"/>
                <a:cs typeface="Times New Roman" panose="02020603050405020304" pitchFamily="18" charset="0"/>
              </a:rPr>
              <a:t>C</a:t>
            </a:r>
            <a:r>
              <a:rPr lang="en-US" altLang="zh-TW" sz="2800" b="1" dirty="0">
                <a:latin typeface="Times New Roman" panose="02020603050405020304" pitchFamily="18" charset="0"/>
                <a:cs typeface="Times New Roman" panose="02020603050405020304" pitchFamily="18" charset="0"/>
              </a:rPr>
              <a:t>: </a:t>
            </a:r>
            <a:r>
              <a:rPr lang="en-US" altLang="zh-TW" sz="2800" b="1" dirty="0" smtClean="0">
                <a:latin typeface="Times New Roman" panose="02020603050405020304" pitchFamily="18" charset="0"/>
                <a:cs typeface="Times New Roman" panose="02020603050405020304" pitchFamily="18" charset="0"/>
              </a:rPr>
              <a:t>context-dependency</a:t>
            </a:r>
          </a:p>
          <a:p>
            <a:pPr lvl="1" fontAlgn="auto">
              <a:spcAft>
                <a:spcPts val="0"/>
              </a:spcAft>
              <a:defRPr/>
            </a:pPr>
            <a:r>
              <a:rPr lang="en-US" altLang="zh-TW" sz="2400" dirty="0" smtClean="0">
                <a:latin typeface="Times New Roman" panose="02020603050405020304" pitchFamily="18" charset="0"/>
                <a:cs typeface="Times New Roman" panose="02020603050405020304" pitchFamily="18" charset="0"/>
              </a:rPr>
              <a:t>Input</a:t>
            </a:r>
            <a:r>
              <a:rPr lang="en-US" altLang="zh-TW" sz="2400" dirty="0">
                <a:latin typeface="Times New Roman" panose="02020603050405020304" pitchFamily="18" charset="0"/>
                <a:cs typeface="Times New Roman" panose="02020603050405020304" pitchFamily="18" charset="0"/>
              </a:rPr>
              <a:t>: </a:t>
            </a:r>
            <a:r>
              <a:rPr lang="en-US" altLang="zh-TW" sz="2400" dirty="0" smtClean="0">
                <a:latin typeface="Times New Roman" panose="02020603050405020304" pitchFamily="18" charset="0"/>
                <a:cs typeface="Times New Roman" panose="02020603050405020304" pitchFamily="18" charset="0"/>
              </a:rPr>
              <a:t>context-dependent phoneme (</a:t>
            </a:r>
            <a:r>
              <a:rPr lang="en-US" altLang="zh-TW" sz="2400" dirty="0" err="1" smtClean="0">
                <a:latin typeface="Times New Roman" panose="02020603050405020304" pitchFamily="18" charset="0"/>
                <a:cs typeface="Times New Roman" panose="02020603050405020304" pitchFamily="18" charset="0"/>
              </a:rPr>
              <a:t>triphone</a:t>
            </a:r>
            <a:r>
              <a:rPr lang="en-US" altLang="zh-TW" sz="2400" dirty="0" smtClean="0">
                <a:latin typeface="Times New Roman" panose="02020603050405020304" pitchFamily="18" charset="0"/>
                <a:cs typeface="Times New Roman" panose="02020603050405020304" pitchFamily="18" charset="0"/>
              </a:rPr>
              <a:t>)</a:t>
            </a:r>
          </a:p>
          <a:p>
            <a:pPr lvl="1" fontAlgn="auto">
              <a:spcAft>
                <a:spcPts val="0"/>
              </a:spcAft>
              <a:defRPr/>
            </a:pPr>
            <a:r>
              <a:rPr lang="en-US" altLang="zh-TW" sz="2400" dirty="0">
                <a:latin typeface="Times New Roman" panose="02020603050405020304" pitchFamily="18" charset="0"/>
                <a:cs typeface="Times New Roman" panose="02020603050405020304" pitchFamily="18" charset="0"/>
              </a:rPr>
              <a:t>Output: </a:t>
            </a:r>
            <a:r>
              <a:rPr lang="en-US" altLang="zh-TW" sz="2400" dirty="0" smtClean="0">
                <a:latin typeface="Times New Roman" panose="02020603050405020304" pitchFamily="18" charset="0"/>
                <a:cs typeface="Times New Roman" panose="02020603050405020304" pitchFamily="18" charset="0"/>
              </a:rPr>
              <a:t>context-independent phoneme </a:t>
            </a:r>
            <a:r>
              <a:rPr lang="en-US" altLang="zh-TW" sz="2400" dirty="0">
                <a:latin typeface="Times New Roman" panose="02020603050405020304" pitchFamily="18" charset="0"/>
                <a:cs typeface="Times New Roman" panose="02020603050405020304" pitchFamily="18" charset="0"/>
              </a:rPr>
              <a:t>(phoneme</a:t>
            </a:r>
            <a:r>
              <a:rPr lang="en-US" altLang="zh-TW" sz="2400"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pic>
        <p:nvPicPr>
          <p:cNvPr id="717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335683"/>
            <a:ext cx="7700963" cy="3757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pPr fontAlgn="base">
              <a:spcBef>
                <a:spcPct val="0"/>
              </a:spcBef>
              <a:spcAft>
                <a:spcPct val="0"/>
              </a:spcAft>
            </a:pPr>
            <a:endParaRPr kumimoji="1" lang="zh-TW" altLang="en-US">
              <a:solidFill>
                <a:prstClr val="black"/>
              </a:solidFill>
            </a:endParaRPr>
          </a:p>
        </p:txBody>
      </p:sp>
      <p:grpSp>
        <p:nvGrpSpPr>
          <p:cNvPr id="4" name="群組 3"/>
          <p:cNvGrpSpPr/>
          <p:nvPr/>
        </p:nvGrpSpPr>
        <p:grpSpPr>
          <a:xfrm>
            <a:off x="7857909" y="4678371"/>
            <a:ext cx="1031680" cy="1107996"/>
            <a:chOff x="7857909" y="4678371"/>
            <a:chExt cx="1031680" cy="1107996"/>
          </a:xfrm>
        </p:grpSpPr>
        <p:sp>
          <p:nvSpPr>
            <p:cNvPr id="7" name="文字方塊 6"/>
            <p:cNvSpPr txBox="1"/>
            <p:nvPr/>
          </p:nvSpPr>
          <p:spPr>
            <a:xfrm>
              <a:off x="7953485" y="4678371"/>
              <a:ext cx="936104" cy="1107996"/>
            </a:xfrm>
            <a:prstGeom prst="rect">
              <a:avLst/>
            </a:prstGeom>
            <a:noFill/>
          </p:spPr>
          <p:txBody>
            <a:bodyPr wrap="square" rtlCol="0">
              <a:spAutoFit/>
            </a:bodyPr>
            <a:lstStyle/>
            <a:p>
              <a:pPr fontAlgn="base">
                <a:spcBef>
                  <a:spcPct val="0"/>
                </a:spcBef>
                <a:spcAft>
                  <a:spcPct val="0"/>
                </a:spcAft>
              </a:pPr>
              <a:r>
                <a:rPr kumimoji="1" lang="en-US" altLang="zh-TW" sz="2200" dirty="0" smtClean="0">
                  <a:solidFill>
                    <a:prstClr val="black"/>
                  </a:solidFill>
                </a:rPr>
                <a:t>$ aba</a:t>
              </a:r>
            </a:p>
            <a:p>
              <a:pPr fontAlgn="base">
                <a:spcBef>
                  <a:spcPct val="0"/>
                </a:spcBef>
                <a:spcAft>
                  <a:spcPct val="0"/>
                </a:spcAft>
              </a:pPr>
              <a:endParaRPr kumimoji="1" lang="en-US" altLang="zh-TW" sz="2200" dirty="0" smtClean="0">
                <a:solidFill>
                  <a:prstClr val="black"/>
                </a:solidFill>
              </a:endParaRPr>
            </a:p>
            <a:p>
              <a:pPr fontAlgn="base">
                <a:spcBef>
                  <a:spcPct val="0"/>
                </a:spcBef>
                <a:spcAft>
                  <a:spcPct val="0"/>
                </a:spcAft>
              </a:pPr>
              <a:r>
                <a:rPr kumimoji="1" lang="en-US" altLang="zh-TW" sz="2200" dirty="0" smtClean="0">
                  <a:solidFill>
                    <a:prstClr val="black"/>
                  </a:solidFill>
                </a:rPr>
                <a:t>      </a:t>
              </a:r>
              <a:endParaRPr kumimoji="1" lang="zh-TW" altLang="en-US" sz="2200" dirty="0">
                <a:solidFill>
                  <a:prstClr val="black"/>
                </a:solidFill>
              </a:endParaRPr>
            </a:p>
          </p:txBody>
        </p:sp>
        <p:cxnSp>
          <p:nvCxnSpPr>
            <p:cNvPr id="8" name="直線接點 7"/>
            <p:cNvCxnSpPr/>
            <p:nvPr/>
          </p:nvCxnSpPr>
          <p:spPr>
            <a:xfrm flipV="1">
              <a:off x="8205141" y="5100424"/>
              <a:ext cx="372000" cy="3"/>
            </a:xfrm>
            <a:prstGeom prst="line">
              <a:avLst/>
            </a:prstGeom>
          </p:spPr>
          <p:style>
            <a:lnRef idx="1">
              <a:schemeClr val="dk1"/>
            </a:lnRef>
            <a:fillRef idx="0">
              <a:schemeClr val="dk1"/>
            </a:fillRef>
            <a:effectRef idx="0">
              <a:schemeClr val="dk1"/>
            </a:effectRef>
            <a:fontRef idx="minor">
              <a:schemeClr val="tx1"/>
            </a:fontRef>
          </p:style>
        </p:cxnSp>
        <p:cxnSp>
          <p:nvCxnSpPr>
            <p:cNvPr id="9" name="直線單箭頭接點 8"/>
            <p:cNvCxnSpPr/>
            <p:nvPr/>
          </p:nvCxnSpPr>
          <p:spPr>
            <a:xfrm flipH="1">
              <a:off x="8021190" y="5048309"/>
              <a:ext cx="144000" cy="32490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0" name="直線接點 9"/>
            <p:cNvCxnSpPr/>
            <p:nvPr/>
          </p:nvCxnSpPr>
          <p:spPr>
            <a:xfrm flipV="1">
              <a:off x="8009622" y="5054701"/>
              <a:ext cx="409200" cy="3"/>
            </a:xfrm>
            <a:prstGeom prst="line">
              <a:avLst/>
            </a:prstGeom>
          </p:spPr>
          <p:style>
            <a:lnRef idx="1">
              <a:schemeClr val="dk1"/>
            </a:lnRef>
            <a:fillRef idx="0">
              <a:schemeClr val="dk1"/>
            </a:fillRef>
            <a:effectRef idx="0">
              <a:schemeClr val="dk1"/>
            </a:effectRef>
            <a:fontRef idx="minor">
              <a:schemeClr val="tx1"/>
            </a:fontRef>
          </p:style>
        </p:cxnSp>
        <p:cxnSp>
          <p:nvCxnSpPr>
            <p:cNvPr id="11" name="直線單箭頭接點 10"/>
            <p:cNvCxnSpPr/>
            <p:nvPr/>
          </p:nvCxnSpPr>
          <p:spPr>
            <a:xfrm>
              <a:off x="8405622" y="5097646"/>
              <a:ext cx="92942" cy="27557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 name="文字方塊 1"/>
            <p:cNvSpPr txBox="1"/>
            <p:nvPr/>
          </p:nvSpPr>
          <p:spPr>
            <a:xfrm>
              <a:off x="7857909" y="5262344"/>
              <a:ext cx="363933" cy="430887"/>
            </a:xfrm>
            <a:prstGeom prst="rect">
              <a:avLst/>
            </a:prstGeom>
            <a:noFill/>
          </p:spPr>
          <p:txBody>
            <a:bodyPr wrap="square" rtlCol="0">
              <a:spAutoFit/>
            </a:bodyPr>
            <a:lstStyle/>
            <a:p>
              <a:r>
                <a:rPr lang="en-US" altLang="zh-TW" sz="2200" dirty="0" smtClean="0"/>
                <a:t>a</a:t>
              </a:r>
              <a:endParaRPr lang="zh-TW" altLang="en-US" sz="2200" dirty="0"/>
            </a:p>
          </p:txBody>
        </p:sp>
        <p:sp>
          <p:nvSpPr>
            <p:cNvPr id="13" name="文字方塊 12"/>
            <p:cNvSpPr txBox="1"/>
            <p:nvPr/>
          </p:nvSpPr>
          <p:spPr>
            <a:xfrm>
              <a:off x="8369043" y="5293196"/>
              <a:ext cx="363933" cy="430887"/>
            </a:xfrm>
            <a:prstGeom prst="rect">
              <a:avLst/>
            </a:prstGeom>
            <a:noFill/>
          </p:spPr>
          <p:txBody>
            <a:bodyPr wrap="square" rtlCol="0">
              <a:spAutoFit/>
            </a:bodyPr>
            <a:lstStyle/>
            <a:p>
              <a:r>
                <a:rPr lang="en-US" altLang="zh-TW" sz="2200" dirty="0" smtClean="0"/>
                <a:t>b</a:t>
              </a:r>
              <a:endParaRPr lang="zh-TW" altLang="en-US" sz="2200" dirty="0"/>
            </a:p>
          </p:txBody>
        </p:sp>
      </p:grpSp>
    </p:spTree>
    <p:extLst>
      <p:ext uri="{BB962C8B-B14F-4D97-AF65-F5344CB8AC3E}">
        <p14:creationId xmlns:p14="http://schemas.microsoft.com/office/powerpoint/2010/main" val="161905436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標題 1"/>
          <p:cNvSpPr>
            <a:spLocks noGrp="1"/>
          </p:cNvSpPr>
          <p:nvPr>
            <p:ph type="title"/>
          </p:nvPr>
        </p:nvSpPr>
        <p:spPr/>
        <p:txBody>
          <a:bodyPr/>
          <a:lstStyle/>
          <a:p>
            <a:pPr algn="l"/>
            <a:r>
              <a:rPr lang="en-US" altLang="zh-TW" b="1" dirty="0" smtClean="0"/>
              <a:t>WFST for ASR (4/6)</a:t>
            </a:r>
            <a:endParaRPr lang="zh-TW" altLang="en-US" dirty="0" smtClean="0"/>
          </a:p>
        </p:txBody>
      </p:sp>
      <p:sp>
        <p:nvSpPr>
          <p:cNvPr id="8195" name="內容版面配置區 2"/>
          <p:cNvSpPr>
            <a:spLocks noGrp="1"/>
          </p:cNvSpPr>
          <p:nvPr>
            <p:ph idx="1"/>
          </p:nvPr>
        </p:nvSpPr>
        <p:spPr>
          <a:xfrm>
            <a:off x="0" y="1052736"/>
            <a:ext cx="9144000" cy="1852815"/>
          </a:xfrm>
        </p:spPr>
        <p:txBody>
          <a:bodyPr>
            <a:spAutoFit/>
          </a:bodyPr>
          <a:lstStyle/>
          <a:p>
            <a:r>
              <a:rPr lang="en-US" altLang="zh-TW" sz="2800" b="1" dirty="0" smtClean="0">
                <a:latin typeface="Times New Roman" panose="02020603050405020304" pitchFamily="18" charset="0"/>
                <a:cs typeface="Times New Roman" panose="02020603050405020304" pitchFamily="18" charset="0"/>
              </a:rPr>
              <a:t>Transducer L: lexicon</a:t>
            </a:r>
          </a:p>
          <a:p>
            <a:pPr lvl="1"/>
            <a:r>
              <a:rPr lang="en-US" altLang="zh-TW" sz="2400" dirty="0" smtClean="0">
                <a:latin typeface="Times New Roman" panose="02020603050405020304" pitchFamily="18" charset="0"/>
                <a:cs typeface="Times New Roman" panose="02020603050405020304" pitchFamily="18" charset="0"/>
              </a:rPr>
              <a:t>Input: context-independent phoneme (phoneme) sequence</a:t>
            </a:r>
          </a:p>
          <a:p>
            <a:pPr lvl="1"/>
            <a:r>
              <a:rPr lang="en-US" altLang="zh-TW" sz="2400" dirty="0" smtClean="0">
                <a:latin typeface="Times New Roman" panose="02020603050405020304" pitchFamily="18" charset="0"/>
                <a:cs typeface="Times New Roman" panose="02020603050405020304" pitchFamily="18" charset="0"/>
              </a:rPr>
              <a:t>Output: word</a:t>
            </a:r>
          </a:p>
          <a:p>
            <a:pPr lvl="1"/>
            <a:r>
              <a:rPr lang="en-US" altLang="zh-TW" sz="2400" dirty="0" smtClean="0">
                <a:latin typeface="Times New Roman" panose="02020603050405020304" pitchFamily="18" charset="0"/>
                <a:cs typeface="Times New Roman" panose="02020603050405020304" pitchFamily="18" charset="0"/>
              </a:rPr>
              <a:t>Weight: pronunciation probability</a:t>
            </a:r>
            <a:endParaRPr lang="zh-TW" altLang="en-US" dirty="0" smtClean="0">
              <a:latin typeface="Times New Roman" panose="02020603050405020304" pitchFamily="18" charset="0"/>
              <a:cs typeface="Times New Roman" panose="02020603050405020304" pitchFamily="18" charset="0"/>
            </a:endParaRPr>
          </a:p>
        </p:txBody>
      </p:sp>
      <p:pic>
        <p:nvPicPr>
          <p:cNvPr id="819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2924944"/>
            <a:ext cx="8918448" cy="3112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pPr fontAlgn="base">
              <a:spcBef>
                <a:spcPct val="0"/>
              </a:spcBef>
              <a:spcAft>
                <a:spcPct val="0"/>
              </a:spcAft>
            </a:pPr>
            <a:endParaRPr kumimoji="1" lang="zh-TW" altLang="en-US">
              <a:solidFill>
                <a:prstClr val="black"/>
              </a:solidFill>
            </a:endParaRPr>
          </a:p>
        </p:txBody>
      </p:sp>
      <mc:AlternateContent xmlns:mc="http://schemas.openxmlformats.org/markup-compatibility/2006" xmlns:a14="http://schemas.microsoft.com/office/drawing/2010/main">
        <mc:Choice Requires="a14">
          <p:sp>
            <p:nvSpPr>
              <p:cNvPr id="20" name="文字方塊 19"/>
              <p:cNvSpPr txBox="1"/>
              <p:nvPr/>
            </p:nvSpPr>
            <p:spPr>
              <a:xfrm>
                <a:off x="996003" y="5899919"/>
                <a:ext cx="2999933" cy="830997"/>
              </a:xfrm>
              <a:prstGeom prst="rect">
                <a:avLst/>
              </a:prstGeom>
              <a:noFill/>
            </p:spPr>
            <p:txBody>
              <a:bodyPr wrap="square" rtlCol="0">
                <a:spAutoFit/>
              </a:bodyPr>
              <a:lstStyle/>
              <a:p>
                <a:pPr marL="0" lvl="1" fontAlgn="base">
                  <a:spcBef>
                    <a:spcPct val="0"/>
                  </a:spcBef>
                  <a:spcAft>
                    <a:spcPct val="0"/>
                  </a:spcAft>
                </a:pPr>
                <a14:m>
                  <m:oMath xmlns:m="http://schemas.openxmlformats.org/officeDocument/2006/math">
                    <m:d>
                      <m:dPr>
                        <m:begChr m:val="{"/>
                        <m:endChr m:val="}"/>
                        <m:ctrlPr>
                          <a:rPr kumimoji="1" lang="en-US" altLang="zh-TW" sz="2400" i="1" smtClean="0">
                            <a:solidFill>
                              <a:prstClr val="black"/>
                            </a:solidFill>
                            <a:latin typeface="Cambria Math" panose="02040503050406030204" pitchFamily="18" charset="0"/>
                          </a:rPr>
                        </m:ctrlPr>
                      </m:dPr>
                      <m:e>
                        <m:r>
                          <a:rPr kumimoji="1" lang="en-US" altLang="zh-TW" sz="2400" i="1" smtClean="0">
                            <a:solidFill>
                              <a:prstClr val="black"/>
                            </a:solidFill>
                            <a:latin typeface="Cambria Math"/>
                          </a:rPr>
                          <m:t>𝑠</m:t>
                        </m:r>
                        <m:r>
                          <a:rPr kumimoji="1" lang="en-US" altLang="zh-TW" sz="2400" i="1" smtClean="0">
                            <a:solidFill>
                              <a:prstClr val="black"/>
                            </a:solidFill>
                            <a:latin typeface="Cambria Math"/>
                          </a:rPr>
                          <m:t>, </m:t>
                        </m:r>
                        <m:r>
                          <a:rPr kumimoji="1" lang="en-US" altLang="zh-TW" sz="2400" i="1" smtClean="0">
                            <a:solidFill>
                              <a:prstClr val="black"/>
                            </a:solidFill>
                            <a:latin typeface="Cambria Math"/>
                          </a:rPr>
                          <m:t>𝑝</m:t>
                        </m:r>
                        <m:r>
                          <a:rPr kumimoji="1" lang="en-US" altLang="zh-TW" sz="2400" i="1" smtClean="0">
                            <a:solidFill>
                              <a:prstClr val="black"/>
                            </a:solidFill>
                            <a:latin typeface="Cambria Math"/>
                          </a:rPr>
                          <m:t>, </m:t>
                        </m:r>
                        <m:r>
                          <a:rPr kumimoji="1" lang="en-US" altLang="zh-TW" sz="2400" i="1" smtClean="0">
                            <a:solidFill>
                              <a:prstClr val="black"/>
                            </a:solidFill>
                            <a:latin typeface="Cambria Math"/>
                          </a:rPr>
                          <m:t>𝑖𝑦</m:t>
                        </m:r>
                        <m:r>
                          <a:rPr kumimoji="1" lang="en-US" altLang="zh-TW" sz="2400" i="1" smtClean="0">
                            <a:solidFill>
                              <a:prstClr val="black"/>
                            </a:solidFill>
                            <a:latin typeface="Cambria Math"/>
                          </a:rPr>
                          <m:t>, </m:t>
                        </m:r>
                        <m:r>
                          <a:rPr kumimoji="1" lang="en-US" altLang="zh-TW" sz="2400" i="1" smtClean="0">
                            <a:solidFill>
                              <a:prstClr val="black"/>
                            </a:solidFill>
                            <a:latin typeface="Cambria Math"/>
                          </a:rPr>
                          <m:t>𝑐h</m:t>
                        </m:r>
                      </m:e>
                    </m:d>
                    <m:r>
                      <a:rPr kumimoji="1" lang="en-US" altLang="zh-TW" sz="2400" i="1">
                        <a:solidFill>
                          <a:prstClr val="black"/>
                        </a:solidFill>
                        <a:latin typeface="Cambria Math"/>
                        <a:ea typeface="Cambria Math"/>
                      </a:rPr>
                      <m:t>→</m:t>
                    </m:r>
                  </m:oMath>
                </a14:m>
                <a:r>
                  <a:rPr kumimoji="1" lang="en-US" altLang="zh-TW" sz="2400" dirty="0" smtClean="0">
                    <a:solidFill>
                      <a:prstClr val="black"/>
                    </a:solidFill>
                    <a:latin typeface="Times New Roman" panose="02020603050405020304" pitchFamily="18" charset="0"/>
                    <a:cs typeface="Times New Roman" panose="02020603050405020304" pitchFamily="18" charset="0"/>
                  </a:rPr>
                  <a:t> speech</a:t>
                </a:r>
              </a:p>
              <a:p>
                <a:pPr marL="0" lvl="1" fontAlgn="base">
                  <a:spcBef>
                    <a:spcPct val="0"/>
                  </a:spcBef>
                  <a:spcAft>
                    <a:spcPct val="0"/>
                  </a:spcAft>
                </a:pPr>
                <a14:m>
                  <m:oMath xmlns:m="http://schemas.openxmlformats.org/officeDocument/2006/math">
                    <m:d>
                      <m:dPr>
                        <m:begChr m:val="{"/>
                        <m:endChr m:val="}"/>
                        <m:ctrlPr>
                          <a:rPr kumimoji="1" lang="en-US" altLang="zh-TW" sz="2400" i="1">
                            <a:solidFill>
                              <a:prstClr val="black"/>
                            </a:solidFill>
                            <a:latin typeface="Cambria Math" panose="02040503050406030204" pitchFamily="18" charset="0"/>
                          </a:rPr>
                        </m:ctrlPr>
                      </m:dPr>
                      <m:e>
                        <m:r>
                          <a:rPr kumimoji="1" lang="en-US" altLang="zh-TW" sz="2400" i="1" smtClean="0">
                            <a:solidFill>
                              <a:prstClr val="black"/>
                            </a:solidFill>
                            <a:latin typeface="Cambria Math"/>
                          </a:rPr>
                          <m:t>𝑑h</m:t>
                        </m:r>
                        <m:r>
                          <a:rPr kumimoji="1" lang="en-US" altLang="zh-TW" sz="2400" i="1">
                            <a:solidFill>
                              <a:prstClr val="black"/>
                            </a:solidFill>
                            <a:latin typeface="Cambria Math"/>
                          </a:rPr>
                          <m:t>,</m:t>
                        </m:r>
                        <m:r>
                          <a:rPr kumimoji="1" lang="en-US" altLang="zh-TW" sz="2400" i="1" smtClean="0">
                            <a:solidFill>
                              <a:prstClr val="black"/>
                            </a:solidFill>
                            <a:latin typeface="Cambria Math"/>
                          </a:rPr>
                          <m:t>𝑎𝑥</m:t>
                        </m:r>
                        <m:r>
                          <a:rPr kumimoji="1" lang="en-US" altLang="zh-TW" sz="2400" i="1">
                            <a:solidFill>
                              <a:prstClr val="black"/>
                            </a:solidFill>
                            <a:latin typeface="Cambria Math"/>
                          </a:rPr>
                          <m:t> </m:t>
                        </m:r>
                      </m:e>
                    </m:d>
                    <m:r>
                      <a:rPr kumimoji="1" lang="en-US" altLang="zh-TW" sz="2400" i="1">
                        <a:solidFill>
                          <a:prstClr val="black"/>
                        </a:solidFill>
                        <a:latin typeface="Cambria Math"/>
                        <a:ea typeface="Cambria Math"/>
                      </a:rPr>
                      <m:t>→</m:t>
                    </m:r>
                  </m:oMath>
                </a14:m>
                <a:r>
                  <a:rPr kumimoji="1" lang="zh-TW" altLang="en-US" sz="2400" dirty="0" smtClean="0">
                    <a:solidFill>
                      <a:prstClr val="black"/>
                    </a:solidFill>
                    <a:latin typeface="Times New Roman" panose="02020603050405020304" pitchFamily="18" charset="0"/>
                    <a:cs typeface="Times New Roman" panose="02020603050405020304" pitchFamily="18" charset="0"/>
                  </a:rPr>
                  <a:t> </a:t>
                </a:r>
                <a:r>
                  <a:rPr kumimoji="1" lang="en-US" altLang="zh-TW" sz="2400" dirty="0" smtClean="0">
                    <a:solidFill>
                      <a:prstClr val="black"/>
                    </a:solidFill>
                    <a:latin typeface="Times New Roman" panose="02020603050405020304" pitchFamily="18" charset="0"/>
                    <a:cs typeface="Times New Roman" panose="02020603050405020304" pitchFamily="18" charset="0"/>
                  </a:rPr>
                  <a:t>the</a:t>
                </a:r>
                <a:endParaRPr kumimoji="1" lang="zh-TW" altLang="en-US" sz="2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20" name="文字方塊 19"/>
              <p:cNvSpPr txBox="1">
                <a:spLocks noRot="1" noChangeAspect="1" noMove="1" noResize="1" noEditPoints="1" noAdjustHandles="1" noChangeArrowheads="1" noChangeShapeType="1" noTextEdit="1"/>
              </p:cNvSpPr>
              <p:nvPr/>
            </p:nvSpPr>
            <p:spPr>
              <a:xfrm>
                <a:off x="996003" y="5899919"/>
                <a:ext cx="2999933" cy="830997"/>
              </a:xfrm>
              <a:prstGeom prst="rect">
                <a:avLst/>
              </a:prstGeom>
              <a:blipFill rotWithShape="1">
                <a:blip r:embed="rId4"/>
                <a:stretch>
                  <a:fillRect t="-5882" b="-1617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90767560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標題 1"/>
          <p:cNvSpPr>
            <a:spLocks noGrp="1"/>
          </p:cNvSpPr>
          <p:nvPr>
            <p:ph type="title"/>
          </p:nvPr>
        </p:nvSpPr>
        <p:spPr/>
        <p:txBody>
          <a:bodyPr/>
          <a:lstStyle/>
          <a:p>
            <a:pPr algn="l"/>
            <a:r>
              <a:rPr lang="en-US" altLang="zh-TW" b="1" dirty="0" smtClean="0"/>
              <a:t>WFST for ASR (5/6)</a:t>
            </a:r>
            <a:endParaRPr lang="zh-TW" altLang="en-US" dirty="0" smtClean="0"/>
          </a:p>
        </p:txBody>
      </p:sp>
      <p:sp>
        <p:nvSpPr>
          <p:cNvPr id="3" name="內容版面配置區 2"/>
          <p:cNvSpPr>
            <a:spLocks noGrp="1"/>
          </p:cNvSpPr>
          <p:nvPr>
            <p:ph idx="1"/>
          </p:nvPr>
        </p:nvSpPr>
        <p:spPr>
          <a:xfrm>
            <a:off x="0" y="907200"/>
            <a:ext cx="9144000" cy="3003899"/>
          </a:xfrm>
        </p:spPr>
        <p:txBody>
          <a:bodyPr rtlCol="0">
            <a:spAutoFit/>
          </a:bodyPr>
          <a:lstStyle/>
          <a:p>
            <a:pPr fontAlgn="auto">
              <a:spcAft>
                <a:spcPts val="0"/>
              </a:spcAft>
              <a:defRPr/>
            </a:pPr>
            <a:r>
              <a:rPr lang="en-US" altLang="zh-TW" sz="2800" b="1" dirty="0" smtClean="0">
                <a:latin typeface="Times New Roman" panose="02020603050405020304" pitchFamily="18" charset="0"/>
                <a:cs typeface="Times New Roman" panose="02020603050405020304" pitchFamily="18" charset="0"/>
              </a:rPr>
              <a:t>Acceptor G: N-gram models</a:t>
            </a:r>
            <a:endParaRPr lang="en-US" altLang="zh-TW" sz="2800" b="1" dirty="0">
              <a:latin typeface="Times New Roman" panose="02020603050405020304" pitchFamily="18" charset="0"/>
              <a:cs typeface="Times New Roman" panose="02020603050405020304" pitchFamily="18" charset="0"/>
            </a:endParaRPr>
          </a:p>
          <a:p>
            <a:pPr fontAlgn="auto">
              <a:spcAft>
                <a:spcPts val="0"/>
              </a:spcAft>
              <a:defRPr/>
            </a:pPr>
            <a:r>
              <a:rPr lang="en-US" altLang="zh-TW" sz="2800" b="1" dirty="0">
                <a:latin typeface="Times New Roman" panose="02020603050405020304" pitchFamily="18" charset="0"/>
                <a:cs typeface="Times New Roman" panose="02020603050405020304" pitchFamily="18" charset="0"/>
              </a:rPr>
              <a:t>Bigram</a:t>
            </a:r>
          </a:p>
          <a:p>
            <a:pPr lvl="1" fontAlgn="auto">
              <a:spcAft>
                <a:spcPts val="0"/>
              </a:spcAft>
              <a:defRPr/>
            </a:pPr>
            <a:r>
              <a:rPr lang="en-US" altLang="zh-TW" sz="2200" dirty="0">
                <a:latin typeface="Times New Roman" panose="02020603050405020304" pitchFamily="18" charset="0"/>
                <a:cs typeface="Times New Roman" panose="02020603050405020304" pitchFamily="18" charset="0"/>
              </a:rPr>
              <a:t>Each word has a state</a:t>
            </a:r>
          </a:p>
          <a:p>
            <a:pPr lvl="1" fontAlgn="auto">
              <a:spcAft>
                <a:spcPts val="0"/>
              </a:spcAft>
              <a:defRPr/>
            </a:pPr>
            <a:r>
              <a:rPr lang="en-US" altLang="zh-TW" sz="2200" dirty="0">
                <a:latin typeface="Times New Roman" panose="02020603050405020304" pitchFamily="18" charset="0"/>
                <a:cs typeface="Times New Roman" panose="02020603050405020304" pitchFamily="18" charset="0"/>
              </a:rPr>
              <a:t>Each bigram w1w2 has a transition w1 to w2</a:t>
            </a:r>
          </a:p>
          <a:p>
            <a:pPr lvl="1" fontAlgn="auto">
              <a:spcAft>
                <a:spcPts val="0"/>
              </a:spcAft>
              <a:defRPr/>
            </a:pPr>
            <a:r>
              <a:rPr lang="en-US" altLang="zh-TW" sz="2200" dirty="0">
                <a:latin typeface="Times New Roman" panose="02020603050405020304" pitchFamily="18" charset="0"/>
                <a:cs typeface="Times New Roman" panose="02020603050405020304" pitchFamily="18" charset="0"/>
              </a:rPr>
              <a:t>Introducing back-off state b for back-off estimation.</a:t>
            </a:r>
          </a:p>
          <a:p>
            <a:pPr lvl="1" fontAlgn="auto">
              <a:spcAft>
                <a:spcPts val="0"/>
              </a:spcAft>
              <a:defRPr/>
            </a:pPr>
            <a:r>
              <a:rPr lang="en-US" altLang="zh-TW" sz="2200" dirty="0">
                <a:latin typeface="Times New Roman" panose="02020603050405020304" pitchFamily="18" charset="0"/>
                <a:cs typeface="Times New Roman" panose="02020603050405020304" pitchFamily="18" charset="0"/>
              </a:rPr>
              <a:t>An unseen w1w3 bigram is represented as two transitions: an </a:t>
            </a:r>
            <a:r>
              <a:rPr lang="el-GR" altLang="zh-TW" sz="2200" dirty="0">
                <a:latin typeface="Times New Roman" panose="02020603050405020304" pitchFamily="18" charset="0"/>
                <a:cs typeface="Times New Roman" panose="02020603050405020304" pitchFamily="18" charset="0"/>
              </a:rPr>
              <a:t>ε</a:t>
            </a:r>
            <a:r>
              <a:rPr lang="en-US" altLang="zh-TW" sz="2200" dirty="0">
                <a:latin typeface="Times New Roman" panose="02020603050405020304" pitchFamily="18" charset="0"/>
                <a:cs typeface="Times New Roman" panose="02020603050405020304" pitchFamily="18" charset="0"/>
              </a:rPr>
              <a:t>-transition from w1 to b and a transition from b to w3</a:t>
            </a:r>
            <a:r>
              <a:rPr lang="en-US" altLang="zh-TW" sz="2200" dirty="0" smtClean="0">
                <a:latin typeface="Times New Roman" panose="02020603050405020304" pitchFamily="18" charset="0"/>
                <a:cs typeface="Times New Roman" panose="02020603050405020304" pitchFamily="18" charset="0"/>
              </a:rPr>
              <a:t>.</a:t>
            </a:r>
            <a:endParaRPr lang="en-US" altLang="zh-TW" sz="2200" dirty="0">
              <a:latin typeface="Times New Roman" panose="02020603050405020304" pitchFamily="18" charset="0"/>
              <a:cs typeface="Times New Roman" panose="02020603050405020304" pitchFamily="18" charset="0"/>
            </a:endParaRPr>
          </a:p>
        </p:txBody>
      </p:sp>
      <p:pic>
        <p:nvPicPr>
          <p:cNvPr id="922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3789040"/>
            <a:ext cx="5431536" cy="30038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pPr fontAlgn="base">
              <a:spcBef>
                <a:spcPct val="0"/>
              </a:spcBef>
              <a:spcAft>
                <a:spcPct val="0"/>
              </a:spcAft>
            </a:pPr>
            <a:endParaRPr kumimoji="1" lang="zh-TW" altLang="en-US">
              <a:solidFill>
                <a:prstClr val="black"/>
              </a:solidFill>
            </a:endParaRPr>
          </a:p>
        </p:txBody>
      </p:sp>
    </p:spTree>
    <p:extLst>
      <p:ext uri="{BB962C8B-B14F-4D97-AF65-F5344CB8AC3E}">
        <p14:creationId xmlns:p14="http://schemas.microsoft.com/office/powerpoint/2010/main" val="195939635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標題 1"/>
          <p:cNvSpPr>
            <a:spLocks noGrp="1"/>
          </p:cNvSpPr>
          <p:nvPr>
            <p:ph type="title"/>
          </p:nvPr>
        </p:nvSpPr>
        <p:spPr/>
        <p:txBody>
          <a:bodyPr/>
          <a:lstStyle/>
          <a:p>
            <a:pPr algn="l"/>
            <a:r>
              <a:rPr lang="en-US" altLang="zh-TW" b="1" dirty="0" smtClean="0"/>
              <a:t>WFST for ASR (6/6)</a:t>
            </a:r>
            <a:endParaRPr lang="zh-TW" altLang="en-US" dirty="0" smtClean="0"/>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a:xfrm>
                <a:off x="35496" y="847253"/>
                <a:ext cx="8928992" cy="5869299"/>
              </a:xfrm>
            </p:spPr>
            <p:txBody>
              <a:bodyPr wrap="square">
                <a:spAutoFit/>
              </a:bodyPr>
              <a:lstStyle/>
              <a:p>
                <a:pPr fontAlgn="auto">
                  <a:spcAft>
                    <a:spcPts val="0"/>
                  </a:spcAft>
                  <a:defRPr/>
                </a:pPr>
                <a:r>
                  <a:rPr lang="en-US" altLang="zh-TW" sz="2500" b="1" dirty="0" smtClean="0">
                    <a:latin typeface="Times New Roman" panose="02020603050405020304" pitchFamily="18" charset="0"/>
                    <a:cs typeface="Times New Roman" panose="02020603050405020304" pitchFamily="18" charset="0"/>
                  </a:rPr>
                  <a:t>Acceptor U: utterance</a:t>
                </a:r>
                <a:endParaRPr lang="en-US" altLang="zh-TW" sz="2500" b="1" dirty="0">
                  <a:latin typeface="Times New Roman" panose="02020603050405020304" pitchFamily="18" charset="0"/>
                  <a:cs typeface="Times New Roman" panose="02020603050405020304" pitchFamily="18" charset="0"/>
                </a:endParaRPr>
              </a:p>
              <a:p>
                <a:pPr lvl="1" fontAlgn="auto">
                  <a:spcAft>
                    <a:spcPts val="0"/>
                  </a:spcAft>
                  <a:defRPr/>
                </a:pPr>
                <a:r>
                  <a:rPr lang="en-US" altLang="zh-TW" sz="2200" dirty="0" smtClean="0">
                    <a:latin typeface="Times New Roman" panose="02020603050405020304" pitchFamily="18" charset="0"/>
                    <a:cs typeface="Times New Roman" panose="02020603050405020304" pitchFamily="18" charset="0"/>
                  </a:rPr>
                  <a:t>Transition between the state labeled t-1 and the state labeled t giving the posterior probabilities for all HMM states given frame t</a:t>
                </a:r>
              </a:p>
              <a:p>
                <a:endParaRPr lang="en-US" altLang="zh-TW" sz="2200" dirty="0" smtClean="0">
                  <a:latin typeface="Times New Roman" panose="02020603050405020304" pitchFamily="18" charset="0"/>
                  <a:cs typeface="Times New Roman" panose="02020603050405020304" pitchFamily="18" charset="0"/>
                </a:endParaRPr>
              </a:p>
              <a:p>
                <a:endParaRPr lang="en-US" altLang="zh-TW" sz="2200" dirty="0">
                  <a:latin typeface="Times New Roman" panose="02020603050405020304" pitchFamily="18" charset="0"/>
                  <a:cs typeface="Times New Roman" panose="02020603050405020304" pitchFamily="18" charset="0"/>
                </a:endParaRPr>
              </a:p>
              <a:p>
                <a:endParaRPr lang="en-US" altLang="zh-TW" sz="2200" dirty="0" smtClean="0">
                  <a:latin typeface="Times New Roman" panose="02020603050405020304" pitchFamily="18" charset="0"/>
                  <a:cs typeface="Times New Roman" panose="02020603050405020304" pitchFamily="18" charset="0"/>
                </a:endParaRPr>
              </a:p>
              <a:p>
                <a:endParaRPr lang="en-US" altLang="zh-TW" sz="2200" dirty="0">
                  <a:latin typeface="Times New Roman" panose="02020603050405020304" pitchFamily="18" charset="0"/>
                  <a:cs typeface="Times New Roman" panose="02020603050405020304" pitchFamily="18" charset="0"/>
                </a:endParaRPr>
              </a:p>
              <a:p>
                <a:endParaRPr lang="en-US" altLang="zh-TW" sz="2200" dirty="0" smtClean="0">
                  <a:latin typeface="Times New Roman" panose="02020603050405020304" pitchFamily="18" charset="0"/>
                  <a:cs typeface="Times New Roman" panose="02020603050405020304" pitchFamily="18" charset="0"/>
                </a:endParaRPr>
              </a:p>
              <a:p>
                <a:pPr fontAlgn="auto">
                  <a:spcAft>
                    <a:spcPts val="0"/>
                  </a:spcAft>
                  <a:defRPr/>
                </a:pPr>
                <a:endParaRPr lang="en-US" altLang="zh-TW" sz="2500" dirty="0" smtClean="0">
                  <a:latin typeface="Times New Roman" panose="02020603050405020304" pitchFamily="18" charset="0"/>
                  <a:cs typeface="Times New Roman" panose="02020603050405020304" pitchFamily="18" charset="0"/>
                </a:endParaRPr>
              </a:p>
              <a:p>
                <a:pPr fontAlgn="auto">
                  <a:spcAft>
                    <a:spcPts val="0"/>
                  </a:spcAft>
                  <a:defRPr/>
                </a:pPr>
                <a:r>
                  <a:rPr lang="en-US" altLang="zh-TW" sz="2500" b="1" dirty="0" smtClean="0">
                    <a:latin typeface="Times New Roman" panose="02020603050405020304" pitchFamily="18" charset="0"/>
                    <a:cs typeface="Times New Roman" panose="02020603050405020304" pitchFamily="18" charset="0"/>
                  </a:rPr>
                  <a:t>Decoding</a:t>
                </a:r>
                <a:endParaRPr lang="en-US" altLang="zh-TW" sz="2500" b="1" dirty="0">
                  <a:latin typeface="Times New Roman" panose="02020603050405020304" pitchFamily="18" charset="0"/>
                  <a:cs typeface="Times New Roman" panose="02020603050405020304" pitchFamily="18" charset="0"/>
                </a:endParaRPr>
              </a:p>
              <a:p>
                <a:pPr lvl="1" fontAlgn="auto">
                  <a:spcBef>
                    <a:spcPts val="0"/>
                  </a:spcBef>
                  <a:spcAft>
                    <a:spcPts val="0"/>
                  </a:spcAft>
                  <a:defRPr/>
                </a:pPr>
                <a14:m>
                  <m:oMath xmlns:m="http://schemas.openxmlformats.org/officeDocument/2006/math">
                    <m:sSup>
                      <m:sSupPr>
                        <m:ctrlPr>
                          <a:rPr lang="en-US" altLang="zh-TW" sz="2200" i="1" smtClean="0">
                            <a:latin typeface="Cambria Math" panose="02040503050406030204" pitchFamily="18" charset="0"/>
                          </a:rPr>
                        </m:ctrlPr>
                      </m:sSupPr>
                      <m:e>
                        <m:r>
                          <a:rPr lang="en-US" altLang="zh-TW" sz="2200" b="0" i="1" smtClean="0">
                            <a:latin typeface="Cambria Math"/>
                          </a:rPr>
                          <m:t>𝑤</m:t>
                        </m:r>
                      </m:e>
                      <m:sup>
                        <m:r>
                          <a:rPr lang="en-US" altLang="zh-TW" sz="2200" b="0" i="1" smtClean="0">
                            <a:latin typeface="Cambria Math"/>
                          </a:rPr>
                          <m:t>′</m:t>
                        </m:r>
                      </m:sup>
                    </m:sSup>
                    <m:r>
                      <a:rPr lang="en-US" altLang="zh-TW" sz="2200" b="0" i="1" smtClean="0">
                        <a:latin typeface="Cambria Math"/>
                      </a:rPr>
                      <m:t>=</m:t>
                    </m:r>
                    <m:sSub>
                      <m:sSubPr>
                        <m:ctrlPr>
                          <a:rPr lang="en-US" altLang="zh-TW" sz="2200" b="0" i="1" smtClean="0">
                            <a:latin typeface="Cambria Math" panose="02040503050406030204" pitchFamily="18" charset="0"/>
                          </a:rPr>
                        </m:ctrlPr>
                      </m:sSubPr>
                      <m:e>
                        <m:r>
                          <a:rPr lang="en-US" altLang="zh-TW" sz="2200" i="1">
                            <a:latin typeface="Cambria Math"/>
                          </a:rPr>
                          <m:t>𝑎𝑟𝑔𝑚𝑎𝑥</m:t>
                        </m:r>
                      </m:e>
                      <m:sub>
                        <m:r>
                          <a:rPr lang="en-US" altLang="zh-TW" sz="2200" b="0" i="1" smtClean="0">
                            <a:latin typeface="Cambria Math"/>
                          </a:rPr>
                          <m:t>𝑤</m:t>
                        </m:r>
                      </m:sub>
                    </m:sSub>
                    <m:r>
                      <a:rPr lang="en-US" altLang="zh-TW" sz="2200" b="0" i="1" smtClean="0">
                        <a:latin typeface="Cambria Math"/>
                      </a:rPr>
                      <m:t> </m:t>
                    </m:r>
                    <m:r>
                      <a:rPr lang="en-US" altLang="zh-TW" sz="2200" b="0" i="1" smtClean="0">
                        <a:latin typeface="Cambria Math"/>
                      </a:rPr>
                      <m:t>𝑈</m:t>
                    </m:r>
                    <m:r>
                      <a:rPr lang="zh-TW" altLang="en-US" sz="2200" b="0" i="1" smtClean="0">
                        <a:latin typeface="Cambria Math"/>
                      </a:rPr>
                      <m:t>。</m:t>
                    </m:r>
                    <m:d>
                      <m:dPr>
                        <m:ctrlPr>
                          <a:rPr lang="en-US" altLang="zh-TW" sz="2200" b="0" i="1" smtClean="0">
                            <a:latin typeface="Cambria Math" panose="02040503050406030204" pitchFamily="18" charset="0"/>
                          </a:rPr>
                        </m:ctrlPr>
                      </m:dPr>
                      <m:e>
                        <m:r>
                          <a:rPr lang="en-US" altLang="zh-TW" sz="2200" b="0" i="1" smtClean="0">
                            <a:latin typeface="Cambria Math"/>
                          </a:rPr>
                          <m:t>𝐻</m:t>
                        </m:r>
                        <m:r>
                          <a:rPr lang="zh-TW" altLang="en-US" sz="2200" i="1">
                            <a:latin typeface="Cambria Math"/>
                          </a:rPr>
                          <m:t>。</m:t>
                        </m:r>
                        <m:r>
                          <a:rPr lang="en-US" altLang="zh-TW" sz="2200" b="0" i="1" smtClean="0">
                            <a:latin typeface="Cambria Math"/>
                          </a:rPr>
                          <m:t>𝐶</m:t>
                        </m:r>
                        <m:r>
                          <a:rPr lang="zh-TW" altLang="en-US" sz="2200" i="1">
                            <a:latin typeface="Cambria Math"/>
                          </a:rPr>
                          <m:t>。</m:t>
                        </m:r>
                        <m:r>
                          <a:rPr lang="en-US" altLang="zh-TW" sz="2200" b="0" i="1" smtClean="0">
                            <a:latin typeface="Cambria Math"/>
                          </a:rPr>
                          <m:t>𝐿</m:t>
                        </m:r>
                        <m:r>
                          <a:rPr lang="zh-TW" altLang="en-US" sz="2200" i="1">
                            <a:latin typeface="Cambria Math"/>
                          </a:rPr>
                          <m:t>。</m:t>
                        </m:r>
                        <m:r>
                          <a:rPr lang="en-US" altLang="zh-TW" sz="2200" b="0" i="1" smtClean="0">
                            <a:latin typeface="Cambria Math"/>
                          </a:rPr>
                          <m:t>𝐺</m:t>
                        </m:r>
                      </m:e>
                    </m:d>
                  </m:oMath>
                </a14:m>
                <a:endParaRPr lang="en-US" altLang="zh-TW" sz="2200" b="0" i="1" dirty="0" smtClean="0">
                  <a:latin typeface="Times New Roman" panose="02020603050405020304" pitchFamily="18" charset="0"/>
                  <a:cs typeface="Times New Roman" panose="02020603050405020304" pitchFamily="18" charset="0"/>
                </a:endParaRPr>
              </a:p>
              <a:p>
                <a:pPr lvl="1" fontAlgn="auto">
                  <a:spcBef>
                    <a:spcPts val="0"/>
                  </a:spcBef>
                  <a:spcAft>
                    <a:spcPts val="0"/>
                  </a:spcAft>
                  <a:defRPr/>
                </a:pPr>
                <a14:m>
                  <m:oMath xmlns:m="http://schemas.openxmlformats.org/officeDocument/2006/math">
                    <m:d>
                      <m:dPr>
                        <m:ctrlPr>
                          <a:rPr lang="en-US" altLang="zh-TW" sz="2200" i="1">
                            <a:latin typeface="Cambria Math" panose="02040503050406030204" pitchFamily="18" charset="0"/>
                          </a:rPr>
                        </m:ctrlPr>
                      </m:dPr>
                      <m:e>
                        <m:r>
                          <a:rPr lang="en-US" altLang="zh-TW" sz="2200" i="1">
                            <a:latin typeface="Cambria Math"/>
                          </a:rPr>
                          <m:t>𝐻</m:t>
                        </m:r>
                        <m:r>
                          <a:rPr lang="zh-TW" altLang="en-US" sz="2200" i="1">
                            <a:latin typeface="Cambria Math"/>
                          </a:rPr>
                          <m:t>。</m:t>
                        </m:r>
                        <m:r>
                          <a:rPr lang="en-US" altLang="zh-TW" sz="2200" i="1">
                            <a:latin typeface="Cambria Math"/>
                          </a:rPr>
                          <m:t>𝐶</m:t>
                        </m:r>
                        <m:r>
                          <a:rPr lang="zh-TW" altLang="en-US" sz="2200" i="1">
                            <a:latin typeface="Cambria Math"/>
                          </a:rPr>
                          <m:t>。</m:t>
                        </m:r>
                        <m:r>
                          <a:rPr lang="en-US" altLang="zh-TW" sz="2200" i="1">
                            <a:latin typeface="Cambria Math"/>
                          </a:rPr>
                          <m:t>𝐿</m:t>
                        </m:r>
                        <m:r>
                          <a:rPr lang="zh-TW" altLang="en-US" sz="2200" i="1">
                            <a:latin typeface="Cambria Math"/>
                          </a:rPr>
                          <m:t>。</m:t>
                        </m:r>
                        <m:r>
                          <a:rPr lang="en-US" altLang="zh-TW" sz="2200" i="1">
                            <a:latin typeface="Cambria Math"/>
                          </a:rPr>
                          <m:t>𝐺</m:t>
                        </m:r>
                      </m:e>
                    </m:d>
                  </m:oMath>
                </a14:m>
                <a:r>
                  <a:rPr lang="zh-TW" altLang="en-US" sz="2200" dirty="0" smtClean="0">
                    <a:latin typeface="Times New Roman" panose="02020603050405020304" pitchFamily="18" charset="0"/>
                    <a:cs typeface="Times New Roman" panose="02020603050405020304" pitchFamily="18" charset="0"/>
                  </a:rPr>
                  <a:t> </a:t>
                </a:r>
                <a:r>
                  <a:rPr lang="en-US" altLang="zh-TW" sz="2200" dirty="0" smtClean="0">
                    <a:latin typeface="Times New Roman" panose="02020603050405020304" pitchFamily="18" charset="0"/>
                    <a:cs typeface="Times New Roman" panose="02020603050405020304" pitchFamily="18" charset="0"/>
                  </a:rPr>
                  <a:t>replacing the conventional tree structure expanded by lexicon trees, built off-line</a:t>
                </a:r>
              </a:p>
              <a:p>
                <a:pPr lvl="1" fontAlgn="auto">
                  <a:spcBef>
                    <a:spcPts val="0"/>
                  </a:spcBef>
                  <a:spcAft>
                    <a:spcPts val="0"/>
                  </a:spcAft>
                  <a:defRPr/>
                </a:pPr>
                <a14:m>
                  <m:oMath xmlns:m="http://schemas.openxmlformats.org/officeDocument/2006/math">
                    <m:r>
                      <a:rPr lang="en-US" altLang="zh-TW" sz="2200" i="1">
                        <a:latin typeface="Cambria Math"/>
                      </a:rPr>
                      <m:t>𝑈</m:t>
                    </m:r>
                    <m:r>
                      <a:rPr lang="zh-TW" altLang="en-US" sz="2200" i="1">
                        <a:latin typeface="Cambria Math"/>
                      </a:rPr>
                      <m:t>。</m:t>
                    </m:r>
                    <m:d>
                      <m:dPr>
                        <m:ctrlPr>
                          <a:rPr lang="en-US" altLang="zh-TW" sz="2200" i="1">
                            <a:latin typeface="Cambria Math" panose="02040503050406030204" pitchFamily="18" charset="0"/>
                          </a:rPr>
                        </m:ctrlPr>
                      </m:dPr>
                      <m:e>
                        <m:r>
                          <a:rPr lang="en-US" altLang="zh-TW" sz="2200" i="1">
                            <a:latin typeface="Cambria Math"/>
                          </a:rPr>
                          <m:t>𝐻</m:t>
                        </m:r>
                        <m:r>
                          <a:rPr lang="zh-TW" altLang="en-US" sz="2200" i="1">
                            <a:latin typeface="Cambria Math"/>
                          </a:rPr>
                          <m:t>。</m:t>
                        </m:r>
                        <m:r>
                          <a:rPr lang="en-US" altLang="zh-TW" sz="2200" i="1">
                            <a:latin typeface="Cambria Math"/>
                          </a:rPr>
                          <m:t>𝐶</m:t>
                        </m:r>
                        <m:r>
                          <a:rPr lang="zh-TW" altLang="en-US" sz="2200" i="1">
                            <a:latin typeface="Cambria Math"/>
                          </a:rPr>
                          <m:t>。</m:t>
                        </m:r>
                        <m:r>
                          <a:rPr lang="en-US" altLang="zh-TW" sz="2200" i="1">
                            <a:latin typeface="Cambria Math"/>
                          </a:rPr>
                          <m:t>𝐿</m:t>
                        </m:r>
                        <m:r>
                          <a:rPr lang="zh-TW" altLang="en-US" sz="2200" i="1">
                            <a:latin typeface="Cambria Math"/>
                          </a:rPr>
                          <m:t>。</m:t>
                        </m:r>
                        <m:r>
                          <a:rPr lang="en-US" altLang="zh-TW" sz="2200" i="1">
                            <a:latin typeface="Cambria Math"/>
                          </a:rPr>
                          <m:t>𝐺</m:t>
                        </m:r>
                      </m:e>
                    </m:d>
                  </m:oMath>
                </a14:m>
                <a:r>
                  <a:rPr lang="zh-TW" altLang="en-US" sz="2200" dirty="0" smtClean="0">
                    <a:latin typeface="Times New Roman" panose="02020603050405020304" pitchFamily="18" charset="0"/>
                    <a:cs typeface="Times New Roman" panose="02020603050405020304" pitchFamily="18" charset="0"/>
                  </a:rPr>
                  <a:t> </a:t>
                </a:r>
                <a:r>
                  <a:rPr lang="en-US" altLang="zh-TW" sz="2200" dirty="0" smtClean="0">
                    <a:latin typeface="Times New Roman" panose="02020603050405020304" pitchFamily="18" charset="0"/>
                    <a:cs typeface="Times New Roman" panose="02020603050405020304" pitchFamily="18" charset="0"/>
                  </a:rPr>
                  <a:t>constructing a graph given U, over which all constraints or criteria for search can be applied</a:t>
                </a:r>
                <a:endParaRPr lang="zh-TW" altLang="en-US" sz="2200" dirty="0">
                  <a:latin typeface="Times New Roman" panose="02020603050405020304" pitchFamily="18" charset="0"/>
                  <a:cs typeface="Times New Roman" panose="02020603050405020304" pitchFamily="18" charset="0"/>
                </a:endParaRP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xfrm>
                <a:off x="35496" y="847253"/>
                <a:ext cx="8928992" cy="5869299"/>
              </a:xfrm>
              <a:blipFill rotWithShape="1">
                <a:blip r:embed="rId3"/>
                <a:stretch>
                  <a:fillRect l="-1024" t="-831" b="-1142"/>
                </a:stretch>
              </a:blipFill>
            </p:spPr>
            <p:txBody>
              <a:bodyPr/>
              <a:lstStyle/>
              <a:p>
                <a:r>
                  <a:rPr lang="zh-TW" altLang="en-US">
                    <a:noFill/>
                  </a:rPr>
                  <a:t> </a:t>
                </a:r>
              </a:p>
            </p:txBody>
          </p:sp>
        </mc:Fallback>
      </mc:AlternateContent>
      <p:sp>
        <p:nvSpPr>
          <p:cNvPr id="5"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pPr fontAlgn="base">
              <a:spcBef>
                <a:spcPct val="0"/>
              </a:spcBef>
              <a:spcAft>
                <a:spcPct val="0"/>
              </a:spcAft>
            </a:pPr>
            <a:endParaRPr kumimoji="1" lang="zh-TW" altLang="en-US">
              <a:solidFill>
                <a:prstClr val="black"/>
              </a:solidFill>
            </a:endParaRPr>
          </a:p>
        </p:txBody>
      </p:sp>
      <p:pic>
        <p:nvPicPr>
          <p:cNvPr id="1024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2690" y="2075323"/>
            <a:ext cx="6457950" cy="18173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群組 7"/>
          <p:cNvGrpSpPr/>
          <p:nvPr/>
        </p:nvGrpSpPr>
        <p:grpSpPr>
          <a:xfrm>
            <a:off x="3723144" y="3838188"/>
            <a:ext cx="1008112" cy="575562"/>
            <a:chOff x="1778928" y="4326886"/>
            <a:chExt cx="1008112" cy="575562"/>
          </a:xfrm>
        </p:grpSpPr>
        <p:sp>
          <p:nvSpPr>
            <p:cNvPr id="4" name="文字方塊 3"/>
            <p:cNvSpPr txBox="1"/>
            <p:nvPr/>
          </p:nvSpPr>
          <p:spPr>
            <a:xfrm>
              <a:off x="1778928" y="4502338"/>
              <a:ext cx="1008112" cy="400110"/>
            </a:xfrm>
            <a:prstGeom prst="rect">
              <a:avLst/>
            </a:prstGeom>
            <a:noFill/>
          </p:spPr>
          <p:txBody>
            <a:bodyPr wrap="square" rtlCol="0">
              <a:spAutoFit/>
            </a:bodyPr>
            <a:lstStyle/>
            <a:p>
              <a:pPr fontAlgn="base">
                <a:spcBef>
                  <a:spcPct val="0"/>
                </a:spcBef>
                <a:spcAft>
                  <a:spcPct val="0"/>
                </a:spcAft>
              </a:pPr>
              <a:r>
                <a:rPr kumimoji="1" lang="en-US" altLang="zh-TW" sz="2000" dirty="0" smtClean="0">
                  <a:solidFill>
                    <a:prstClr val="black"/>
                  </a:solidFill>
                </a:rPr>
                <a:t>frame 2</a:t>
              </a:r>
              <a:endParaRPr kumimoji="1" lang="zh-TW" altLang="en-US" sz="2000" dirty="0">
                <a:solidFill>
                  <a:prstClr val="black"/>
                </a:solidFill>
              </a:endParaRPr>
            </a:p>
          </p:txBody>
        </p:sp>
        <p:cxnSp>
          <p:nvCxnSpPr>
            <p:cNvPr id="7" name="直線單箭頭接點 6"/>
            <p:cNvCxnSpPr/>
            <p:nvPr/>
          </p:nvCxnSpPr>
          <p:spPr>
            <a:xfrm flipV="1">
              <a:off x="2301967" y="4326886"/>
              <a:ext cx="0" cy="2880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grpSp>
        <p:nvGrpSpPr>
          <p:cNvPr id="14" name="群組 13"/>
          <p:cNvGrpSpPr/>
          <p:nvPr/>
        </p:nvGrpSpPr>
        <p:grpSpPr>
          <a:xfrm>
            <a:off x="6012160" y="3782760"/>
            <a:ext cx="1008112" cy="593392"/>
            <a:chOff x="1907704" y="4326886"/>
            <a:chExt cx="1008112" cy="593392"/>
          </a:xfrm>
        </p:grpSpPr>
        <p:sp>
          <p:nvSpPr>
            <p:cNvPr id="15" name="文字方塊 14"/>
            <p:cNvSpPr txBox="1"/>
            <p:nvPr/>
          </p:nvSpPr>
          <p:spPr>
            <a:xfrm>
              <a:off x="1907704" y="4520168"/>
              <a:ext cx="1008112" cy="400110"/>
            </a:xfrm>
            <a:prstGeom prst="rect">
              <a:avLst/>
            </a:prstGeom>
            <a:noFill/>
          </p:spPr>
          <p:txBody>
            <a:bodyPr wrap="square" rtlCol="0">
              <a:spAutoFit/>
            </a:bodyPr>
            <a:lstStyle/>
            <a:p>
              <a:pPr fontAlgn="base">
                <a:spcBef>
                  <a:spcPct val="0"/>
                </a:spcBef>
                <a:spcAft>
                  <a:spcPct val="0"/>
                </a:spcAft>
              </a:pPr>
              <a:r>
                <a:rPr kumimoji="1" lang="en-US" altLang="zh-TW" sz="2000" dirty="0" smtClean="0">
                  <a:solidFill>
                    <a:prstClr val="black"/>
                  </a:solidFill>
                </a:rPr>
                <a:t>frame 3</a:t>
              </a:r>
              <a:endParaRPr kumimoji="1" lang="zh-TW" altLang="en-US" sz="2000" dirty="0">
                <a:solidFill>
                  <a:prstClr val="black"/>
                </a:solidFill>
              </a:endParaRPr>
            </a:p>
          </p:txBody>
        </p:sp>
        <p:cxnSp>
          <p:nvCxnSpPr>
            <p:cNvPr id="16" name="直線單箭頭接點 15"/>
            <p:cNvCxnSpPr/>
            <p:nvPr/>
          </p:nvCxnSpPr>
          <p:spPr>
            <a:xfrm flipV="1">
              <a:off x="2301967" y="4326886"/>
              <a:ext cx="0" cy="2880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grpSp>
        <p:nvGrpSpPr>
          <p:cNvPr id="17" name="群組 16"/>
          <p:cNvGrpSpPr/>
          <p:nvPr/>
        </p:nvGrpSpPr>
        <p:grpSpPr>
          <a:xfrm>
            <a:off x="1794168" y="3861048"/>
            <a:ext cx="1008112" cy="621282"/>
            <a:chOff x="1794168" y="4326886"/>
            <a:chExt cx="1008112" cy="621282"/>
          </a:xfrm>
        </p:grpSpPr>
        <p:sp>
          <p:nvSpPr>
            <p:cNvPr id="18" name="文字方塊 17"/>
            <p:cNvSpPr txBox="1"/>
            <p:nvPr/>
          </p:nvSpPr>
          <p:spPr>
            <a:xfrm>
              <a:off x="1794168" y="4548058"/>
              <a:ext cx="1008112" cy="400110"/>
            </a:xfrm>
            <a:prstGeom prst="rect">
              <a:avLst/>
            </a:prstGeom>
            <a:noFill/>
          </p:spPr>
          <p:txBody>
            <a:bodyPr wrap="square" rtlCol="0">
              <a:spAutoFit/>
            </a:bodyPr>
            <a:lstStyle/>
            <a:p>
              <a:pPr fontAlgn="base">
                <a:spcBef>
                  <a:spcPct val="0"/>
                </a:spcBef>
                <a:spcAft>
                  <a:spcPct val="0"/>
                </a:spcAft>
              </a:pPr>
              <a:r>
                <a:rPr kumimoji="1" lang="en-US" altLang="zh-TW" sz="2000" dirty="0" smtClean="0">
                  <a:solidFill>
                    <a:prstClr val="black"/>
                  </a:solidFill>
                </a:rPr>
                <a:t>frame 1</a:t>
              </a:r>
              <a:endParaRPr kumimoji="1" lang="zh-TW" altLang="en-US" sz="2000" dirty="0">
                <a:solidFill>
                  <a:prstClr val="black"/>
                </a:solidFill>
              </a:endParaRPr>
            </a:p>
          </p:txBody>
        </p:sp>
        <p:cxnSp>
          <p:nvCxnSpPr>
            <p:cNvPr id="19" name="直線單箭頭接點 18"/>
            <p:cNvCxnSpPr/>
            <p:nvPr/>
          </p:nvCxnSpPr>
          <p:spPr>
            <a:xfrm flipV="1">
              <a:off x="2301967" y="4326886"/>
              <a:ext cx="0" cy="2880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06097289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標題 1"/>
          <p:cNvSpPr>
            <a:spLocks noGrp="1"/>
          </p:cNvSpPr>
          <p:nvPr>
            <p:ph type="title"/>
          </p:nvPr>
        </p:nvSpPr>
        <p:spPr/>
        <p:txBody>
          <a:bodyPr/>
          <a:lstStyle/>
          <a:p>
            <a:pPr algn="l" eaLnBrk="1" hangingPunct="1"/>
            <a:r>
              <a:rPr lang="en-US" altLang="zh-TW" b="1" dirty="0" smtClean="0"/>
              <a:t>References</a:t>
            </a:r>
            <a:endParaRPr lang="zh-TW" altLang="en-US" b="1" dirty="0"/>
          </a:p>
        </p:txBody>
      </p:sp>
      <p:sp>
        <p:nvSpPr>
          <p:cNvPr id="15363" name="內容版面配置區 2"/>
          <p:cNvSpPr>
            <a:spLocks noGrp="1"/>
          </p:cNvSpPr>
          <p:nvPr>
            <p:ph idx="1"/>
          </p:nvPr>
        </p:nvSpPr>
        <p:spPr>
          <a:xfrm>
            <a:off x="0" y="907200"/>
            <a:ext cx="9144000" cy="4955203"/>
          </a:xfrm>
        </p:spPr>
        <p:txBody>
          <a:bodyPr wrap="square">
            <a:spAutoFit/>
          </a:bodyPr>
          <a:lstStyle/>
          <a:p>
            <a:pPr eaLnBrk="1" hangingPunct="1"/>
            <a:r>
              <a:rPr lang="en-US" altLang="zh-TW" sz="2800" b="1" dirty="0" smtClean="0">
                <a:latin typeface="Times New Roman" panose="02020603050405020304" pitchFamily="18" charset="0"/>
                <a:cs typeface="Times New Roman" panose="02020603050405020304" pitchFamily="18" charset="0"/>
              </a:rPr>
              <a:t>WFST</a:t>
            </a:r>
          </a:p>
          <a:p>
            <a:pPr lvl="1" eaLnBrk="1" hangingPunct="1"/>
            <a:r>
              <a:rPr lang="en-US" altLang="zh-TW" sz="2400" dirty="0" err="1" smtClean="0">
                <a:latin typeface="Times New Roman" panose="02020603050405020304" pitchFamily="18" charset="0"/>
                <a:cs typeface="Times New Roman" panose="02020603050405020304" pitchFamily="18" charset="0"/>
              </a:rPr>
              <a:t>Mehryar</a:t>
            </a:r>
            <a:r>
              <a:rPr lang="en-US" altLang="zh-TW" sz="2400" dirty="0" smtClean="0">
                <a:latin typeface="Times New Roman" panose="02020603050405020304" pitchFamily="18" charset="0"/>
                <a:cs typeface="Times New Roman" panose="02020603050405020304" pitchFamily="18" charset="0"/>
              </a:rPr>
              <a:t> </a:t>
            </a:r>
            <a:r>
              <a:rPr lang="en-US" altLang="zh-TW" sz="2400" dirty="0" err="1" smtClean="0">
                <a:latin typeface="Times New Roman" panose="02020603050405020304" pitchFamily="18" charset="0"/>
                <a:cs typeface="Times New Roman" panose="02020603050405020304" pitchFamily="18" charset="0"/>
              </a:rPr>
              <a:t>Mohri</a:t>
            </a:r>
            <a:r>
              <a:rPr lang="en-US" altLang="zh-TW" sz="2400" dirty="0" smtClean="0">
                <a:latin typeface="Times New Roman" panose="02020603050405020304" pitchFamily="18" charset="0"/>
                <a:cs typeface="Times New Roman" panose="02020603050405020304" pitchFamily="18" charset="0"/>
              </a:rPr>
              <a:t>, “Finite-state transducers in language and speech processing,”</a:t>
            </a:r>
            <a:r>
              <a:rPr lang="en-US" altLang="zh-TW" sz="2400" dirty="0" err="1" smtClean="0">
                <a:latin typeface="Times New Roman" panose="02020603050405020304" pitchFamily="18" charset="0"/>
                <a:cs typeface="Times New Roman" panose="02020603050405020304" pitchFamily="18" charset="0"/>
              </a:rPr>
              <a:t>Comput</a:t>
            </a:r>
            <a:r>
              <a:rPr lang="en-US" altLang="zh-TW" sz="2400" dirty="0" smtClean="0">
                <a:latin typeface="Times New Roman" panose="02020603050405020304" pitchFamily="18" charset="0"/>
                <a:cs typeface="Times New Roman" panose="02020603050405020304" pitchFamily="18" charset="0"/>
              </a:rPr>
              <a:t>. Linguist., vol. 23, no. 2, pp. 269–311, 1997.</a:t>
            </a:r>
          </a:p>
          <a:p>
            <a:pPr eaLnBrk="1" hangingPunct="1"/>
            <a:r>
              <a:rPr lang="en-US" altLang="zh-TW" sz="2800" b="1" dirty="0" smtClean="0">
                <a:latin typeface="Times New Roman" panose="02020603050405020304" pitchFamily="18" charset="0"/>
                <a:cs typeface="Times New Roman" panose="02020603050405020304" pitchFamily="18" charset="0"/>
              </a:rPr>
              <a:t>WFST for LVCSR</a:t>
            </a:r>
          </a:p>
          <a:p>
            <a:pPr lvl="1" eaLnBrk="1" hangingPunct="1"/>
            <a:r>
              <a:rPr lang="en-US" altLang="zh-TW" sz="2400" dirty="0" err="1" smtClean="0">
                <a:latin typeface="Times New Roman" panose="02020603050405020304" pitchFamily="18" charset="0"/>
                <a:cs typeface="Times New Roman" panose="02020603050405020304" pitchFamily="18" charset="0"/>
              </a:rPr>
              <a:t>Mehryar</a:t>
            </a:r>
            <a:r>
              <a:rPr lang="en-US" altLang="zh-TW" sz="2400" dirty="0" smtClean="0">
                <a:latin typeface="Times New Roman" panose="02020603050405020304" pitchFamily="18" charset="0"/>
                <a:cs typeface="Times New Roman" panose="02020603050405020304" pitchFamily="18" charset="0"/>
              </a:rPr>
              <a:t> </a:t>
            </a:r>
            <a:r>
              <a:rPr lang="en-US" altLang="zh-TW" sz="2400" dirty="0" err="1" smtClean="0">
                <a:latin typeface="Times New Roman" panose="02020603050405020304" pitchFamily="18" charset="0"/>
                <a:cs typeface="Times New Roman" panose="02020603050405020304" pitchFamily="18" charset="0"/>
              </a:rPr>
              <a:t>Mohri</a:t>
            </a:r>
            <a:r>
              <a:rPr lang="en-US" altLang="zh-TW" sz="2400" dirty="0" smtClean="0">
                <a:latin typeface="Times New Roman" panose="02020603050405020304" pitchFamily="18" charset="0"/>
                <a:cs typeface="Times New Roman" panose="02020603050405020304" pitchFamily="18" charset="0"/>
              </a:rPr>
              <a:t>, Fernando Pereira, and Michael Riley, “Weighted automata in text and speech processing,” in European Conference on Artificial Intelligence. 1996, pp. 46–50, John Wiley and Sons.</a:t>
            </a:r>
          </a:p>
          <a:p>
            <a:pPr lvl="1" eaLnBrk="1" hangingPunct="1"/>
            <a:r>
              <a:rPr lang="en-US" altLang="zh-TW" sz="2400" dirty="0" err="1" smtClean="0">
                <a:latin typeface="Times New Roman" panose="02020603050405020304" pitchFamily="18" charset="0"/>
                <a:cs typeface="Times New Roman" panose="02020603050405020304" pitchFamily="18" charset="0"/>
              </a:rPr>
              <a:t>Mehryar</a:t>
            </a:r>
            <a:r>
              <a:rPr lang="en-US" altLang="zh-TW" sz="2400" dirty="0" smtClean="0">
                <a:latin typeface="Times New Roman" panose="02020603050405020304" pitchFamily="18" charset="0"/>
                <a:cs typeface="Times New Roman" panose="02020603050405020304" pitchFamily="18" charset="0"/>
              </a:rPr>
              <a:t> </a:t>
            </a:r>
            <a:r>
              <a:rPr lang="en-US" altLang="zh-TW" sz="2400" dirty="0" err="1" smtClean="0">
                <a:latin typeface="Times New Roman" panose="02020603050405020304" pitchFamily="18" charset="0"/>
                <a:cs typeface="Times New Roman" panose="02020603050405020304" pitchFamily="18" charset="0"/>
              </a:rPr>
              <a:t>Mohri</a:t>
            </a:r>
            <a:r>
              <a:rPr lang="en-US" altLang="zh-TW" sz="2400" dirty="0" smtClean="0">
                <a:latin typeface="Times New Roman" panose="02020603050405020304" pitchFamily="18" charset="0"/>
                <a:cs typeface="Times New Roman" panose="02020603050405020304" pitchFamily="18" charset="0"/>
              </a:rPr>
              <a:t>, Fernando C. Pereira, and Michael Riley, “Speech Recognition with Weighted Finite-State Transducers,” in Springer Handbook of Speech Processing, Jacob </a:t>
            </a:r>
            <a:r>
              <a:rPr lang="en-US" altLang="zh-TW" sz="2400" dirty="0" err="1" smtClean="0">
                <a:latin typeface="Times New Roman" panose="02020603050405020304" pitchFamily="18" charset="0"/>
                <a:cs typeface="Times New Roman" panose="02020603050405020304" pitchFamily="18" charset="0"/>
              </a:rPr>
              <a:t>Benesty</a:t>
            </a:r>
            <a:r>
              <a:rPr lang="en-US" altLang="zh-TW" sz="2400" dirty="0" smtClean="0">
                <a:latin typeface="Times New Roman" panose="02020603050405020304" pitchFamily="18" charset="0"/>
                <a:cs typeface="Times New Roman" panose="02020603050405020304" pitchFamily="18" charset="0"/>
              </a:rPr>
              <a:t>, Mohan M. </a:t>
            </a:r>
            <a:r>
              <a:rPr lang="en-US" altLang="zh-TW" sz="2400" dirty="0" err="1" smtClean="0">
                <a:latin typeface="Times New Roman" panose="02020603050405020304" pitchFamily="18" charset="0"/>
                <a:cs typeface="Times New Roman" panose="02020603050405020304" pitchFamily="18" charset="0"/>
              </a:rPr>
              <a:t>Sondhi</a:t>
            </a:r>
            <a:r>
              <a:rPr lang="en-US" altLang="zh-TW" sz="2400" dirty="0" smtClean="0">
                <a:latin typeface="Times New Roman" panose="02020603050405020304" pitchFamily="18" charset="0"/>
                <a:cs typeface="Times New Roman" panose="02020603050405020304" pitchFamily="18" charset="0"/>
              </a:rPr>
              <a:t>, and </a:t>
            </a:r>
            <a:r>
              <a:rPr lang="en-US" altLang="zh-TW" sz="2400" dirty="0" err="1" smtClean="0">
                <a:latin typeface="Times New Roman" panose="02020603050405020304" pitchFamily="18" charset="0"/>
                <a:cs typeface="Times New Roman" panose="02020603050405020304" pitchFamily="18" charset="0"/>
              </a:rPr>
              <a:t>Yiteng</a:t>
            </a:r>
            <a:r>
              <a:rPr lang="en-US" altLang="zh-TW" sz="2400" dirty="0" smtClean="0">
                <a:latin typeface="Times New Roman" panose="02020603050405020304" pitchFamily="18" charset="0"/>
                <a:cs typeface="Times New Roman" panose="02020603050405020304" pitchFamily="18" charset="0"/>
              </a:rPr>
              <a:t> A. Huang, Eds., pp. 559–584. Springer Berlin Heidelberg, Secaucus, NJ, USA, 2008.</a:t>
            </a:r>
          </a:p>
        </p:txBody>
      </p:sp>
      <p:sp>
        <p:nvSpPr>
          <p:cNvPr id="4"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pPr fontAlgn="base">
              <a:spcBef>
                <a:spcPct val="0"/>
              </a:spcBef>
              <a:spcAft>
                <a:spcPct val="0"/>
              </a:spcAft>
            </a:pPr>
            <a:endParaRPr kumimoji="1" lang="zh-TW" altLang="en-US">
              <a:solidFill>
                <a:prstClr val="black"/>
              </a:solidFill>
            </a:endParaRPr>
          </a:p>
        </p:txBody>
      </p:sp>
    </p:spTree>
    <p:extLst>
      <p:ext uri="{BB962C8B-B14F-4D97-AF65-F5344CB8AC3E}">
        <p14:creationId xmlns:p14="http://schemas.microsoft.com/office/powerpoint/2010/main" val="36667694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30" name="Object 2"/>
          <p:cNvGraphicFramePr>
            <a:graphicFrameLocks noGrp="1" noChangeAspect="1"/>
          </p:cNvGraphicFramePr>
          <p:nvPr>
            <p:ph sz="half" idx="4294967295"/>
          </p:nvPr>
        </p:nvGraphicFramePr>
        <p:xfrm>
          <a:off x="395288" y="3352800"/>
          <a:ext cx="7775575" cy="2797175"/>
        </p:xfrm>
        <a:graphic>
          <a:graphicData uri="http://schemas.openxmlformats.org/presentationml/2006/ole">
            <mc:AlternateContent xmlns:mc="http://schemas.openxmlformats.org/markup-compatibility/2006">
              <mc:Choice xmlns:v="urn:schemas-microsoft-com:vml" Requires="v">
                <p:oleObj spid="_x0000_s7459" name="圖表" r:id="rId4" imgW="5067320" imgH="2428964" progId="Excel.Chart.8">
                  <p:embed/>
                </p:oleObj>
              </mc:Choice>
              <mc:Fallback>
                <p:oleObj name="圖表" r:id="rId4" imgW="5067320" imgH="2428964"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88" y="3352800"/>
                        <a:ext cx="7775575" cy="279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31" name="Rectangle 3"/>
          <p:cNvSpPr>
            <a:spLocks noChangeArrowheads="1"/>
          </p:cNvSpPr>
          <p:nvPr/>
        </p:nvSpPr>
        <p:spPr bwMode="auto">
          <a:xfrm>
            <a:off x="3708400" y="6010275"/>
            <a:ext cx="2592388" cy="3317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endParaRPr lang="zh-TW" altLang="en-US"/>
          </a:p>
        </p:txBody>
      </p:sp>
      <p:grpSp>
        <p:nvGrpSpPr>
          <p:cNvPr id="2" name="Group 4"/>
          <p:cNvGrpSpPr>
            <a:grpSpLocks/>
          </p:cNvGrpSpPr>
          <p:nvPr/>
        </p:nvGrpSpPr>
        <p:grpSpPr bwMode="auto">
          <a:xfrm>
            <a:off x="3995738" y="4114800"/>
            <a:ext cx="1582737" cy="503238"/>
            <a:chOff x="3198" y="2387"/>
            <a:chExt cx="997" cy="227"/>
          </a:xfrm>
        </p:grpSpPr>
        <p:sp>
          <p:nvSpPr>
            <p:cNvPr id="22574" name="Line 5"/>
            <p:cNvSpPr>
              <a:spLocks noChangeShapeType="1"/>
            </p:cNvSpPr>
            <p:nvPr/>
          </p:nvSpPr>
          <p:spPr bwMode="auto">
            <a:xfrm>
              <a:off x="3198" y="2387"/>
              <a:ext cx="725" cy="0"/>
            </a:xfrm>
            <a:prstGeom prst="line">
              <a:avLst/>
            </a:prstGeom>
            <a:noFill/>
            <a:ln w="25400">
              <a:solidFill>
                <a:srgbClr val="993366"/>
              </a:solidFill>
              <a:prstDash val="dash"/>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2575" name="Line 6"/>
            <p:cNvSpPr>
              <a:spLocks noChangeShapeType="1"/>
            </p:cNvSpPr>
            <p:nvPr/>
          </p:nvSpPr>
          <p:spPr bwMode="auto">
            <a:xfrm>
              <a:off x="3515" y="2614"/>
              <a:ext cx="680" cy="0"/>
            </a:xfrm>
            <a:prstGeom prst="line">
              <a:avLst/>
            </a:prstGeom>
            <a:noFill/>
            <a:ln w="25400">
              <a:solidFill>
                <a:srgbClr val="993366"/>
              </a:solidFill>
              <a:prstDash val="dash"/>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2576" name="Line 7"/>
            <p:cNvSpPr>
              <a:spLocks noChangeShapeType="1"/>
            </p:cNvSpPr>
            <p:nvPr/>
          </p:nvSpPr>
          <p:spPr bwMode="auto">
            <a:xfrm flipV="1">
              <a:off x="3696" y="2387"/>
              <a:ext cx="0" cy="91"/>
            </a:xfrm>
            <a:prstGeom prst="line">
              <a:avLst/>
            </a:prstGeom>
            <a:noFill/>
            <a:ln w="25400">
              <a:solidFill>
                <a:srgbClr val="99336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22577" name="Line 8"/>
            <p:cNvSpPr>
              <a:spLocks noChangeShapeType="1"/>
            </p:cNvSpPr>
            <p:nvPr/>
          </p:nvSpPr>
          <p:spPr bwMode="auto">
            <a:xfrm rot="10800000" flipV="1">
              <a:off x="3696" y="2523"/>
              <a:ext cx="0" cy="91"/>
            </a:xfrm>
            <a:prstGeom prst="line">
              <a:avLst/>
            </a:prstGeom>
            <a:noFill/>
            <a:ln w="25400">
              <a:solidFill>
                <a:srgbClr val="99336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grpSp>
      <p:grpSp>
        <p:nvGrpSpPr>
          <p:cNvPr id="3" name="Group 9"/>
          <p:cNvGrpSpPr>
            <a:grpSpLocks/>
          </p:cNvGrpSpPr>
          <p:nvPr/>
        </p:nvGrpSpPr>
        <p:grpSpPr bwMode="auto">
          <a:xfrm>
            <a:off x="3563938" y="4114800"/>
            <a:ext cx="863600" cy="288925"/>
            <a:chOff x="2245" y="3203"/>
            <a:chExt cx="544" cy="182"/>
          </a:xfrm>
        </p:grpSpPr>
        <p:sp>
          <p:nvSpPr>
            <p:cNvPr id="22570" name="Line 10"/>
            <p:cNvSpPr>
              <a:spLocks noChangeShapeType="1"/>
            </p:cNvSpPr>
            <p:nvPr/>
          </p:nvSpPr>
          <p:spPr bwMode="auto">
            <a:xfrm>
              <a:off x="2245" y="3203"/>
              <a:ext cx="544" cy="0"/>
            </a:xfrm>
            <a:prstGeom prst="line">
              <a:avLst/>
            </a:prstGeom>
            <a:noFill/>
            <a:ln w="25400">
              <a:solidFill>
                <a:srgbClr val="FF9933"/>
              </a:solidFill>
              <a:prstDash val="dash"/>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2571" name="Line 11"/>
            <p:cNvSpPr>
              <a:spLocks noChangeShapeType="1"/>
            </p:cNvSpPr>
            <p:nvPr/>
          </p:nvSpPr>
          <p:spPr bwMode="auto">
            <a:xfrm>
              <a:off x="2290" y="3384"/>
              <a:ext cx="318" cy="1"/>
            </a:xfrm>
            <a:prstGeom prst="line">
              <a:avLst/>
            </a:prstGeom>
            <a:noFill/>
            <a:ln w="25400">
              <a:solidFill>
                <a:srgbClr val="FF9933"/>
              </a:solidFill>
              <a:prstDash val="dash"/>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2572" name="Line 12"/>
            <p:cNvSpPr>
              <a:spLocks noChangeShapeType="1"/>
            </p:cNvSpPr>
            <p:nvPr/>
          </p:nvSpPr>
          <p:spPr bwMode="auto">
            <a:xfrm flipV="1">
              <a:off x="2474" y="3203"/>
              <a:ext cx="0" cy="46"/>
            </a:xfrm>
            <a:prstGeom prst="line">
              <a:avLst/>
            </a:prstGeom>
            <a:noFill/>
            <a:ln w="15875">
              <a:solidFill>
                <a:srgbClr val="FF9933"/>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22573" name="Line 13"/>
            <p:cNvSpPr>
              <a:spLocks noChangeShapeType="1"/>
            </p:cNvSpPr>
            <p:nvPr/>
          </p:nvSpPr>
          <p:spPr bwMode="auto">
            <a:xfrm rot="10800000" flipV="1">
              <a:off x="2474" y="3339"/>
              <a:ext cx="0" cy="46"/>
            </a:xfrm>
            <a:prstGeom prst="line">
              <a:avLst/>
            </a:prstGeom>
            <a:noFill/>
            <a:ln w="15875">
              <a:solidFill>
                <a:srgbClr val="FF9933"/>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grpSp>
      <p:sp>
        <p:nvSpPr>
          <p:cNvPr id="140302" name="Line 14"/>
          <p:cNvSpPr>
            <a:spLocks noChangeShapeType="1"/>
          </p:cNvSpPr>
          <p:nvPr/>
        </p:nvSpPr>
        <p:spPr bwMode="auto">
          <a:xfrm>
            <a:off x="6008688" y="4551363"/>
            <a:ext cx="1936750" cy="0"/>
          </a:xfrm>
          <a:prstGeom prst="line">
            <a:avLst/>
          </a:prstGeom>
          <a:noFill/>
          <a:ln w="28575">
            <a:solidFill>
              <a:srgbClr val="000066"/>
            </a:solidFill>
            <a:prstDash val="dash"/>
            <a:round/>
            <a:headEnd/>
            <a:tailEnd/>
          </a:ln>
          <a:extLst>
            <a:ext uri="{909E8E84-426E-40DD-AFC4-6F175D3DCCD1}">
              <a14:hiddenFill xmlns:a14="http://schemas.microsoft.com/office/drawing/2010/main">
                <a:noFill/>
              </a14:hiddenFill>
            </a:ext>
          </a:extLst>
        </p:spPr>
        <p:txBody>
          <a:bodyPr/>
          <a:lstStyle/>
          <a:p>
            <a:endParaRPr lang="zh-TW" altLang="en-US"/>
          </a:p>
        </p:txBody>
      </p:sp>
      <p:grpSp>
        <p:nvGrpSpPr>
          <p:cNvPr id="4" name="Group 15"/>
          <p:cNvGrpSpPr>
            <a:grpSpLocks/>
          </p:cNvGrpSpPr>
          <p:nvPr/>
        </p:nvGrpSpPr>
        <p:grpSpPr bwMode="auto">
          <a:xfrm>
            <a:off x="3203575" y="4114800"/>
            <a:ext cx="792163" cy="576263"/>
            <a:chOff x="4059" y="2115"/>
            <a:chExt cx="499" cy="363"/>
          </a:xfrm>
        </p:grpSpPr>
        <p:sp>
          <p:nvSpPr>
            <p:cNvPr id="22557" name="Line 16"/>
            <p:cNvSpPr>
              <a:spLocks noChangeShapeType="1"/>
            </p:cNvSpPr>
            <p:nvPr/>
          </p:nvSpPr>
          <p:spPr bwMode="auto">
            <a:xfrm>
              <a:off x="4377" y="2115"/>
              <a:ext cx="181" cy="0"/>
            </a:xfrm>
            <a:prstGeom prst="line">
              <a:avLst/>
            </a:prstGeom>
            <a:noFill/>
            <a:ln w="25400">
              <a:solidFill>
                <a:srgbClr val="FF5050"/>
              </a:solidFill>
              <a:prstDash val="dash"/>
              <a:round/>
              <a:headEnd/>
              <a:tailEnd/>
            </a:ln>
            <a:extLst>
              <a:ext uri="{909E8E84-426E-40DD-AFC4-6F175D3DCCD1}">
                <a14:hiddenFill xmlns:a14="http://schemas.microsoft.com/office/drawing/2010/main">
                  <a:noFill/>
                </a14:hiddenFill>
              </a:ext>
            </a:extLst>
          </p:spPr>
          <p:txBody>
            <a:bodyPr/>
            <a:lstStyle/>
            <a:p>
              <a:endParaRPr lang="zh-TW" altLang="en-US"/>
            </a:p>
          </p:txBody>
        </p:sp>
        <p:grpSp>
          <p:nvGrpSpPr>
            <p:cNvPr id="22558" name="Group 17"/>
            <p:cNvGrpSpPr>
              <a:grpSpLocks/>
            </p:cNvGrpSpPr>
            <p:nvPr/>
          </p:nvGrpSpPr>
          <p:grpSpPr bwMode="auto">
            <a:xfrm>
              <a:off x="4422" y="2115"/>
              <a:ext cx="0" cy="181"/>
              <a:chOff x="4513" y="2115"/>
              <a:chExt cx="0" cy="181"/>
            </a:xfrm>
          </p:grpSpPr>
          <p:sp>
            <p:nvSpPr>
              <p:cNvPr id="22568" name="Line 18"/>
              <p:cNvSpPr>
                <a:spLocks noChangeShapeType="1"/>
              </p:cNvSpPr>
              <p:nvPr/>
            </p:nvSpPr>
            <p:spPr bwMode="auto">
              <a:xfrm flipV="1">
                <a:off x="4513" y="2115"/>
                <a:ext cx="0" cy="91"/>
              </a:xfrm>
              <a:prstGeom prst="line">
                <a:avLst/>
              </a:prstGeom>
              <a:noFill/>
              <a:ln w="9525">
                <a:solidFill>
                  <a:srgbClr val="FF5050"/>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22569" name="Line 19"/>
              <p:cNvSpPr>
                <a:spLocks noChangeShapeType="1"/>
              </p:cNvSpPr>
              <p:nvPr/>
            </p:nvSpPr>
            <p:spPr bwMode="auto">
              <a:xfrm>
                <a:off x="4513" y="2251"/>
                <a:ext cx="0" cy="45"/>
              </a:xfrm>
              <a:prstGeom prst="line">
                <a:avLst/>
              </a:prstGeom>
              <a:noFill/>
              <a:ln w="9525">
                <a:solidFill>
                  <a:srgbClr val="FF5050"/>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grpSp>
        <p:sp>
          <p:nvSpPr>
            <p:cNvPr id="22559" name="Line 20"/>
            <p:cNvSpPr>
              <a:spLocks noChangeShapeType="1"/>
            </p:cNvSpPr>
            <p:nvPr/>
          </p:nvSpPr>
          <p:spPr bwMode="auto">
            <a:xfrm flipV="1">
              <a:off x="4286" y="2273"/>
              <a:ext cx="272" cy="23"/>
            </a:xfrm>
            <a:prstGeom prst="line">
              <a:avLst/>
            </a:prstGeom>
            <a:noFill/>
            <a:ln w="25400">
              <a:solidFill>
                <a:srgbClr val="FF5050"/>
              </a:solidFill>
              <a:prstDash val="dash"/>
              <a:round/>
              <a:headEnd/>
              <a:tailEnd/>
            </a:ln>
            <a:extLst>
              <a:ext uri="{909E8E84-426E-40DD-AFC4-6F175D3DCCD1}">
                <a14:hiddenFill xmlns:a14="http://schemas.microsoft.com/office/drawing/2010/main">
                  <a:noFill/>
                </a14:hiddenFill>
              </a:ext>
            </a:extLst>
          </p:spPr>
          <p:txBody>
            <a:bodyPr/>
            <a:lstStyle/>
            <a:p>
              <a:endParaRPr lang="zh-TW" altLang="en-US"/>
            </a:p>
          </p:txBody>
        </p:sp>
        <p:grpSp>
          <p:nvGrpSpPr>
            <p:cNvPr id="22560" name="Group 21"/>
            <p:cNvGrpSpPr>
              <a:grpSpLocks/>
            </p:cNvGrpSpPr>
            <p:nvPr/>
          </p:nvGrpSpPr>
          <p:grpSpPr bwMode="auto">
            <a:xfrm flipH="1">
              <a:off x="4332" y="2296"/>
              <a:ext cx="46" cy="109"/>
              <a:chOff x="1429" y="3158"/>
              <a:chExt cx="0" cy="181"/>
            </a:xfrm>
          </p:grpSpPr>
          <p:sp>
            <p:nvSpPr>
              <p:cNvPr id="22566" name="Line 22"/>
              <p:cNvSpPr>
                <a:spLocks noChangeShapeType="1"/>
              </p:cNvSpPr>
              <p:nvPr/>
            </p:nvSpPr>
            <p:spPr bwMode="auto">
              <a:xfrm flipV="1">
                <a:off x="1429" y="3158"/>
                <a:ext cx="0" cy="91"/>
              </a:xfrm>
              <a:prstGeom prst="line">
                <a:avLst/>
              </a:prstGeom>
              <a:noFill/>
              <a:ln w="9525">
                <a:solidFill>
                  <a:srgbClr val="FF5050"/>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22567" name="Line 23"/>
              <p:cNvSpPr>
                <a:spLocks noChangeShapeType="1"/>
              </p:cNvSpPr>
              <p:nvPr/>
            </p:nvSpPr>
            <p:spPr bwMode="auto">
              <a:xfrm>
                <a:off x="1429" y="3294"/>
                <a:ext cx="0" cy="45"/>
              </a:xfrm>
              <a:prstGeom prst="line">
                <a:avLst/>
              </a:prstGeom>
              <a:noFill/>
              <a:ln w="9525">
                <a:solidFill>
                  <a:srgbClr val="FF5050"/>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grpSp>
        <p:sp>
          <p:nvSpPr>
            <p:cNvPr id="22561" name="Line 24"/>
            <p:cNvSpPr>
              <a:spLocks noChangeShapeType="1"/>
            </p:cNvSpPr>
            <p:nvPr/>
          </p:nvSpPr>
          <p:spPr bwMode="auto">
            <a:xfrm>
              <a:off x="4150" y="2405"/>
              <a:ext cx="273" cy="0"/>
            </a:xfrm>
            <a:prstGeom prst="line">
              <a:avLst/>
            </a:prstGeom>
            <a:noFill/>
            <a:ln w="25400">
              <a:solidFill>
                <a:srgbClr val="FF5050"/>
              </a:solidFill>
              <a:prstDash val="dash"/>
              <a:round/>
              <a:headEnd/>
              <a:tailEnd/>
            </a:ln>
            <a:extLst>
              <a:ext uri="{909E8E84-426E-40DD-AFC4-6F175D3DCCD1}">
                <a14:hiddenFill xmlns:a14="http://schemas.microsoft.com/office/drawing/2010/main">
                  <a:noFill/>
                </a14:hiddenFill>
              </a:ext>
            </a:extLst>
          </p:spPr>
          <p:txBody>
            <a:bodyPr/>
            <a:lstStyle/>
            <a:p>
              <a:endParaRPr lang="zh-TW" altLang="en-US"/>
            </a:p>
          </p:txBody>
        </p:sp>
        <p:grpSp>
          <p:nvGrpSpPr>
            <p:cNvPr id="22562" name="Group 25"/>
            <p:cNvGrpSpPr>
              <a:grpSpLocks/>
            </p:cNvGrpSpPr>
            <p:nvPr/>
          </p:nvGrpSpPr>
          <p:grpSpPr bwMode="auto">
            <a:xfrm>
              <a:off x="4195" y="2405"/>
              <a:ext cx="46" cy="73"/>
              <a:chOff x="1429" y="3158"/>
              <a:chExt cx="0" cy="181"/>
            </a:xfrm>
          </p:grpSpPr>
          <p:sp>
            <p:nvSpPr>
              <p:cNvPr id="22564" name="Line 26"/>
              <p:cNvSpPr>
                <a:spLocks noChangeShapeType="1"/>
              </p:cNvSpPr>
              <p:nvPr/>
            </p:nvSpPr>
            <p:spPr bwMode="auto">
              <a:xfrm flipV="1">
                <a:off x="1429" y="3158"/>
                <a:ext cx="0" cy="91"/>
              </a:xfrm>
              <a:prstGeom prst="line">
                <a:avLst/>
              </a:prstGeom>
              <a:noFill/>
              <a:ln w="9525">
                <a:solidFill>
                  <a:srgbClr val="FF5050"/>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22565" name="Line 27"/>
              <p:cNvSpPr>
                <a:spLocks noChangeShapeType="1"/>
              </p:cNvSpPr>
              <p:nvPr/>
            </p:nvSpPr>
            <p:spPr bwMode="auto">
              <a:xfrm>
                <a:off x="1429" y="3294"/>
                <a:ext cx="0" cy="45"/>
              </a:xfrm>
              <a:prstGeom prst="line">
                <a:avLst/>
              </a:prstGeom>
              <a:noFill/>
              <a:ln w="9525">
                <a:solidFill>
                  <a:srgbClr val="FF5050"/>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grpSp>
        <p:sp>
          <p:nvSpPr>
            <p:cNvPr id="22563" name="Line 28"/>
            <p:cNvSpPr>
              <a:spLocks noChangeShapeType="1"/>
            </p:cNvSpPr>
            <p:nvPr/>
          </p:nvSpPr>
          <p:spPr bwMode="auto">
            <a:xfrm>
              <a:off x="4059" y="2455"/>
              <a:ext cx="362" cy="0"/>
            </a:xfrm>
            <a:prstGeom prst="line">
              <a:avLst/>
            </a:prstGeom>
            <a:noFill/>
            <a:ln w="25400">
              <a:solidFill>
                <a:srgbClr val="FF5050"/>
              </a:solidFill>
              <a:prstDash val="dash"/>
              <a:round/>
              <a:headEnd/>
              <a:tailEnd/>
            </a:ln>
            <a:extLst>
              <a:ext uri="{909E8E84-426E-40DD-AFC4-6F175D3DCCD1}">
                <a14:hiddenFill xmlns:a14="http://schemas.microsoft.com/office/drawing/2010/main">
                  <a:noFill/>
                </a14:hiddenFill>
              </a:ext>
            </a:extLst>
          </p:spPr>
          <p:txBody>
            <a:bodyPr/>
            <a:lstStyle/>
            <a:p>
              <a:endParaRPr lang="zh-TW" altLang="en-US"/>
            </a:p>
          </p:txBody>
        </p:sp>
      </p:grpSp>
      <p:sp>
        <p:nvSpPr>
          <p:cNvPr id="22536" name="Rectangle 29"/>
          <p:cNvSpPr>
            <a:spLocks noGrp="1" noChangeArrowheads="1"/>
          </p:cNvSpPr>
          <p:nvPr>
            <p:ph type="title"/>
          </p:nvPr>
        </p:nvSpPr>
        <p:spPr bwMode="auto">
          <a:xfrm>
            <a:off x="0" y="0"/>
            <a:ext cx="9144000" cy="720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hangingPunct="1"/>
            <a:r>
              <a:rPr lang="en-US" altLang="zh-TW" b="1" dirty="0" smtClean="0"/>
              <a:t>Prosodic Features (</a:t>
            </a:r>
            <a:r>
              <a:rPr lang="ru-RU" altLang="zh-TW" b="1" dirty="0" smtClean="0">
                <a:latin typeface="BatangChe" pitchFamily="49" charset="-127"/>
                <a:ea typeface="BatangChe" pitchFamily="49" charset="-127"/>
              </a:rPr>
              <a:t>І</a:t>
            </a:r>
            <a:r>
              <a:rPr lang="en-US" altLang="zh-TW" b="1" dirty="0" smtClean="0"/>
              <a:t>) </a:t>
            </a:r>
          </a:p>
        </p:txBody>
      </p:sp>
      <p:grpSp>
        <p:nvGrpSpPr>
          <p:cNvPr id="8" name="Group 30"/>
          <p:cNvGrpSpPr>
            <a:grpSpLocks/>
          </p:cNvGrpSpPr>
          <p:nvPr/>
        </p:nvGrpSpPr>
        <p:grpSpPr bwMode="auto">
          <a:xfrm>
            <a:off x="3924300" y="4371975"/>
            <a:ext cx="4464050" cy="504825"/>
            <a:chOff x="2381" y="3203"/>
            <a:chExt cx="2812" cy="318"/>
          </a:xfrm>
        </p:grpSpPr>
        <p:grpSp>
          <p:nvGrpSpPr>
            <p:cNvPr id="22552" name="Group 31"/>
            <p:cNvGrpSpPr>
              <a:grpSpLocks/>
            </p:cNvGrpSpPr>
            <p:nvPr/>
          </p:nvGrpSpPr>
          <p:grpSpPr bwMode="auto">
            <a:xfrm>
              <a:off x="2381" y="3294"/>
              <a:ext cx="2540" cy="22"/>
              <a:chOff x="2381" y="3294"/>
              <a:chExt cx="2540" cy="22"/>
            </a:xfrm>
          </p:grpSpPr>
          <p:sp>
            <p:nvSpPr>
              <p:cNvPr id="22555" name="Line 32"/>
              <p:cNvSpPr>
                <a:spLocks noChangeShapeType="1"/>
              </p:cNvSpPr>
              <p:nvPr/>
            </p:nvSpPr>
            <p:spPr bwMode="auto">
              <a:xfrm>
                <a:off x="2381" y="3294"/>
                <a:ext cx="1225" cy="0"/>
              </a:xfrm>
              <a:prstGeom prst="line">
                <a:avLst/>
              </a:prstGeom>
              <a:noFill/>
              <a:ln w="28575">
                <a:solidFill>
                  <a:srgbClr val="000066"/>
                </a:solidFill>
                <a:prstDash val="dash"/>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2556" name="Line 33"/>
              <p:cNvSpPr>
                <a:spLocks noChangeShapeType="1"/>
              </p:cNvSpPr>
              <p:nvPr/>
            </p:nvSpPr>
            <p:spPr bwMode="auto">
              <a:xfrm>
                <a:off x="3696" y="3316"/>
                <a:ext cx="1225" cy="0"/>
              </a:xfrm>
              <a:prstGeom prst="line">
                <a:avLst/>
              </a:prstGeom>
              <a:noFill/>
              <a:ln w="28575">
                <a:solidFill>
                  <a:srgbClr val="000066"/>
                </a:solidFill>
                <a:prstDash val="dash"/>
                <a:round/>
                <a:headEnd/>
                <a:tailEnd/>
              </a:ln>
              <a:extLst>
                <a:ext uri="{909E8E84-426E-40DD-AFC4-6F175D3DCCD1}">
                  <a14:hiddenFill xmlns:a14="http://schemas.microsoft.com/office/drawing/2010/main">
                    <a:noFill/>
                  </a14:hiddenFill>
                </a:ext>
              </a:extLst>
            </p:spPr>
            <p:txBody>
              <a:bodyPr/>
              <a:lstStyle/>
              <a:p>
                <a:endParaRPr lang="zh-TW" altLang="en-US"/>
              </a:p>
            </p:txBody>
          </p:sp>
        </p:grpSp>
        <p:sp>
          <p:nvSpPr>
            <p:cNvPr id="22553" name="Text Box 34"/>
            <p:cNvSpPr txBox="1">
              <a:spLocks noChangeArrowheads="1"/>
            </p:cNvSpPr>
            <p:nvPr/>
          </p:nvSpPr>
          <p:spPr bwMode="auto">
            <a:xfrm>
              <a:off x="3334" y="3290"/>
              <a:ext cx="31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50000"/>
                </a:spcBef>
              </a:pPr>
              <a:r>
                <a:rPr lang="en-US" altLang="zh-TW">
                  <a:solidFill>
                    <a:srgbClr val="000066"/>
                  </a:solidFill>
                  <a:latin typeface="Times New Roman" pitchFamily="16" charset="0"/>
                </a:rPr>
                <a:t>P</a:t>
              </a:r>
              <a:r>
                <a:rPr lang="en-US" altLang="zh-TW" baseline="-25000">
                  <a:solidFill>
                    <a:srgbClr val="000066"/>
                  </a:solidFill>
                  <a:latin typeface="Times New Roman" pitchFamily="16" charset="0"/>
                </a:rPr>
                <a:t>1</a:t>
              </a:r>
              <a:endParaRPr lang="en-US" altLang="zh-TW">
                <a:solidFill>
                  <a:srgbClr val="000066"/>
                </a:solidFill>
                <a:latin typeface="Times New Roman" pitchFamily="16" charset="0"/>
              </a:endParaRPr>
            </a:p>
          </p:txBody>
        </p:sp>
        <p:sp>
          <p:nvSpPr>
            <p:cNvPr id="22554" name="Text Box 35"/>
            <p:cNvSpPr txBox="1">
              <a:spLocks noChangeArrowheads="1"/>
            </p:cNvSpPr>
            <p:nvPr/>
          </p:nvSpPr>
          <p:spPr bwMode="auto">
            <a:xfrm>
              <a:off x="4875" y="3203"/>
              <a:ext cx="31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50000"/>
                </a:spcBef>
              </a:pPr>
              <a:r>
                <a:rPr lang="en-US" altLang="zh-TW">
                  <a:solidFill>
                    <a:srgbClr val="000066"/>
                  </a:solidFill>
                  <a:latin typeface="Times New Roman" pitchFamily="16" charset="0"/>
                </a:rPr>
                <a:t>P</a:t>
              </a:r>
              <a:r>
                <a:rPr lang="en-US" altLang="zh-TW" baseline="-25000">
                  <a:solidFill>
                    <a:srgbClr val="000066"/>
                  </a:solidFill>
                  <a:latin typeface="Times New Roman" pitchFamily="16" charset="0"/>
                </a:rPr>
                <a:t>2</a:t>
              </a:r>
              <a:endParaRPr lang="en-US" altLang="zh-TW">
                <a:solidFill>
                  <a:srgbClr val="000066"/>
                </a:solidFill>
                <a:latin typeface="Times New Roman" pitchFamily="16" charset="0"/>
              </a:endParaRPr>
            </a:p>
          </p:txBody>
        </p:sp>
      </p:grpSp>
      <p:grpSp>
        <p:nvGrpSpPr>
          <p:cNvPr id="10" name="Group 36"/>
          <p:cNvGrpSpPr>
            <a:grpSpLocks/>
          </p:cNvGrpSpPr>
          <p:nvPr/>
        </p:nvGrpSpPr>
        <p:grpSpPr bwMode="auto">
          <a:xfrm>
            <a:off x="1828800" y="4114800"/>
            <a:ext cx="3741738" cy="727075"/>
            <a:chOff x="1066" y="3063"/>
            <a:chExt cx="2357" cy="458"/>
          </a:xfrm>
        </p:grpSpPr>
        <p:grpSp>
          <p:nvGrpSpPr>
            <p:cNvPr id="22540" name="Group 37"/>
            <p:cNvGrpSpPr>
              <a:grpSpLocks/>
            </p:cNvGrpSpPr>
            <p:nvPr/>
          </p:nvGrpSpPr>
          <p:grpSpPr bwMode="auto">
            <a:xfrm>
              <a:off x="2426" y="3067"/>
              <a:ext cx="997" cy="317"/>
              <a:chOff x="3198" y="2387"/>
              <a:chExt cx="997" cy="227"/>
            </a:xfrm>
          </p:grpSpPr>
          <p:sp>
            <p:nvSpPr>
              <p:cNvPr id="22548" name="Line 38"/>
              <p:cNvSpPr>
                <a:spLocks noChangeShapeType="1"/>
              </p:cNvSpPr>
              <p:nvPr/>
            </p:nvSpPr>
            <p:spPr bwMode="auto">
              <a:xfrm>
                <a:off x="3198" y="2387"/>
                <a:ext cx="725" cy="0"/>
              </a:xfrm>
              <a:prstGeom prst="line">
                <a:avLst/>
              </a:prstGeom>
              <a:noFill/>
              <a:ln w="25400">
                <a:solidFill>
                  <a:srgbClr val="993366"/>
                </a:solidFill>
                <a:prstDash val="dash"/>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2549" name="Line 39"/>
              <p:cNvSpPr>
                <a:spLocks noChangeShapeType="1"/>
              </p:cNvSpPr>
              <p:nvPr/>
            </p:nvSpPr>
            <p:spPr bwMode="auto">
              <a:xfrm>
                <a:off x="3515" y="2614"/>
                <a:ext cx="680" cy="0"/>
              </a:xfrm>
              <a:prstGeom prst="line">
                <a:avLst/>
              </a:prstGeom>
              <a:noFill/>
              <a:ln w="25400">
                <a:solidFill>
                  <a:srgbClr val="993366"/>
                </a:solidFill>
                <a:prstDash val="dash"/>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2550" name="Line 40"/>
              <p:cNvSpPr>
                <a:spLocks noChangeShapeType="1"/>
              </p:cNvSpPr>
              <p:nvPr/>
            </p:nvSpPr>
            <p:spPr bwMode="auto">
              <a:xfrm flipV="1">
                <a:off x="3696" y="2387"/>
                <a:ext cx="0" cy="91"/>
              </a:xfrm>
              <a:prstGeom prst="line">
                <a:avLst/>
              </a:prstGeom>
              <a:noFill/>
              <a:ln w="25400">
                <a:solidFill>
                  <a:srgbClr val="99336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22551" name="Line 41"/>
              <p:cNvSpPr>
                <a:spLocks noChangeShapeType="1"/>
              </p:cNvSpPr>
              <p:nvPr/>
            </p:nvSpPr>
            <p:spPr bwMode="auto">
              <a:xfrm rot="10800000" flipV="1">
                <a:off x="3696" y="2523"/>
                <a:ext cx="0" cy="91"/>
              </a:xfrm>
              <a:prstGeom prst="line">
                <a:avLst/>
              </a:prstGeom>
              <a:noFill/>
              <a:ln w="25400">
                <a:solidFill>
                  <a:srgbClr val="99336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grpSp>
        <p:grpSp>
          <p:nvGrpSpPr>
            <p:cNvPr id="22541" name="Group 42"/>
            <p:cNvGrpSpPr>
              <a:grpSpLocks/>
            </p:cNvGrpSpPr>
            <p:nvPr/>
          </p:nvGrpSpPr>
          <p:grpSpPr bwMode="auto">
            <a:xfrm>
              <a:off x="1066" y="3067"/>
              <a:ext cx="1360" cy="454"/>
              <a:chOff x="1066" y="3067"/>
              <a:chExt cx="1360" cy="454"/>
            </a:xfrm>
          </p:grpSpPr>
          <p:sp>
            <p:nvSpPr>
              <p:cNvPr id="22544" name="Line 43"/>
              <p:cNvSpPr>
                <a:spLocks noChangeShapeType="1"/>
              </p:cNvSpPr>
              <p:nvPr/>
            </p:nvSpPr>
            <p:spPr bwMode="auto">
              <a:xfrm>
                <a:off x="1701" y="3067"/>
                <a:ext cx="725" cy="0"/>
              </a:xfrm>
              <a:prstGeom prst="line">
                <a:avLst/>
              </a:prstGeom>
              <a:noFill/>
              <a:ln w="25400">
                <a:solidFill>
                  <a:srgbClr val="993366"/>
                </a:solidFill>
                <a:prstDash val="dash"/>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2545" name="Line 44"/>
              <p:cNvSpPr>
                <a:spLocks noChangeShapeType="1"/>
              </p:cNvSpPr>
              <p:nvPr/>
            </p:nvSpPr>
            <p:spPr bwMode="auto">
              <a:xfrm>
                <a:off x="1066" y="3521"/>
                <a:ext cx="1043" cy="0"/>
              </a:xfrm>
              <a:prstGeom prst="line">
                <a:avLst/>
              </a:prstGeom>
              <a:noFill/>
              <a:ln w="25400">
                <a:solidFill>
                  <a:srgbClr val="993366"/>
                </a:solidFill>
                <a:prstDash val="dash"/>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2546" name="Line 45"/>
              <p:cNvSpPr>
                <a:spLocks noChangeShapeType="1"/>
              </p:cNvSpPr>
              <p:nvPr/>
            </p:nvSpPr>
            <p:spPr bwMode="auto">
              <a:xfrm flipV="1">
                <a:off x="1927" y="3067"/>
                <a:ext cx="0" cy="182"/>
              </a:xfrm>
              <a:prstGeom prst="line">
                <a:avLst/>
              </a:prstGeom>
              <a:noFill/>
              <a:ln w="25400">
                <a:solidFill>
                  <a:srgbClr val="99336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22547" name="Line 46"/>
              <p:cNvSpPr>
                <a:spLocks noChangeShapeType="1"/>
              </p:cNvSpPr>
              <p:nvPr/>
            </p:nvSpPr>
            <p:spPr bwMode="auto">
              <a:xfrm rot="10800000" flipV="1">
                <a:off x="1927" y="3339"/>
                <a:ext cx="0" cy="182"/>
              </a:xfrm>
              <a:prstGeom prst="line">
                <a:avLst/>
              </a:prstGeom>
              <a:noFill/>
              <a:ln w="25400">
                <a:solidFill>
                  <a:srgbClr val="99336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grpSp>
        <p:sp>
          <p:nvSpPr>
            <p:cNvPr id="22542" name="Text Box 47"/>
            <p:cNvSpPr txBox="1">
              <a:spLocks noChangeArrowheads="1"/>
            </p:cNvSpPr>
            <p:nvPr/>
          </p:nvSpPr>
          <p:spPr bwMode="auto">
            <a:xfrm>
              <a:off x="1701" y="3158"/>
              <a:ext cx="2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50000"/>
                </a:spcBef>
              </a:pPr>
              <a:r>
                <a:rPr lang="en-US" altLang="zh-TW">
                  <a:solidFill>
                    <a:srgbClr val="993366"/>
                  </a:solidFill>
                  <a:latin typeface="Times New Roman" pitchFamily="16" charset="0"/>
                </a:rPr>
                <a:t>d</a:t>
              </a:r>
              <a:r>
                <a:rPr lang="en-US" altLang="zh-TW" baseline="-25000">
                  <a:solidFill>
                    <a:srgbClr val="993366"/>
                  </a:solidFill>
                  <a:latin typeface="Times New Roman" pitchFamily="16" charset="0"/>
                </a:rPr>
                <a:t>1</a:t>
              </a:r>
              <a:endParaRPr lang="en-US" altLang="zh-TW">
                <a:solidFill>
                  <a:srgbClr val="993366"/>
                </a:solidFill>
                <a:latin typeface="Times New Roman" pitchFamily="16" charset="0"/>
              </a:endParaRPr>
            </a:p>
          </p:txBody>
        </p:sp>
        <p:sp>
          <p:nvSpPr>
            <p:cNvPr id="22543" name="Text Box 48"/>
            <p:cNvSpPr txBox="1">
              <a:spLocks noChangeArrowheads="1"/>
            </p:cNvSpPr>
            <p:nvPr/>
          </p:nvSpPr>
          <p:spPr bwMode="auto">
            <a:xfrm>
              <a:off x="2699" y="3063"/>
              <a:ext cx="2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50000"/>
                </a:spcBef>
              </a:pPr>
              <a:r>
                <a:rPr lang="en-US" altLang="zh-TW">
                  <a:solidFill>
                    <a:srgbClr val="993366"/>
                  </a:solidFill>
                  <a:latin typeface="Times New Roman" pitchFamily="16" charset="0"/>
                </a:rPr>
                <a:t>d</a:t>
              </a:r>
              <a:r>
                <a:rPr lang="en-US" altLang="zh-TW" baseline="-25000">
                  <a:solidFill>
                    <a:srgbClr val="993366"/>
                  </a:solidFill>
                  <a:latin typeface="Times New Roman" pitchFamily="16" charset="0"/>
                </a:rPr>
                <a:t>2</a:t>
              </a:r>
              <a:endParaRPr lang="en-US" altLang="zh-TW">
                <a:solidFill>
                  <a:srgbClr val="993366"/>
                </a:solidFill>
                <a:latin typeface="Times New Roman" pitchFamily="16" charset="0"/>
              </a:endParaRPr>
            </a:p>
          </p:txBody>
        </p:sp>
      </p:grpSp>
      <p:sp>
        <p:nvSpPr>
          <p:cNvPr id="140337" name="Rectangle 49"/>
          <p:cNvSpPr>
            <a:spLocks noGrp="1" noChangeArrowheads="1"/>
          </p:cNvSpPr>
          <p:nvPr>
            <p:ph type="body" idx="1"/>
          </p:nvPr>
        </p:nvSpPr>
        <p:spPr bwMode="auto">
          <a:xfrm>
            <a:off x="0" y="907200"/>
            <a:ext cx="9144000" cy="549688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533400" indent="-533400" eaLnBrk="1" hangingPunct="1">
              <a:lnSpc>
                <a:spcPct val="90000"/>
              </a:lnSpc>
            </a:pPr>
            <a:r>
              <a:rPr lang="en-US" altLang="zh-TW" sz="2800" b="1" dirty="0" smtClean="0">
                <a:latin typeface="Times New Roman" pitchFamily="16" charset="0"/>
              </a:rPr>
              <a:t>Pitch-related Features (examples in Mandarin Chinese)</a:t>
            </a:r>
            <a:endParaRPr lang="en-US" altLang="zh-TW" sz="2800" dirty="0" smtClean="0"/>
          </a:p>
          <a:p>
            <a:pPr marL="914400" lvl="1" indent="-457200" eaLnBrk="1" hangingPunct="1">
              <a:lnSpc>
                <a:spcPct val="90000"/>
              </a:lnSpc>
            </a:pPr>
            <a:r>
              <a:rPr lang="en-US" altLang="zh-TW" sz="2000" dirty="0" smtClean="0">
                <a:solidFill>
                  <a:srgbClr val="000066"/>
                </a:solidFill>
                <a:latin typeface="Times New Roman" pitchFamily="16" charset="0"/>
              </a:rPr>
              <a:t>The average pitch value within the syllable</a:t>
            </a:r>
            <a:r>
              <a:rPr lang="en-US" altLang="zh-TW" sz="2000" dirty="0" smtClean="0">
                <a:latin typeface="Times New Roman" pitchFamily="16" charset="0"/>
              </a:rPr>
              <a:t> </a:t>
            </a:r>
            <a:endParaRPr lang="en-US" altLang="zh-TW" sz="2000" dirty="0" smtClean="0">
              <a:solidFill>
                <a:srgbClr val="008000"/>
              </a:solidFill>
              <a:latin typeface="Times New Roman" pitchFamily="16" charset="0"/>
            </a:endParaRPr>
          </a:p>
          <a:p>
            <a:pPr marL="914400" lvl="1" indent="-457200" eaLnBrk="1" hangingPunct="1">
              <a:lnSpc>
                <a:spcPct val="90000"/>
              </a:lnSpc>
            </a:pPr>
            <a:r>
              <a:rPr lang="en-US" altLang="zh-TW" sz="2000" dirty="0" smtClean="0">
                <a:solidFill>
                  <a:srgbClr val="993366"/>
                </a:solidFill>
                <a:latin typeface="Times New Roman" pitchFamily="16" charset="0"/>
              </a:rPr>
              <a:t>The maximum difference of pitch value within the syllable</a:t>
            </a:r>
            <a:r>
              <a:rPr lang="en-US" altLang="zh-TW" sz="2000" dirty="0" smtClean="0">
                <a:solidFill>
                  <a:srgbClr val="CC0099"/>
                </a:solidFill>
                <a:latin typeface="Times New Roman" pitchFamily="16" charset="0"/>
              </a:rPr>
              <a:t> </a:t>
            </a:r>
          </a:p>
          <a:p>
            <a:pPr marL="914400" lvl="1" indent="-457200" eaLnBrk="1" hangingPunct="1">
              <a:lnSpc>
                <a:spcPct val="90000"/>
              </a:lnSpc>
            </a:pPr>
            <a:r>
              <a:rPr lang="en-US" altLang="zh-TW" sz="2000" dirty="0" smtClean="0">
                <a:solidFill>
                  <a:srgbClr val="FF5050"/>
                </a:solidFill>
                <a:latin typeface="Times New Roman" pitchFamily="16" charset="0"/>
              </a:rPr>
              <a:t>The average of absolute values of pitch variations within the syllable</a:t>
            </a:r>
          </a:p>
          <a:p>
            <a:pPr marL="914400" lvl="1" indent="-457200" eaLnBrk="1" hangingPunct="1">
              <a:lnSpc>
                <a:spcPct val="90000"/>
              </a:lnSpc>
            </a:pPr>
            <a:r>
              <a:rPr lang="en-US" altLang="zh-TW" sz="2000" dirty="0" smtClean="0">
                <a:solidFill>
                  <a:srgbClr val="FF9933"/>
                </a:solidFill>
                <a:latin typeface="Times New Roman" pitchFamily="16" charset="0"/>
              </a:rPr>
              <a:t>The magnitude of pitch reset for boundaries</a:t>
            </a:r>
            <a:r>
              <a:rPr lang="en-US" altLang="zh-TW" sz="2000" dirty="0" smtClean="0">
                <a:latin typeface="Times New Roman" pitchFamily="16" charset="0"/>
              </a:rPr>
              <a:t> </a:t>
            </a:r>
          </a:p>
          <a:p>
            <a:pPr marL="914400" lvl="1" indent="-457200" eaLnBrk="1" hangingPunct="1">
              <a:lnSpc>
                <a:spcPct val="90000"/>
              </a:lnSpc>
            </a:pPr>
            <a:r>
              <a:rPr lang="en-US" altLang="zh-TW" sz="2000" dirty="0" smtClean="0">
                <a:latin typeface="Times New Roman" pitchFamily="16" charset="0"/>
              </a:rPr>
              <a:t>The difference of such feature values of adjacent syllable boundaries ( P</a:t>
            </a:r>
            <a:r>
              <a:rPr lang="en-US" altLang="zh-TW" sz="2000" baseline="-25000" dirty="0" smtClean="0">
                <a:latin typeface="Times New Roman" pitchFamily="16" charset="0"/>
              </a:rPr>
              <a:t>1</a:t>
            </a:r>
            <a:r>
              <a:rPr lang="en-US" altLang="zh-TW" sz="2000" dirty="0" smtClean="0">
                <a:latin typeface="Times New Roman" pitchFamily="16" charset="0"/>
              </a:rPr>
              <a:t>-P</a:t>
            </a:r>
            <a:r>
              <a:rPr lang="en-US" altLang="zh-TW" sz="2000" baseline="-25000" dirty="0" smtClean="0">
                <a:latin typeface="Times New Roman" pitchFamily="16" charset="0"/>
              </a:rPr>
              <a:t>2 </a:t>
            </a:r>
            <a:r>
              <a:rPr lang="en-US" altLang="zh-TW" sz="2000" dirty="0" smtClean="0">
                <a:latin typeface="Times New Roman" pitchFamily="16" charset="0"/>
              </a:rPr>
              <a:t>, d</a:t>
            </a:r>
            <a:r>
              <a:rPr lang="en-US" altLang="zh-TW" sz="2000" baseline="-25000" dirty="0" smtClean="0">
                <a:latin typeface="Times New Roman" pitchFamily="16" charset="0"/>
              </a:rPr>
              <a:t>1</a:t>
            </a:r>
            <a:r>
              <a:rPr lang="en-US" altLang="zh-TW" sz="2000" dirty="0" smtClean="0">
                <a:latin typeface="Times New Roman" pitchFamily="16" charset="0"/>
              </a:rPr>
              <a:t>-d</a:t>
            </a:r>
            <a:r>
              <a:rPr lang="en-US" altLang="zh-TW" sz="2000" baseline="-25000" dirty="0" smtClean="0">
                <a:latin typeface="Times New Roman" pitchFamily="16" charset="0"/>
              </a:rPr>
              <a:t>2 </a:t>
            </a:r>
            <a:r>
              <a:rPr lang="en-US" altLang="zh-TW" sz="2000" dirty="0" smtClean="0">
                <a:latin typeface="Times New Roman" pitchFamily="16" charset="0"/>
              </a:rPr>
              <a:t>, etc.)</a:t>
            </a:r>
          </a:p>
          <a:p>
            <a:pPr marL="914400" lvl="1" indent="-457200" eaLnBrk="1" hangingPunct="1">
              <a:lnSpc>
                <a:spcPct val="90000"/>
              </a:lnSpc>
            </a:pPr>
            <a:endParaRPr lang="en-US" altLang="zh-TW" sz="2000" dirty="0" smtClean="0">
              <a:latin typeface="Times New Roman" pitchFamily="16" charset="0"/>
            </a:endParaRPr>
          </a:p>
          <a:p>
            <a:pPr marL="914400" lvl="1" indent="-457200" eaLnBrk="1" hangingPunct="1">
              <a:lnSpc>
                <a:spcPct val="90000"/>
              </a:lnSpc>
            </a:pPr>
            <a:endParaRPr lang="en-US" altLang="zh-TW" sz="2000" dirty="0" smtClean="0">
              <a:latin typeface="Times New Roman" pitchFamily="16" charset="0"/>
            </a:endParaRPr>
          </a:p>
          <a:p>
            <a:pPr marL="914400" lvl="1" indent="-457200" eaLnBrk="1" hangingPunct="1">
              <a:lnSpc>
                <a:spcPct val="90000"/>
              </a:lnSpc>
            </a:pPr>
            <a:endParaRPr lang="en-US" altLang="zh-TW" sz="2000" dirty="0" smtClean="0">
              <a:latin typeface="Times New Roman" pitchFamily="16" charset="0"/>
            </a:endParaRPr>
          </a:p>
          <a:p>
            <a:pPr marL="914400" lvl="1" indent="-457200" eaLnBrk="1" hangingPunct="1">
              <a:lnSpc>
                <a:spcPct val="90000"/>
              </a:lnSpc>
            </a:pPr>
            <a:endParaRPr lang="en-US" altLang="zh-TW" sz="2000" dirty="0" smtClean="0">
              <a:latin typeface="Times New Roman" pitchFamily="16" charset="0"/>
            </a:endParaRPr>
          </a:p>
          <a:p>
            <a:pPr marL="914400" lvl="1" indent="-457200" eaLnBrk="1" hangingPunct="1">
              <a:lnSpc>
                <a:spcPct val="90000"/>
              </a:lnSpc>
            </a:pPr>
            <a:endParaRPr lang="en-US" altLang="zh-TW" sz="2000" dirty="0" smtClean="0">
              <a:latin typeface="Times New Roman" pitchFamily="16" charset="0"/>
            </a:endParaRPr>
          </a:p>
          <a:p>
            <a:pPr marL="914400" lvl="1" indent="-457200" eaLnBrk="1" hangingPunct="1">
              <a:lnSpc>
                <a:spcPct val="90000"/>
              </a:lnSpc>
            </a:pPr>
            <a:endParaRPr lang="en-US" altLang="zh-TW" sz="2000" dirty="0" smtClean="0">
              <a:latin typeface="Times New Roman" pitchFamily="16" charset="0"/>
            </a:endParaRPr>
          </a:p>
          <a:p>
            <a:pPr marL="914400" lvl="1" indent="-457200" eaLnBrk="1" hangingPunct="1">
              <a:lnSpc>
                <a:spcPct val="90000"/>
              </a:lnSpc>
            </a:pPr>
            <a:endParaRPr lang="en-US" altLang="zh-TW" sz="2000" dirty="0" smtClean="0">
              <a:latin typeface="Times New Roman" pitchFamily="16" charset="0"/>
            </a:endParaRPr>
          </a:p>
          <a:p>
            <a:pPr marL="914400" lvl="1" indent="-457200" eaLnBrk="1" hangingPunct="1">
              <a:lnSpc>
                <a:spcPct val="90000"/>
              </a:lnSpc>
            </a:pPr>
            <a:endParaRPr lang="en-US" altLang="zh-TW" sz="2000" dirty="0" smtClean="0">
              <a:latin typeface="Times New Roman" pitchFamily="16" charset="0"/>
            </a:endParaRPr>
          </a:p>
          <a:p>
            <a:pPr marL="914400" lvl="1" indent="-457200" eaLnBrk="1" hangingPunct="1">
              <a:lnSpc>
                <a:spcPct val="90000"/>
              </a:lnSpc>
            </a:pPr>
            <a:r>
              <a:rPr lang="en-US" altLang="zh-TW" sz="2000" dirty="0" smtClean="0">
                <a:latin typeface="Times New Roman" pitchFamily="16" charset="0"/>
              </a:rPr>
              <a:t>at least 50 pitch-related features</a:t>
            </a:r>
          </a:p>
        </p:txBody>
      </p:sp>
      <p:sp>
        <p:nvSpPr>
          <p:cNvPr id="50"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pPr fontAlgn="base">
              <a:spcBef>
                <a:spcPct val="0"/>
              </a:spcBef>
              <a:spcAft>
                <a:spcPct val="0"/>
              </a:spcAft>
            </a:pPr>
            <a:endParaRPr kumimoji="1" lang="zh-TW" altLang="en-US">
              <a:solidFill>
                <a:prstClr val="black"/>
              </a:solidFill>
            </a:endParaRPr>
          </a:p>
        </p:txBody>
      </p:sp>
    </p:spTree>
    <p:custDataLst>
      <p:tags r:id="rId2"/>
    </p:custDataLst>
    <p:extLst>
      <p:ext uri="{BB962C8B-B14F-4D97-AF65-F5344CB8AC3E}">
        <p14:creationId xmlns:p14="http://schemas.microsoft.com/office/powerpoint/2010/main" val="10414385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0337">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0302"/>
                                        </p:tgtEl>
                                        <p:attrNameLst>
                                          <p:attrName>style.visibility</p:attrName>
                                        </p:attrNameLst>
                                      </p:cBhvr>
                                      <p:to>
                                        <p:strVal val="visible"/>
                                      </p:to>
                                    </p:set>
                                  </p:childTnLst>
                                  <p:subTnLst>
                                    <p:set>
                                      <p:cBhvr override="childStyle">
                                        <p:cTn dur="1" fill="hold" display="0" masterRel="nextClick" afterEffect="1"/>
                                        <p:tgtEl>
                                          <p:spTgt spid="140302"/>
                                        </p:tgtEl>
                                        <p:attrNameLst>
                                          <p:attrName>style.visibility</p:attrName>
                                        </p:attrNameLst>
                                      </p:cBhvr>
                                      <p:to>
                                        <p:strVal val="hidden"/>
                                      </p:to>
                                    </p:set>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4033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4033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40337">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40337">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4033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0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body" idx="1"/>
          </p:nvPr>
        </p:nvSpPr>
        <p:spPr bwMode="auto">
          <a:xfrm>
            <a:off x="0" y="908050"/>
            <a:ext cx="9144000" cy="61006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0" rIns="91440" bIns="0" numCol="1" anchor="t" anchorCtr="0" compatLnSpc="1">
            <a:prstTxWarp prst="textNoShape">
              <a:avLst/>
            </a:prstTxWarp>
            <a:spAutoFit/>
          </a:bodyPr>
          <a:lstStyle/>
          <a:p>
            <a:r>
              <a:rPr lang="en-US" altLang="zh-TW" sz="2800" b="1" dirty="0" smtClean="0">
                <a:latin typeface="Times New Roman" pitchFamily="16" charset="0"/>
              </a:rPr>
              <a:t>Duration-related Features </a:t>
            </a:r>
            <a:r>
              <a:rPr lang="en-US" altLang="zh-TW" sz="2800" b="1" dirty="0">
                <a:latin typeface="Times New Roman" pitchFamily="16" charset="0"/>
              </a:rPr>
              <a:t>(examples in Mandarin Chinese)</a:t>
            </a:r>
            <a:endParaRPr lang="en-US" altLang="zh-TW" sz="2800" dirty="0"/>
          </a:p>
          <a:p>
            <a:pPr eaLnBrk="1" hangingPunct="1"/>
            <a:endParaRPr lang="en-US" altLang="zh-TW" sz="2800" b="1" dirty="0" smtClean="0">
              <a:latin typeface="Times New Roman" pitchFamily="16" charset="0"/>
            </a:endParaRPr>
          </a:p>
          <a:p>
            <a:pPr lvl="1" eaLnBrk="1" hangingPunct="1">
              <a:buFontTx/>
              <a:buNone/>
            </a:pPr>
            <a:endParaRPr lang="en-US" altLang="zh-TW" sz="2000" dirty="0" smtClean="0">
              <a:latin typeface="Times New Roman" pitchFamily="16" charset="0"/>
            </a:endParaRPr>
          </a:p>
          <a:p>
            <a:pPr eaLnBrk="1" hangingPunct="1">
              <a:buFontTx/>
              <a:buNone/>
            </a:pPr>
            <a:endParaRPr lang="en-US" altLang="zh-TW" sz="2000" dirty="0" smtClean="0">
              <a:latin typeface="Times New Roman" pitchFamily="16" charset="0"/>
            </a:endParaRPr>
          </a:p>
          <a:p>
            <a:pPr eaLnBrk="1" hangingPunct="1"/>
            <a:endParaRPr lang="en-US" altLang="zh-TW" sz="2000" dirty="0" smtClean="0">
              <a:latin typeface="Times New Roman" pitchFamily="16" charset="0"/>
            </a:endParaRPr>
          </a:p>
          <a:p>
            <a:pPr eaLnBrk="1" hangingPunct="1"/>
            <a:endParaRPr lang="en-US" altLang="zh-TW" sz="2000" dirty="0" smtClean="0">
              <a:latin typeface="Times New Roman" pitchFamily="16" charset="0"/>
            </a:endParaRPr>
          </a:p>
          <a:p>
            <a:pPr eaLnBrk="1" hangingPunct="1"/>
            <a:endParaRPr lang="en-US" altLang="zh-TW" sz="2000" dirty="0" smtClean="0">
              <a:latin typeface="Times New Roman" pitchFamily="16" charset="0"/>
            </a:endParaRPr>
          </a:p>
          <a:p>
            <a:pPr eaLnBrk="1" hangingPunct="1"/>
            <a:endParaRPr lang="en-US" altLang="zh-TW" sz="2000" dirty="0" smtClean="0">
              <a:latin typeface="Times New Roman" pitchFamily="16" charset="0"/>
            </a:endParaRPr>
          </a:p>
          <a:p>
            <a:pPr eaLnBrk="1" hangingPunct="1"/>
            <a:endParaRPr lang="en-US" altLang="zh-TW" sz="2000" dirty="0" smtClean="0">
              <a:latin typeface="Times New Roman" pitchFamily="16" charset="0"/>
            </a:endParaRPr>
          </a:p>
          <a:p>
            <a:pPr eaLnBrk="1" hangingPunct="1"/>
            <a:endParaRPr lang="en-US" altLang="zh-TW" sz="2000" dirty="0" smtClean="0">
              <a:latin typeface="Times New Roman" pitchFamily="16" charset="0"/>
            </a:endParaRPr>
          </a:p>
          <a:p>
            <a:pPr eaLnBrk="1" hangingPunct="1"/>
            <a:endParaRPr lang="en-US" altLang="zh-TW" sz="2000" dirty="0" smtClean="0">
              <a:latin typeface="Times New Roman" pitchFamily="16" charset="0"/>
            </a:endParaRPr>
          </a:p>
          <a:p>
            <a:pPr lvl="1" eaLnBrk="1" hangingPunct="1">
              <a:spcBef>
                <a:spcPts val="1200"/>
              </a:spcBef>
              <a:spcAft>
                <a:spcPts val="0"/>
              </a:spcAft>
            </a:pPr>
            <a:r>
              <a:rPr lang="en-US" altLang="zh-TW" sz="2200" dirty="0">
                <a:latin typeface="Times New Roman" pitchFamily="16" charset="0"/>
              </a:rPr>
              <a:t>at least </a:t>
            </a:r>
            <a:r>
              <a:rPr lang="en-US" altLang="zh-TW" sz="2200" dirty="0" smtClean="0">
                <a:latin typeface="Times New Roman" pitchFamily="16" charset="0"/>
              </a:rPr>
              <a:t>40 duration-related features</a:t>
            </a:r>
          </a:p>
          <a:p>
            <a:pPr marL="342900" lvl="1" indent="-342900" eaLnBrk="1" hangingPunct="1">
              <a:spcBef>
                <a:spcPts val="0"/>
              </a:spcBef>
              <a:buFont typeface="Arial" pitchFamily="34" charset="0"/>
              <a:buChar char="•"/>
            </a:pPr>
            <a:r>
              <a:rPr lang="en-US" altLang="zh-TW" b="1" dirty="0" smtClean="0">
                <a:latin typeface="Times New Roman" pitchFamily="16" charset="0"/>
              </a:rPr>
              <a:t>Energy-related Features</a:t>
            </a:r>
          </a:p>
          <a:p>
            <a:pPr lvl="1">
              <a:spcBef>
                <a:spcPts val="300"/>
              </a:spcBef>
              <a:spcAft>
                <a:spcPts val="0"/>
              </a:spcAft>
            </a:pPr>
            <a:r>
              <a:rPr lang="en-US" altLang="zh-TW" sz="2200" dirty="0">
                <a:latin typeface="Times New Roman" pitchFamily="16" charset="0"/>
              </a:rPr>
              <a:t>similarly obtained</a:t>
            </a:r>
          </a:p>
        </p:txBody>
      </p:sp>
      <p:grpSp>
        <p:nvGrpSpPr>
          <p:cNvPr id="23555" name="Group 3"/>
          <p:cNvGrpSpPr>
            <a:grpSpLocks/>
          </p:cNvGrpSpPr>
          <p:nvPr/>
        </p:nvGrpSpPr>
        <p:grpSpPr bwMode="auto">
          <a:xfrm>
            <a:off x="678180" y="1832610"/>
            <a:ext cx="7848600" cy="1619250"/>
            <a:chOff x="930" y="1344"/>
            <a:chExt cx="4944" cy="1113"/>
          </a:xfrm>
        </p:grpSpPr>
        <p:grpSp>
          <p:nvGrpSpPr>
            <p:cNvPr id="23564" name="Group 4"/>
            <p:cNvGrpSpPr>
              <a:grpSpLocks/>
            </p:cNvGrpSpPr>
            <p:nvPr/>
          </p:nvGrpSpPr>
          <p:grpSpPr bwMode="auto">
            <a:xfrm>
              <a:off x="1020" y="1344"/>
              <a:ext cx="4627" cy="257"/>
              <a:chOff x="975" y="1298"/>
              <a:chExt cx="4627" cy="295"/>
            </a:xfrm>
          </p:grpSpPr>
          <p:sp>
            <p:nvSpPr>
              <p:cNvPr id="23610" name="Text Box 5"/>
              <p:cNvSpPr txBox="1">
                <a:spLocks noChangeArrowheads="1"/>
              </p:cNvSpPr>
              <p:nvPr/>
            </p:nvSpPr>
            <p:spPr bwMode="auto">
              <a:xfrm>
                <a:off x="975" y="1298"/>
                <a:ext cx="1406"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50000"/>
                  </a:spcBef>
                </a:pPr>
                <a:r>
                  <a:rPr lang="en-US" altLang="zh-TW" dirty="0">
                    <a:solidFill>
                      <a:srgbClr val="4D4D4D"/>
                    </a:solidFill>
                    <a:latin typeface="Times New Roman" pitchFamily="16" charset="0"/>
                  </a:rPr>
                  <a:t>syllable boundary</a:t>
                </a:r>
              </a:p>
            </p:txBody>
          </p:sp>
          <p:sp>
            <p:nvSpPr>
              <p:cNvPr id="23611" name="Text Box 6"/>
              <p:cNvSpPr txBox="1">
                <a:spLocks noChangeArrowheads="1"/>
              </p:cNvSpPr>
              <p:nvPr/>
            </p:nvSpPr>
            <p:spPr bwMode="auto">
              <a:xfrm>
                <a:off x="4286" y="1303"/>
                <a:ext cx="1316"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50000"/>
                  </a:spcBef>
                </a:pPr>
                <a:r>
                  <a:rPr lang="en-US" altLang="zh-TW">
                    <a:solidFill>
                      <a:srgbClr val="4D4D4D"/>
                    </a:solidFill>
                    <a:latin typeface="Times New Roman" pitchFamily="16" charset="0"/>
                  </a:rPr>
                  <a:t>syllable boundary</a:t>
                </a:r>
              </a:p>
            </p:txBody>
          </p:sp>
          <p:sp>
            <p:nvSpPr>
              <p:cNvPr id="23612" name="Text Box 7"/>
              <p:cNvSpPr txBox="1">
                <a:spLocks noChangeArrowheads="1"/>
              </p:cNvSpPr>
              <p:nvPr/>
            </p:nvSpPr>
            <p:spPr bwMode="auto">
              <a:xfrm>
                <a:off x="3197" y="1303"/>
                <a:ext cx="499"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50000"/>
                  </a:spcBef>
                </a:pPr>
                <a:r>
                  <a:rPr lang="en-US" altLang="zh-TW">
                    <a:solidFill>
                      <a:srgbClr val="4D4D4D"/>
                    </a:solidFill>
                    <a:latin typeface="Times New Roman" pitchFamily="16" charset="0"/>
                  </a:rPr>
                  <a:t>pause</a:t>
                </a:r>
              </a:p>
            </p:txBody>
          </p:sp>
          <p:sp>
            <p:nvSpPr>
              <p:cNvPr id="23613" name="Text Box 8"/>
              <p:cNvSpPr txBox="1">
                <a:spLocks noChangeArrowheads="1"/>
              </p:cNvSpPr>
              <p:nvPr/>
            </p:nvSpPr>
            <p:spPr bwMode="auto">
              <a:xfrm>
                <a:off x="2200" y="1303"/>
                <a:ext cx="499"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50000"/>
                  </a:spcBef>
                </a:pPr>
                <a:r>
                  <a:rPr lang="en-US" altLang="zh-TW">
                    <a:solidFill>
                      <a:srgbClr val="4D4D4D"/>
                    </a:solidFill>
                    <a:latin typeface="Times New Roman" pitchFamily="16" charset="0"/>
                  </a:rPr>
                  <a:t>pause</a:t>
                </a:r>
              </a:p>
            </p:txBody>
          </p:sp>
        </p:grpSp>
        <p:grpSp>
          <p:nvGrpSpPr>
            <p:cNvPr id="23565" name="Group 9"/>
            <p:cNvGrpSpPr>
              <a:grpSpLocks/>
            </p:cNvGrpSpPr>
            <p:nvPr/>
          </p:nvGrpSpPr>
          <p:grpSpPr bwMode="auto">
            <a:xfrm>
              <a:off x="1450" y="1570"/>
              <a:ext cx="3267" cy="157"/>
              <a:chOff x="1450" y="1480"/>
              <a:chExt cx="3267" cy="181"/>
            </a:xfrm>
          </p:grpSpPr>
          <p:sp>
            <p:nvSpPr>
              <p:cNvPr id="23606" name="Line 10"/>
              <p:cNvSpPr>
                <a:spLocks noChangeShapeType="1"/>
              </p:cNvSpPr>
              <p:nvPr/>
            </p:nvSpPr>
            <p:spPr bwMode="auto">
              <a:xfrm>
                <a:off x="1450" y="1480"/>
                <a:ext cx="0" cy="181"/>
              </a:xfrm>
              <a:prstGeom prst="line">
                <a:avLst/>
              </a:prstGeom>
              <a:noFill/>
              <a:ln w="69850">
                <a:solidFill>
                  <a:schemeClr val="tx1"/>
                </a:solidFill>
                <a:round/>
                <a:headEnd/>
                <a:tailEnd type="triangle" w="sm" len="sm"/>
              </a:ln>
              <a:extLst>
                <a:ext uri="{909E8E84-426E-40DD-AFC4-6F175D3DCCD1}">
                  <a14:hiddenFill xmlns:a14="http://schemas.microsoft.com/office/drawing/2010/main">
                    <a:noFill/>
                  </a14:hiddenFill>
                </a:ext>
              </a:extLst>
            </p:spPr>
            <p:txBody>
              <a:bodyPr/>
              <a:lstStyle/>
              <a:p>
                <a:endParaRPr lang="zh-TW" altLang="en-US"/>
              </a:p>
            </p:txBody>
          </p:sp>
          <p:sp>
            <p:nvSpPr>
              <p:cNvPr id="23607" name="Line 11"/>
              <p:cNvSpPr>
                <a:spLocks noChangeShapeType="1"/>
              </p:cNvSpPr>
              <p:nvPr/>
            </p:nvSpPr>
            <p:spPr bwMode="auto">
              <a:xfrm>
                <a:off x="2437" y="1480"/>
                <a:ext cx="0" cy="181"/>
              </a:xfrm>
              <a:prstGeom prst="line">
                <a:avLst/>
              </a:prstGeom>
              <a:noFill/>
              <a:ln w="69850">
                <a:solidFill>
                  <a:schemeClr val="tx1"/>
                </a:solidFill>
                <a:round/>
                <a:headEnd/>
                <a:tailEnd type="triangle" w="sm" len="sm"/>
              </a:ln>
              <a:extLst>
                <a:ext uri="{909E8E84-426E-40DD-AFC4-6F175D3DCCD1}">
                  <a14:hiddenFill xmlns:a14="http://schemas.microsoft.com/office/drawing/2010/main">
                    <a:noFill/>
                  </a14:hiddenFill>
                </a:ext>
              </a:extLst>
            </p:spPr>
            <p:txBody>
              <a:bodyPr/>
              <a:lstStyle/>
              <a:p>
                <a:endParaRPr lang="zh-TW" altLang="en-US"/>
              </a:p>
            </p:txBody>
          </p:sp>
          <p:sp>
            <p:nvSpPr>
              <p:cNvPr id="23608" name="Line 12"/>
              <p:cNvSpPr>
                <a:spLocks noChangeShapeType="1"/>
              </p:cNvSpPr>
              <p:nvPr/>
            </p:nvSpPr>
            <p:spPr bwMode="auto">
              <a:xfrm>
                <a:off x="3446" y="1480"/>
                <a:ext cx="0" cy="181"/>
              </a:xfrm>
              <a:prstGeom prst="line">
                <a:avLst/>
              </a:prstGeom>
              <a:noFill/>
              <a:ln w="69850">
                <a:solidFill>
                  <a:schemeClr val="tx1"/>
                </a:solidFill>
                <a:round/>
                <a:headEnd/>
                <a:tailEnd type="triangle" w="sm" len="sm"/>
              </a:ln>
              <a:extLst>
                <a:ext uri="{909E8E84-426E-40DD-AFC4-6F175D3DCCD1}">
                  <a14:hiddenFill xmlns:a14="http://schemas.microsoft.com/office/drawing/2010/main">
                    <a:noFill/>
                  </a14:hiddenFill>
                </a:ext>
              </a:extLst>
            </p:spPr>
            <p:txBody>
              <a:bodyPr/>
              <a:lstStyle/>
              <a:p>
                <a:endParaRPr lang="zh-TW" altLang="en-US"/>
              </a:p>
            </p:txBody>
          </p:sp>
          <p:sp>
            <p:nvSpPr>
              <p:cNvPr id="23609" name="Line 13"/>
              <p:cNvSpPr>
                <a:spLocks noChangeShapeType="1"/>
              </p:cNvSpPr>
              <p:nvPr/>
            </p:nvSpPr>
            <p:spPr bwMode="auto">
              <a:xfrm>
                <a:off x="4717" y="1480"/>
                <a:ext cx="0" cy="181"/>
              </a:xfrm>
              <a:prstGeom prst="line">
                <a:avLst/>
              </a:prstGeom>
              <a:noFill/>
              <a:ln w="69850">
                <a:solidFill>
                  <a:schemeClr val="tx1"/>
                </a:solidFill>
                <a:round/>
                <a:headEnd/>
                <a:tailEnd type="triangle" w="sm" len="sm"/>
              </a:ln>
              <a:extLst>
                <a:ext uri="{909E8E84-426E-40DD-AFC4-6F175D3DCCD1}">
                  <a14:hiddenFill xmlns:a14="http://schemas.microsoft.com/office/drawing/2010/main">
                    <a:noFill/>
                  </a14:hiddenFill>
                </a:ext>
              </a:extLst>
            </p:spPr>
            <p:txBody>
              <a:bodyPr/>
              <a:lstStyle/>
              <a:p>
                <a:endParaRPr lang="zh-TW" altLang="en-US"/>
              </a:p>
            </p:txBody>
          </p:sp>
        </p:grpSp>
        <p:sp>
          <p:nvSpPr>
            <p:cNvPr id="23566" name="Text Box 14"/>
            <p:cNvSpPr txBox="1">
              <a:spLocks noChangeArrowheads="1"/>
            </p:cNvSpPr>
            <p:nvPr/>
          </p:nvSpPr>
          <p:spPr bwMode="auto">
            <a:xfrm>
              <a:off x="4377" y="2205"/>
              <a:ext cx="149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50000"/>
                </a:spcBef>
              </a:pPr>
              <a:r>
                <a:rPr lang="en-US" altLang="zh-TW" u="sng">
                  <a:latin typeface="Times New Roman" pitchFamily="16" charset="0"/>
                </a:rPr>
                <a:t>end of utterance</a:t>
              </a:r>
            </a:p>
          </p:txBody>
        </p:sp>
        <p:sp>
          <p:nvSpPr>
            <p:cNvPr id="23567" name="Text Box 15"/>
            <p:cNvSpPr txBox="1">
              <a:spLocks noChangeArrowheads="1"/>
            </p:cNvSpPr>
            <p:nvPr/>
          </p:nvSpPr>
          <p:spPr bwMode="auto">
            <a:xfrm>
              <a:off x="1020" y="2205"/>
              <a:ext cx="149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50000"/>
                </a:spcBef>
              </a:pPr>
              <a:r>
                <a:rPr lang="en-US" altLang="zh-TW" u="sng">
                  <a:latin typeface="Times New Roman" pitchFamily="16" charset="0"/>
                </a:rPr>
                <a:t>begin of utterance</a:t>
              </a:r>
            </a:p>
          </p:txBody>
        </p:sp>
        <p:grpSp>
          <p:nvGrpSpPr>
            <p:cNvPr id="23568" name="Group 16"/>
            <p:cNvGrpSpPr>
              <a:grpSpLocks/>
            </p:cNvGrpSpPr>
            <p:nvPr/>
          </p:nvGrpSpPr>
          <p:grpSpPr bwMode="auto">
            <a:xfrm>
              <a:off x="951" y="1679"/>
              <a:ext cx="4535" cy="302"/>
              <a:chOff x="930" y="1606"/>
              <a:chExt cx="4535" cy="346"/>
            </a:xfrm>
          </p:grpSpPr>
          <p:grpSp>
            <p:nvGrpSpPr>
              <p:cNvPr id="23580" name="Group 17"/>
              <p:cNvGrpSpPr>
                <a:grpSpLocks/>
              </p:cNvGrpSpPr>
              <p:nvPr/>
            </p:nvGrpSpPr>
            <p:grpSpPr bwMode="auto">
              <a:xfrm>
                <a:off x="930" y="1606"/>
                <a:ext cx="4535" cy="294"/>
                <a:chOff x="930" y="1475"/>
                <a:chExt cx="4535" cy="294"/>
              </a:xfrm>
            </p:grpSpPr>
            <p:sp>
              <p:nvSpPr>
                <p:cNvPr id="23583" name="Line 18"/>
                <p:cNvSpPr>
                  <a:spLocks noChangeShapeType="1"/>
                </p:cNvSpPr>
                <p:nvPr/>
              </p:nvSpPr>
              <p:spPr bwMode="auto">
                <a:xfrm>
                  <a:off x="930" y="1525"/>
                  <a:ext cx="0" cy="136"/>
                </a:xfrm>
                <a:prstGeom prst="line">
                  <a:avLst/>
                </a:prstGeom>
                <a:noFill/>
                <a:ln w="25400">
                  <a:solidFill>
                    <a:srgbClr val="3366FF"/>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3584" name="Line 19"/>
                <p:cNvSpPr>
                  <a:spLocks noChangeShapeType="1"/>
                </p:cNvSpPr>
                <p:nvPr/>
              </p:nvSpPr>
              <p:spPr bwMode="auto">
                <a:xfrm>
                  <a:off x="1429" y="1525"/>
                  <a:ext cx="0" cy="136"/>
                </a:xfrm>
                <a:prstGeom prst="line">
                  <a:avLst/>
                </a:prstGeom>
                <a:noFill/>
                <a:ln w="25400">
                  <a:solidFill>
                    <a:srgbClr val="3366FF"/>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3585" name="Line 20"/>
                <p:cNvSpPr>
                  <a:spLocks noChangeShapeType="1"/>
                </p:cNvSpPr>
                <p:nvPr/>
              </p:nvSpPr>
              <p:spPr bwMode="auto">
                <a:xfrm>
                  <a:off x="2336" y="1525"/>
                  <a:ext cx="0" cy="136"/>
                </a:xfrm>
                <a:prstGeom prst="line">
                  <a:avLst/>
                </a:prstGeom>
                <a:noFill/>
                <a:ln w="25400">
                  <a:solidFill>
                    <a:srgbClr val="3366FF"/>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3586" name="Line 21"/>
                <p:cNvSpPr>
                  <a:spLocks noChangeShapeType="1"/>
                </p:cNvSpPr>
                <p:nvPr/>
              </p:nvSpPr>
              <p:spPr bwMode="auto">
                <a:xfrm>
                  <a:off x="2517" y="1525"/>
                  <a:ext cx="0" cy="136"/>
                </a:xfrm>
                <a:prstGeom prst="line">
                  <a:avLst/>
                </a:prstGeom>
                <a:noFill/>
                <a:ln w="25400">
                  <a:solidFill>
                    <a:srgbClr val="3366FF"/>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3587" name="Line 22"/>
                <p:cNvSpPr>
                  <a:spLocks noChangeShapeType="1"/>
                </p:cNvSpPr>
                <p:nvPr/>
              </p:nvSpPr>
              <p:spPr bwMode="auto">
                <a:xfrm>
                  <a:off x="3107" y="1525"/>
                  <a:ext cx="0" cy="136"/>
                </a:xfrm>
                <a:prstGeom prst="line">
                  <a:avLst/>
                </a:prstGeom>
                <a:noFill/>
                <a:ln w="25400">
                  <a:solidFill>
                    <a:srgbClr val="3366FF"/>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3588" name="Line 23"/>
                <p:cNvSpPr>
                  <a:spLocks noChangeShapeType="1"/>
                </p:cNvSpPr>
                <p:nvPr/>
              </p:nvSpPr>
              <p:spPr bwMode="auto">
                <a:xfrm>
                  <a:off x="3696" y="1525"/>
                  <a:ext cx="0" cy="136"/>
                </a:xfrm>
                <a:prstGeom prst="line">
                  <a:avLst/>
                </a:prstGeom>
                <a:noFill/>
                <a:ln w="25400">
                  <a:solidFill>
                    <a:srgbClr val="3366FF"/>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3589" name="Line 24"/>
                <p:cNvSpPr>
                  <a:spLocks noChangeShapeType="1"/>
                </p:cNvSpPr>
                <p:nvPr/>
              </p:nvSpPr>
              <p:spPr bwMode="auto">
                <a:xfrm>
                  <a:off x="4694" y="1525"/>
                  <a:ext cx="0" cy="136"/>
                </a:xfrm>
                <a:prstGeom prst="line">
                  <a:avLst/>
                </a:prstGeom>
                <a:noFill/>
                <a:ln w="25400">
                  <a:solidFill>
                    <a:srgbClr val="3366FF"/>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3590" name="Line 25"/>
                <p:cNvSpPr>
                  <a:spLocks noChangeShapeType="1"/>
                </p:cNvSpPr>
                <p:nvPr/>
              </p:nvSpPr>
              <p:spPr bwMode="auto">
                <a:xfrm>
                  <a:off x="5465" y="1525"/>
                  <a:ext cx="0" cy="136"/>
                </a:xfrm>
                <a:prstGeom prst="line">
                  <a:avLst/>
                </a:prstGeom>
                <a:noFill/>
                <a:ln w="25400">
                  <a:solidFill>
                    <a:srgbClr val="3366FF"/>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3591" name="Line 26"/>
                <p:cNvSpPr>
                  <a:spLocks noChangeShapeType="1"/>
                </p:cNvSpPr>
                <p:nvPr/>
              </p:nvSpPr>
              <p:spPr bwMode="auto">
                <a:xfrm>
                  <a:off x="2200" y="1616"/>
                  <a:ext cx="136" cy="0"/>
                </a:xfrm>
                <a:prstGeom prst="line">
                  <a:avLst/>
                </a:prstGeom>
                <a:noFill/>
                <a:ln w="25400">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23592" name="Line 27"/>
                <p:cNvSpPr>
                  <a:spLocks noChangeShapeType="1"/>
                </p:cNvSpPr>
                <p:nvPr/>
              </p:nvSpPr>
              <p:spPr bwMode="auto">
                <a:xfrm rot="10800000">
                  <a:off x="1429" y="1616"/>
                  <a:ext cx="136" cy="0"/>
                </a:xfrm>
                <a:prstGeom prst="line">
                  <a:avLst/>
                </a:prstGeom>
                <a:noFill/>
                <a:ln w="25400">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23593" name="Line 28"/>
                <p:cNvSpPr>
                  <a:spLocks noChangeShapeType="1"/>
                </p:cNvSpPr>
                <p:nvPr/>
              </p:nvSpPr>
              <p:spPr bwMode="auto">
                <a:xfrm>
                  <a:off x="1292" y="1616"/>
                  <a:ext cx="136" cy="0"/>
                </a:xfrm>
                <a:prstGeom prst="line">
                  <a:avLst/>
                </a:prstGeom>
                <a:noFill/>
                <a:ln w="25400">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23594" name="Line 29"/>
                <p:cNvSpPr>
                  <a:spLocks noChangeShapeType="1"/>
                </p:cNvSpPr>
                <p:nvPr/>
              </p:nvSpPr>
              <p:spPr bwMode="auto">
                <a:xfrm>
                  <a:off x="2971" y="1616"/>
                  <a:ext cx="136" cy="0"/>
                </a:xfrm>
                <a:prstGeom prst="line">
                  <a:avLst/>
                </a:prstGeom>
                <a:noFill/>
                <a:ln w="25400">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23595" name="Line 30"/>
                <p:cNvSpPr>
                  <a:spLocks noChangeShapeType="1"/>
                </p:cNvSpPr>
                <p:nvPr/>
              </p:nvSpPr>
              <p:spPr bwMode="auto">
                <a:xfrm>
                  <a:off x="4558" y="1616"/>
                  <a:ext cx="136" cy="0"/>
                </a:xfrm>
                <a:prstGeom prst="line">
                  <a:avLst/>
                </a:prstGeom>
                <a:noFill/>
                <a:ln w="25400">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23596" name="Line 31"/>
                <p:cNvSpPr>
                  <a:spLocks noChangeShapeType="1"/>
                </p:cNvSpPr>
                <p:nvPr/>
              </p:nvSpPr>
              <p:spPr bwMode="auto">
                <a:xfrm>
                  <a:off x="5329" y="1616"/>
                  <a:ext cx="136" cy="0"/>
                </a:xfrm>
                <a:prstGeom prst="line">
                  <a:avLst/>
                </a:prstGeom>
                <a:noFill/>
                <a:ln w="25400">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23597" name="Line 32"/>
                <p:cNvSpPr>
                  <a:spLocks noChangeShapeType="1"/>
                </p:cNvSpPr>
                <p:nvPr/>
              </p:nvSpPr>
              <p:spPr bwMode="auto">
                <a:xfrm rot="10800000">
                  <a:off x="930" y="1616"/>
                  <a:ext cx="136" cy="0"/>
                </a:xfrm>
                <a:prstGeom prst="line">
                  <a:avLst/>
                </a:prstGeom>
                <a:noFill/>
                <a:ln w="25400">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23598" name="Line 33"/>
                <p:cNvSpPr>
                  <a:spLocks noChangeShapeType="1"/>
                </p:cNvSpPr>
                <p:nvPr/>
              </p:nvSpPr>
              <p:spPr bwMode="auto">
                <a:xfrm rot="10800000">
                  <a:off x="2517" y="1616"/>
                  <a:ext cx="136" cy="0"/>
                </a:xfrm>
                <a:prstGeom prst="line">
                  <a:avLst/>
                </a:prstGeom>
                <a:noFill/>
                <a:ln w="25400">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23599" name="Line 34"/>
                <p:cNvSpPr>
                  <a:spLocks noChangeShapeType="1"/>
                </p:cNvSpPr>
                <p:nvPr/>
              </p:nvSpPr>
              <p:spPr bwMode="auto">
                <a:xfrm rot="10800000">
                  <a:off x="3697" y="1616"/>
                  <a:ext cx="136" cy="0"/>
                </a:xfrm>
                <a:prstGeom prst="line">
                  <a:avLst/>
                </a:prstGeom>
                <a:noFill/>
                <a:ln w="25400">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23600" name="Line 35"/>
                <p:cNvSpPr>
                  <a:spLocks noChangeShapeType="1"/>
                </p:cNvSpPr>
                <p:nvPr/>
              </p:nvSpPr>
              <p:spPr bwMode="auto">
                <a:xfrm rot="10800000">
                  <a:off x="4694" y="1616"/>
                  <a:ext cx="136" cy="0"/>
                </a:xfrm>
                <a:prstGeom prst="line">
                  <a:avLst/>
                </a:prstGeom>
                <a:noFill/>
                <a:ln w="25400">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23601" name="Text Box 36"/>
                <p:cNvSpPr txBox="1">
                  <a:spLocks noChangeArrowheads="1"/>
                </p:cNvSpPr>
                <p:nvPr/>
              </p:nvSpPr>
              <p:spPr bwMode="auto">
                <a:xfrm>
                  <a:off x="1065" y="1475"/>
                  <a:ext cx="318"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50000"/>
                    </a:spcBef>
                  </a:pPr>
                  <a:r>
                    <a:rPr lang="en-US" altLang="zh-TW" b="1">
                      <a:solidFill>
                        <a:srgbClr val="993366"/>
                      </a:solidFill>
                      <a:latin typeface="Times New Roman" pitchFamily="16" charset="0"/>
                    </a:rPr>
                    <a:t>A</a:t>
                  </a:r>
                </a:p>
              </p:txBody>
            </p:sp>
            <p:sp>
              <p:nvSpPr>
                <p:cNvPr id="23602" name="Text Box 37"/>
                <p:cNvSpPr txBox="1">
                  <a:spLocks noChangeArrowheads="1"/>
                </p:cNvSpPr>
                <p:nvPr/>
              </p:nvSpPr>
              <p:spPr bwMode="auto">
                <a:xfrm>
                  <a:off x="1791" y="1475"/>
                  <a:ext cx="318"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50000"/>
                    </a:spcBef>
                  </a:pPr>
                  <a:r>
                    <a:rPr lang="en-US" altLang="zh-TW" b="1">
                      <a:solidFill>
                        <a:srgbClr val="993366"/>
                      </a:solidFill>
                      <a:latin typeface="Times New Roman" pitchFamily="16" charset="0"/>
                    </a:rPr>
                    <a:t>B</a:t>
                  </a:r>
                </a:p>
              </p:txBody>
            </p:sp>
            <p:sp>
              <p:nvSpPr>
                <p:cNvPr id="23603" name="Text Box 38"/>
                <p:cNvSpPr txBox="1">
                  <a:spLocks noChangeArrowheads="1"/>
                </p:cNvSpPr>
                <p:nvPr/>
              </p:nvSpPr>
              <p:spPr bwMode="auto">
                <a:xfrm>
                  <a:off x="2698" y="1475"/>
                  <a:ext cx="318"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50000"/>
                    </a:spcBef>
                  </a:pPr>
                  <a:r>
                    <a:rPr lang="en-US" altLang="zh-TW" b="1">
                      <a:solidFill>
                        <a:srgbClr val="993366"/>
                      </a:solidFill>
                      <a:latin typeface="Times New Roman" pitchFamily="16" charset="0"/>
                    </a:rPr>
                    <a:t>C</a:t>
                  </a:r>
                </a:p>
              </p:txBody>
            </p:sp>
            <p:sp>
              <p:nvSpPr>
                <p:cNvPr id="23604" name="Text Box 39"/>
                <p:cNvSpPr txBox="1">
                  <a:spLocks noChangeArrowheads="1"/>
                </p:cNvSpPr>
                <p:nvPr/>
              </p:nvSpPr>
              <p:spPr bwMode="auto">
                <a:xfrm>
                  <a:off x="4104" y="1475"/>
                  <a:ext cx="318"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50000"/>
                    </a:spcBef>
                  </a:pPr>
                  <a:r>
                    <a:rPr lang="en-US" altLang="zh-TW" b="1">
                      <a:solidFill>
                        <a:srgbClr val="993366"/>
                      </a:solidFill>
                      <a:latin typeface="Times New Roman" pitchFamily="16" charset="0"/>
                    </a:rPr>
                    <a:t>D</a:t>
                  </a:r>
                </a:p>
              </p:txBody>
            </p:sp>
            <p:sp>
              <p:nvSpPr>
                <p:cNvPr id="23605" name="Text Box 40"/>
                <p:cNvSpPr txBox="1">
                  <a:spLocks noChangeArrowheads="1"/>
                </p:cNvSpPr>
                <p:nvPr/>
              </p:nvSpPr>
              <p:spPr bwMode="auto">
                <a:xfrm>
                  <a:off x="4967" y="1480"/>
                  <a:ext cx="318"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50000"/>
                    </a:spcBef>
                  </a:pPr>
                  <a:r>
                    <a:rPr lang="en-US" altLang="zh-TW" b="1">
                      <a:solidFill>
                        <a:srgbClr val="993366"/>
                      </a:solidFill>
                      <a:latin typeface="Times New Roman" pitchFamily="16" charset="0"/>
                    </a:rPr>
                    <a:t>E</a:t>
                  </a:r>
                </a:p>
              </p:txBody>
            </p:sp>
          </p:grpSp>
          <p:sp>
            <p:nvSpPr>
              <p:cNvPr id="23581" name="Text Box 41"/>
              <p:cNvSpPr txBox="1">
                <a:spLocks noChangeArrowheads="1"/>
              </p:cNvSpPr>
              <p:nvPr/>
            </p:nvSpPr>
            <p:spPr bwMode="auto">
              <a:xfrm>
                <a:off x="3334" y="1662"/>
                <a:ext cx="363"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50000"/>
                  </a:spcBef>
                </a:pPr>
                <a:r>
                  <a:rPr lang="en-US" altLang="zh-TW" b="1">
                    <a:solidFill>
                      <a:srgbClr val="993366"/>
                    </a:solidFill>
                    <a:latin typeface="Times New Roman" pitchFamily="16" charset="0"/>
                  </a:rPr>
                  <a:t>b</a:t>
                </a:r>
              </a:p>
            </p:txBody>
          </p:sp>
          <p:sp>
            <p:nvSpPr>
              <p:cNvPr id="23582" name="Text Box 42"/>
              <p:cNvSpPr txBox="1">
                <a:spLocks noChangeArrowheads="1"/>
              </p:cNvSpPr>
              <p:nvPr/>
            </p:nvSpPr>
            <p:spPr bwMode="auto">
              <a:xfrm>
                <a:off x="2336" y="1661"/>
                <a:ext cx="36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50000"/>
                  </a:spcBef>
                </a:pPr>
                <a:r>
                  <a:rPr lang="en-US" altLang="zh-TW" b="1">
                    <a:solidFill>
                      <a:srgbClr val="993366"/>
                    </a:solidFill>
                    <a:latin typeface="Times New Roman" pitchFamily="16" charset="0"/>
                  </a:rPr>
                  <a:t>a</a:t>
                </a:r>
              </a:p>
            </p:txBody>
          </p:sp>
        </p:grpSp>
        <p:grpSp>
          <p:nvGrpSpPr>
            <p:cNvPr id="23569" name="Group 43"/>
            <p:cNvGrpSpPr>
              <a:grpSpLocks/>
            </p:cNvGrpSpPr>
            <p:nvPr/>
          </p:nvGrpSpPr>
          <p:grpSpPr bwMode="auto">
            <a:xfrm>
              <a:off x="952" y="1910"/>
              <a:ext cx="4536" cy="272"/>
              <a:chOff x="975" y="1797"/>
              <a:chExt cx="4536" cy="272"/>
            </a:xfrm>
          </p:grpSpPr>
          <p:sp>
            <p:nvSpPr>
              <p:cNvPr id="23575" name="Rectangle 44"/>
              <p:cNvSpPr>
                <a:spLocks noChangeArrowheads="1"/>
              </p:cNvSpPr>
              <p:nvPr/>
            </p:nvSpPr>
            <p:spPr bwMode="auto">
              <a:xfrm>
                <a:off x="975" y="1797"/>
                <a:ext cx="499" cy="272"/>
              </a:xfrm>
              <a:prstGeom prst="rect">
                <a:avLst/>
              </a:prstGeom>
              <a:solidFill>
                <a:schemeClr val="bg1"/>
              </a:solidFill>
              <a:ln w="9525">
                <a:solidFill>
                  <a:schemeClr val="tx1"/>
                </a:solidFill>
                <a:miter lim="800000"/>
                <a:headEnd/>
                <a:tailEnd/>
              </a:ln>
            </p:spPr>
            <p:txBody>
              <a:bodyPr wrap="none" anchor="ct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endParaRPr lang="zh-TW" altLang="en-US"/>
              </a:p>
            </p:txBody>
          </p:sp>
          <p:sp>
            <p:nvSpPr>
              <p:cNvPr id="23576" name="Rectangle 45"/>
              <p:cNvSpPr>
                <a:spLocks noChangeArrowheads="1"/>
              </p:cNvSpPr>
              <p:nvPr/>
            </p:nvSpPr>
            <p:spPr bwMode="auto">
              <a:xfrm>
                <a:off x="1474" y="1797"/>
                <a:ext cx="907" cy="272"/>
              </a:xfrm>
              <a:prstGeom prst="rect">
                <a:avLst/>
              </a:prstGeom>
              <a:solidFill>
                <a:schemeClr val="bg1"/>
              </a:solidFill>
              <a:ln w="9525">
                <a:solidFill>
                  <a:schemeClr val="tx1"/>
                </a:solidFill>
                <a:miter lim="800000"/>
                <a:headEnd/>
                <a:tailEnd/>
              </a:ln>
            </p:spPr>
            <p:txBody>
              <a:bodyPr wrap="none" anchor="ct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endParaRPr lang="zh-TW" altLang="en-US"/>
              </a:p>
            </p:txBody>
          </p:sp>
          <p:sp>
            <p:nvSpPr>
              <p:cNvPr id="23577" name="Rectangle 46"/>
              <p:cNvSpPr>
                <a:spLocks noChangeArrowheads="1"/>
              </p:cNvSpPr>
              <p:nvPr/>
            </p:nvSpPr>
            <p:spPr bwMode="auto">
              <a:xfrm>
                <a:off x="2562" y="1797"/>
                <a:ext cx="590" cy="272"/>
              </a:xfrm>
              <a:prstGeom prst="rect">
                <a:avLst/>
              </a:prstGeom>
              <a:solidFill>
                <a:schemeClr val="bg1"/>
              </a:solidFill>
              <a:ln w="9525">
                <a:solidFill>
                  <a:schemeClr val="tx1"/>
                </a:solidFill>
                <a:miter lim="800000"/>
                <a:headEnd/>
                <a:tailEnd/>
              </a:ln>
            </p:spPr>
            <p:txBody>
              <a:bodyPr wrap="none" anchor="ct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endParaRPr lang="zh-TW" altLang="en-US"/>
              </a:p>
            </p:txBody>
          </p:sp>
          <p:sp>
            <p:nvSpPr>
              <p:cNvPr id="23578" name="Rectangle 47"/>
              <p:cNvSpPr>
                <a:spLocks noChangeArrowheads="1"/>
              </p:cNvSpPr>
              <p:nvPr/>
            </p:nvSpPr>
            <p:spPr bwMode="auto">
              <a:xfrm>
                <a:off x="3742" y="1797"/>
                <a:ext cx="998" cy="272"/>
              </a:xfrm>
              <a:prstGeom prst="rect">
                <a:avLst/>
              </a:prstGeom>
              <a:solidFill>
                <a:schemeClr val="bg1"/>
              </a:solidFill>
              <a:ln w="9525">
                <a:solidFill>
                  <a:schemeClr val="tx1"/>
                </a:solidFill>
                <a:miter lim="800000"/>
                <a:headEnd/>
                <a:tailEnd/>
              </a:ln>
            </p:spPr>
            <p:txBody>
              <a:bodyPr wrap="none" anchor="ct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endParaRPr lang="zh-TW" altLang="en-US"/>
              </a:p>
            </p:txBody>
          </p:sp>
          <p:sp>
            <p:nvSpPr>
              <p:cNvPr id="23579" name="Rectangle 48"/>
              <p:cNvSpPr>
                <a:spLocks noChangeArrowheads="1"/>
              </p:cNvSpPr>
              <p:nvPr/>
            </p:nvSpPr>
            <p:spPr bwMode="auto">
              <a:xfrm>
                <a:off x="4740" y="1797"/>
                <a:ext cx="771" cy="272"/>
              </a:xfrm>
              <a:prstGeom prst="rect">
                <a:avLst/>
              </a:prstGeom>
              <a:solidFill>
                <a:schemeClr val="bg1"/>
              </a:solidFill>
              <a:ln w="9525">
                <a:solidFill>
                  <a:schemeClr val="tx1"/>
                </a:solidFill>
                <a:miter lim="800000"/>
                <a:headEnd/>
                <a:tailEnd/>
              </a:ln>
            </p:spPr>
            <p:txBody>
              <a:bodyPr wrap="none" anchor="ct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endParaRPr lang="zh-TW" altLang="en-US"/>
              </a:p>
            </p:txBody>
          </p:sp>
        </p:grpSp>
        <p:sp>
          <p:nvSpPr>
            <p:cNvPr id="23570" name="Line 49"/>
            <p:cNvSpPr>
              <a:spLocks noChangeShapeType="1"/>
            </p:cNvSpPr>
            <p:nvPr/>
          </p:nvSpPr>
          <p:spPr bwMode="auto">
            <a:xfrm flipV="1">
              <a:off x="930" y="2205"/>
              <a:ext cx="0" cy="1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23571" name="Line 50"/>
            <p:cNvSpPr>
              <a:spLocks noChangeShapeType="1"/>
            </p:cNvSpPr>
            <p:nvPr/>
          </p:nvSpPr>
          <p:spPr bwMode="auto">
            <a:xfrm>
              <a:off x="930" y="2341"/>
              <a:ext cx="9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grpSp>
          <p:nvGrpSpPr>
            <p:cNvPr id="23572" name="Group 51"/>
            <p:cNvGrpSpPr>
              <a:grpSpLocks/>
            </p:cNvGrpSpPr>
            <p:nvPr/>
          </p:nvGrpSpPr>
          <p:grpSpPr bwMode="auto">
            <a:xfrm>
              <a:off x="5375" y="2205"/>
              <a:ext cx="90" cy="136"/>
              <a:chOff x="5103" y="2205"/>
              <a:chExt cx="90" cy="136"/>
            </a:xfrm>
          </p:grpSpPr>
          <p:sp>
            <p:nvSpPr>
              <p:cNvPr id="23573" name="Line 52"/>
              <p:cNvSpPr>
                <a:spLocks noChangeShapeType="1"/>
              </p:cNvSpPr>
              <p:nvPr/>
            </p:nvSpPr>
            <p:spPr bwMode="auto">
              <a:xfrm flipV="1">
                <a:off x="5193" y="2205"/>
                <a:ext cx="0" cy="1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23574" name="Line 53"/>
              <p:cNvSpPr>
                <a:spLocks noChangeShapeType="1"/>
              </p:cNvSpPr>
              <p:nvPr/>
            </p:nvSpPr>
            <p:spPr bwMode="auto">
              <a:xfrm>
                <a:off x="5103" y="2341"/>
                <a:ext cx="9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grpSp>
      </p:grpSp>
      <p:sp>
        <p:nvSpPr>
          <p:cNvPr id="23556" name="Rectangle 54"/>
          <p:cNvSpPr>
            <a:spLocks noGrp="1" noChangeArrowheads="1"/>
          </p:cNvSpPr>
          <p:nvPr>
            <p:ph type="title"/>
          </p:nvPr>
        </p:nvSpPr>
        <p:spPr bwMode="auto">
          <a:xfrm>
            <a:off x="0" y="0"/>
            <a:ext cx="9144000" cy="720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hangingPunct="1"/>
            <a:r>
              <a:rPr lang="en-US" altLang="zh-TW" sz="3300" b="1" dirty="0" smtClean="0">
                <a:latin typeface="Times New Roman" panose="02020603050405020304" pitchFamily="18" charset="0"/>
                <a:cs typeface="Times New Roman" panose="02020603050405020304" pitchFamily="18" charset="0"/>
              </a:rPr>
              <a:t>Prosodic Features (</a:t>
            </a:r>
            <a:r>
              <a:rPr lang="en-US" altLang="zh-TW" sz="3300" b="1" dirty="0" smtClean="0">
                <a:latin typeface="Times New Roman" panose="02020603050405020304" pitchFamily="18" charset="0"/>
                <a:ea typeface="BatangChe" pitchFamily="49" charset="-127"/>
                <a:cs typeface="Times New Roman" panose="02020603050405020304" pitchFamily="18" charset="0"/>
              </a:rPr>
              <a:t>Ⅱ</a:t>
            </a:r>
            <a:r>
              <a:rPr lang="en-US" altLang="zh-TW" sz="3300" b="1" dirty="0" smtClean="0">
                <a:latin typeface="Times New Roman" panose="02020603050405020304" pitchFamily="18" charset="0"/>
                <a:cs typeface="Times New Roman" panose="02020603050405020304" pitchFamily="18" charset="0"/>
              </a:rPr>
              <a:t>)</a:t>
            </a:r>
          </a:p>
        </p:txBody>
      </p:sp>
      <p:grpSp>
        <p:nvGrpSpPr>
          <p:cNvPr id="9" name="Group 55"/>
          <p:cNvGrpSpPr>
            <a:grpSpLocks/>
          </p:cNvGrpSpPr>
          <p:nvPr/>
        </p:nvGrpSpPr>
        <p:grpSpPr bwMode="auto">
          <a:xfrm>
            <a:off x="457200" y="2118360"/>
            <a:ext cx="9217025" cy="4392613"/>
            <a:chOff x="340" y="1548"/>
            <a:chExt cx="5806" cy="2926"/>
          </a:xfrm>
        </p:grpSpPr>
        <p:sp>
          <p:nvSpPr>
            <p:cNvPr id="23558" name="Rectangle 56"/>
            <p:cNvSpPr>
              <a:spLocks noChangeArrowheads="1"/>
            </p:cNvSpPr>
            <p:nvPr/>
          </p:nvSpPr>
          <p:spPr bwMode="auto">
            <a:xfrm>
              <a:off x="2653" y="2478"/>
              <a:ext cx="1089" cy="1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endParaRPr lang="zh-TW" altLang="en-US"/>
            </a:p>
          </p:txBody>
        </p:sp>
        <p:sp>
          <p:nvSpPr>
            <p:cNvPr id="23559" name="Rectangle 57"/>
            <p:cNvSpPr>
              <a:spLocks noChangeArrowheads="1"/>
            </p:cNvSpPr>
            <p:nvPr/>
          </p:nvSpPr>
          <p:spPr bwMode="auto">
            <a:xfrm>
              <a:off x="2971" y="3023"/>
              <a:ext cx="2676" cy="1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lnSpc>
                  <a:spcPct val="120000"/>
                </a:lnSpc>
                <a:spcBef>
                  <a:spcPct val="20000"/>
                </a:spcBef>
                <a:buFontTx/>
                <a:buChar char="•"/>
              </a:pPr>
              <a:endParaRPr lang="en-US" altLang="zh-TW" sz="2000"/>
            </a:p>
            <a:p>
              <a:pPr lvl="1" eaLnBrk="1" hangingPunct="1">
                <a:spcBef>
                  <a:spcPct val="20000"/>
                </a:spcBef>
                <a:buFontTx/>
                <a:buChar char="–"/>
              </a:pPr>
              <a:endParaRPr lang="en-US" altLang="zh-TW" sz="2000"/>
            </a:p>
          </p:txBody>
        </p:sp>
        <p:sp>
          <p:nvSpPr>
            <p:cNvPr id="23560" name="Text Box 58"/>
            <p:cNvSpPr txBox="1">
              <a:spLocks noChangeAspect="1" noChangeArrowheads="1"/>
            </p:cNvSpPr>
            <p:nvPr/>
          </p:nvSpPr>
          <p:spPr bwMode="auto">
            <a:xfrm>
              <a:off x="386" y="2647"/>
              <a:ext cx="2858" cy="1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charset="-120"/>
                </a:defRPr>
              </a:lvl1pPr>
              <a:lvl2pPr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lnSpc>
                  <a:spcPct val="110000"/>
                </a:lnSpc>
                <a:buSzPct val="70000"/>
                <a:buFont typeface="Wingdings" charset="2"/>
                <a:buChar char="p"/>
              </a:pPr>
              <a:r>
                <a:rPr lang="en-US" altLang="zh-TW" sz="2000" dirty="0">
                  <a:latin typeface="Times New Roman" pitchFamily="16" charset="0"/>
                </a:rPr>
                <a:t> Pause duration  </a:t>
              </a:r>
              <a:r>
                <a:rPr lang="en-US" altLang="zh-TW" dirty="0">
                  <a:solidFill>
                    <a:srgbClr val="FF0000"/>
                  </a:solidFill>
                  <a:latin typeface="Times New Roman" pitchFamily="16" charset="0"/>
                </a:rPr>
                <a:t>b</a:t>
              </a:r>
            </a:p>
            <a:p>
              <a:pPr eaLnBrk="1" hangingPunct="1">
                <a:lnSpc>
                  <a:spcPct val="110000"/>
                </a:lnSpc>
                <a:buSzPct val="70000"/>
                <a:buFont typeface="Wingdings" charset="2"/>
                <a:buChar char="p"/>
              </a:pPr>
              <a:r>
                <a:rPr lang="en-US" altLang="zh-TW" sz="2000" dirty="0">
                  <a:latin typeface="Times New Roman" pitchFamily="16" charset="0"/>
                </a:rPr>
                <a:t> Average syllable duration</a:t>
              </a:r>
            </a:p>
            <a:p>
              <a:pPr lvl="1" eaLnBrk="1" hangingPunct="1">
                <a:lnSpc>
                  <a:spcPct val="110000"/>
                </a:lnSpc>
                <a:buSzPct val="70000"/>
                <a:buFont typeface="Wingdings" charset="2"/>
                <a:buNone/>
              </a:pPr>
              <a:r>
                <a:rPr lang="en-US" altLang="zh-TW" sz="2000" dirty="0">
                  <a:solidFill>
                    <a:srgbClr val="008000"/>
                  </a:solidFill>
                  <a:latin typeface="Times New Roman" pitchFamily="16" charset="0"/>
                </a:rPr>
                <a:t>     </a:t>
              </a:r>
              <a:r>
                <a:rPr lang="en-US" altLang="zh-TW" dirty="0">
                  <a:solidFill>
                    <a:srgbClr val="FF0000"/>
                  </a:solidFill>
                  <a:latin typeface="Times New Roman" pitchFamily="16" charset="0"/>
                </a:rPr>
                <a:t>(B+C+D+E)/4 </a:t>
              </a:r>
              <a:r>
                <a:rPr lang="en-US" altLang="zh-TW" i="1" dirty="0">
                  <a:solidFill>
                    <a:srgbClr val="FF0000"/>
                  </a:solidFill>
                  <a:latin typeface="Times New Roman" pitchFamily="16" charset="0"/>
                </a:rPr>
                <a:t>or</a:t>
              </a:r>
              <a:r>
                <a:rPr lang="en-US" altLang="zh-TW" dirty="0">
                  <a:solidFill>
                    <a:srgbClr val="FF0000"/>
                  </a:solidFill>
                  <a:latin typeface="Times New Roman" pitchFamily="16" charset="0"/>
                </a:rPr>
                <a:t> ( </a:t>
              </a:r>
              <a:r>
                <a:rPr lang="en-US" altLang="zh-TW" u="sng" dirty="0">
                  <a:solidFill>
                    <a:srgbClr val="FF0000"/>
                  </a:solidFill>
                  <a:latin typeface="Times New Roman" pitchFamily="16" charset="0"/>
                </a:rPr>
                <a:t>(D+E)/2</a:t>
              </a:r>
              <a:r>
                <a:rPr lang="en-US" altLang="zh-TW" dirty="0">
                  <a:solidFill>
                    <a:srgbClr val="FF0000"/>
                  </a:solidFill>
                  <a:latin typeface="Times New Roman" pitchFamily="16" charset="0"/>
                </a:rPr>
                <a:t> + </a:t>
              </a:r>
              <a:r>
                <a:rPr lang="en-US" altLang="zh-TW" u="sng" dirty="0">
                  <a:solidFill>
                    <a:srgbClr val="FF0000"/>
                  </a:solidFill>
                  <a:latin typeface="Times New Roman" pitchFamily="16" charset="0"/>
                </a:rPr>
                <a:t>C</a:t>
              </a:r>
              <a:r>
                <a:rPr lang="en-US" altLang="zh-TW" dirty="0">
                  <a:solidFill>
                    <a:srgbClr val="FF0000"/>
                  </a:solidFill>
                  <a:latin typeface="Times New Roman" pitchFamily="16" charset="0"/>
                </a:rPr>
                <a:t> )/2</a:t>
              </a:r>
            </a:p>
            <a:p>
              <a:pPr eaLnBrk="1" hangingPunct="1">
                <a:lnSpc>
                  <a:spcPct val="110000"/>
                </a:lnSpc>
                <a:buSzPct val="70000"/>
                <a:buFont typeface="Wingdings" charset="2"/>
                <a:buChar char="p"/>
              </a:pPr>
              <a:r>
                <a:rPr lang="en-US" altLang="zh-TW" sz="2000" dirty="0">
                  <a:latin typeface="Times New Roman" pitchFamily="16" charset="0"/>
                </a:rPr>
                <a:t> Average syllable duration ratio</a:t>
              </a:r>
            </a:p>
            <a:p>
              <a:pPr lvl="1" eaLnBrk="1" hangingPunct="1">
                <a:lnSpc>
                  <a:spcPct val="110000"/>
                </a:lnSpc>
                <a:buSzPct val="70000"/>
                <a:buFont typeface="Wingdings" charset="2"/>
                <a:buNone/>
              </a:pPr>
              <a:r>
                <a:rPr lang="en-US" altLang="zh-TW" sz="2000" dirty="0">
                  <a:solidFill>
                    <a:srgbClr val="008000"/>
                  </a:solidFill>
                  <a:latin typeface="Times New Roman" pitchFamily="16" charset="0"/>
                </a:rPr>
                <a:t>     </a:t>
              </a:r>
              <a:r>
                <a:rPr lang="en-US" altLang="zh-TW" dirty="0">
                  <a:solidFill>
                    <a:srgbClr val="FF0000"/>
                  </a:solidFill>
                  <a:latin typeface="Times New Roman" pitchFamily="16" charset="0"/>
                </a:rPr>
                <a:t>(D+E)/(B+C) </a:t>
              </a:r>
              <a:r>
                <a:rPr lang="en-US" altLang="zh-TW" i="1" dirty="0">
                  <a:solidFill>
                    <a:srgbClr val="FF0000"/>
                  </a:solidFill>
                  <a:latin typeface="Times New Roman" pitchFamily="16" charset="0"/>
                </a:rPr>
                <a:t>or</a:t>
              </a:r>
              <a:r>
                <a:rPr lang="en-US" altLang="zh-TW" dirty="0">
                  <a:solidFill>
                    <a:srgbClr val="FF0000"/>
                  </a:solidFill>
                  <a:latin typeface="Times New Roman" pitchFamily="16" charset="0"/>
                </a:rPr>
                <a:t> </a:t>
              </a:r>
              <a:r>
                <a:rPr lang="en-US" altLang="zh-TW" u="sng" dirty="0">
                  <a:solidFill>
                    <a:srgbClr val="FF0000"/>
                  </a:solidFill>
                  <a:latin typeface="Times New Roman" pitchFamily="16" charset="0"/>
                </a:rPr>
                <a:t>(D+E)/2</a:t>
              </a:r>
              <a:r>
                <a:rPr lang="en-US" altLang="zh-TW" dirty="0">
                  <a:solidFill>
                    <a:srgbClr val="FF0000"/>
                  </a:solidFill>
                  <a:latin typeface="Times New Roman" pitchFamily="16" charset="0"/>
                </a:rPr>
                <a:t> /C</a:t>
              </a:r>
            </a:p>
            <a:p>
              <a:pPr eaLnBrk="1" hangingPunct="1">
                <a:spcBef>
                  <a:spcPct val="50000"/>
                </a:spcBef>
              </a:pPr>
              <a:endParaRPr lang="en-US" altLang="zh-TW" dirty="0">
                <a:solidFill>
                  <a:srgbClr val="FF0000"/>
                </a:solidFill>
                <a:latin typeface="Times New Roman" pitchFamily="16" charset="0"/>
              </a:endParaRPr>
            </a:p>
          </p:txBody>
        </p:sp>
        <p:sp>
          <p:nvSpPr>
            <p:cNvPr id="23561" name="Text Box 59"/>
            <p:cNvSpPr txBox="1">
              <a:spLocks noChangeAspect="1" noChangeArrowheads="1"/>
            </p:cNvSpPr>
            <p:nvPr/>
          </p:nvSpPr>
          <p:spPr bwMode="auto">
            <a:xfrm>
              <a:off x="3062" y="2647"/>
              <a:ext cx="3084" cy="1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lnSpc>
                  <a:spcPct val="110000"/>
                </a:lnSpc>
                <a:buSzPct val="70000"/>
                <a:buFont typeface="Wingdings" charset="2"/>
                <a:buChar char="p"/>
              </a:pPr>
              <a:r>
                <a:rPr lang="en-US" altLang="zh-TW" sz="2000">
                  <a:latin typeface="Times New Roman" pitchFamily="16" charset="0"/>
                </a:rPr>
                <a:t> Combination of pause &amp; syllable</a:t>
              </a:r>
            </a:p>
            <a:p>
              <a:pPr eaLnBrk="1" hangingPunct="1">
                <a:lnSpc>
                  <a:spcPct val="110000"/>
                </a:lnSpc>
                <a:buSzPct val="70000"/>
                <a:buFont typeface="Wingdings" charset="2"/>
                <a:buNone/>
              </a:pPr>
              <a:r>
                <a:rPr lang="en-US" altLang="zh-TW" sz="2000">
                  <a:solidFill>
                    <a:srgbClr val="008000"/>
                  </a:solidFill>
                  <a:latin typeface="Times New Roman" pitchFamily="16" charset="0"/>
                </a:rPr>
                <a:t>     </a:t>
              </a:r>
              <a:r>
                <a:rPr lang="en-US" altLang="zh-TW" sz="2000">
                  <a:latin typeface="Times New Roman" pitchFamily="16" charset="0"/>
                </a:rPr>
                <a:t>features (ratio or product)</a:t>
              </a:r>
            </a:p>
            <a:p>
              <a:pPr eaLnBrk="1" hangingPunct="1">
                <a:lnSpc>
                  <a:spcPct val="110000"/>
                </a:lnSpc>
                <a:buSzPct val="70000"/>
                <a:buFont typeface="Wingdings" charset="2"/>
                <a:buNone/>
              </a:pPr>
              <a:r>
                <a:rPr lang="en-US" altLang="zh-TW" sz="2000">
                  <a:solidFill>
                    <a:srgbClr val="008000"/>
                  </a:solidFill>
                  <a:latin typeface="Times New Roman" pitchFamily="16" charset="0"/>
                </a:rPr>
                <a:t>      </a:t>
              </a:r>
              <a:r>
                <a:rPr lang="en-US" altLang="zh-TW">
                  <a:solidFill>
                    <a:srgbClr val="FF0000"/>
                  </a:solidFill>
                  <a:latin typeface="Times New Roman" pitchFamily="16" charset="0"/>
                </a:rPr>
                <a:t>C*b , D*b, C/b, D/b</a:t>
              </a:r>
            </a:p>
            <a:p>
              <a:pPr eaLnBrk="1" hangingPunct="1">
                <a:lnSpc>
                  <a:spcPct val="110000"/>
                </a:lnSpc>
                <a:buSzPct val="70000"/>
                <a:buFont typeface="Wingdings" charset="2"/>
                <a:buChar char="p"/>
              </a:pPr>
              <a:r>
                <a:rPr lang="en-US" altLang="zh-TW" sz="2000">
                  <a:latin typeface="Times New Roman" pitchFamily="16" charset="0"/>
                </a:rPr>
                <a:t> Lengthening </a:t>
              </a:r>
              <a:r>
                <a:rPr lang="en-US" altLang="zh-TW" sz="2000">
                  <a:solidFill>
                    <a:srgbClr val="008000"/>
                  </a:solidFill>
                  <a:latin typeface="Times New Roman" pitchFamily="16" charset="0"/>
                </a:rPr>
                <a:t>  </a:t>
              </a:r>
              <a:r>
                <a:rPr lang="en-US" altLang="zh-TW">
                  <a:solidFill>
                    <a:srgbClr val="FF0000"/>
                  </a:solidFill>
                  <a:latin typeface="Times New Roman" pitchFamily="16" charset="0"/>
                </a:rPr>
                <a:t>C / ( </a:t>
              </a:r>
              <a:r>
                <a:rPr lang="en-US" altLang="zh-TW" u="sng">
                  <a:solidFill>
                    <a:srgbClr val="FF0000"/>
                  </a:solidFill>
                  <a:latin typeface="Times New Roman" pitchFamily="16" charset="0"/>
                </a:rPr>
                <a:t>(A+B)/2</a:t>
              </a:r>
              <a:r>
                <a:rPr lang="en-US" altLang="zh-TW">
                  <a:solidFill>
                    <a:srgbClr val="FF0000"/>
                  </a:solidFill>
                  <a:latin typeface="Times New Roman" pitchFamily="16" charset="0"/>
                </a:rPr>
                <a:t> ) </a:t>
              </a:r>
            </a:p>
            <a:p>
              <a:pPr eaLnBrk="1" hangingPunct="1">
                <a:lnSpc>
                  <a:spcPct val="110000"/>
                </a:lnSpc>
                <a:buSzPct val="70000"/>
                <a:buFont typeface="Wingdings" charset="2"/>
                <a:buChar char="p"/>
              </a:pPr>
              <a:r>
                <a:rPr lang="en-US" altLang="zh-TW" sz="2000">
                  <a:latin typeface="Times New Roman" pitchFamily="16" charset="0"/>
                </a:rPr>
                <a:t> Standard deviation of feature values</a:t>
              </a:r>
            </a:p>
          </p:txBody>
        </p:sp>
        <p:sp>
          <p:nvSpPr>
            <p:cNvPr id="23562" name="Line 60"/>
            <p:cNvSpPr>
              <a:spLocks noChangeAspect="1" noChangeShapeType="1"/>
            </p:cNvSpPr>
            <p:nvPr/>
          </p:nvSpPr>
          <p:spPr bwMode="auto">
            <a:xfrm>
              <a:off x="2994" y="1548"/>
              <a:ext cx="0" cy="181"/>
            </a:xfrm>
            <a:prstGeom prst="line">
              <a:avLst/>
            </a:prstGeom>
            <a:noFill/>
            <a:ln w="69850">
              <a:solidFill>
                <a:srgbClr val="FF0000"/>
              </a:solidFill>
              <a:round/>
              <a:headEnd/>
              <a:tailEnd type="triangle" w="sm" len="sm"/>
            </a:ln>
            <a:extLst>
              <a:ext uri="{909E8E84-426E-40DD-AFC4-6F175D3DCCD1}">
                <a14:hiddenFill xmlns:a14="http://schemas.microsoft.com/office/drawing/2010/main">
                  <a:noFill/>
                </a14:hiddenFill>
              </a:ext>
            </a:extLst>
          </p:spPr>
          <p:txBody>
            <a:bodyPr/>
            <a:lstStyle/>
            <a:p>
              <a:endParaRPr lang="zh-TW" altLang="en-US"/>
            </a:p>
          </p:txBody>
        </p:sp>
        <p:sp>
          <p:nvSpPr>
            <p:cNvPr id="23563" name="AutoShape 61"/>
            <p:cNvSpPr>
              <a:spLocks noChangeArrowheads="1"/>
            </p:cNvSpPr>
            <p:nvPr/>
          </p:nvSpPr>
          <p:spPr bwMode="auto">
            <a:xfrm>
              <a:off x="340" y="2585"/>
              <a:ext cx="5353" cy="1299"/>
            </a:xfrm>
            <a:prstGeom prst="roundRect">
              <a:avLst>
                <a:gd name="adj" fmla="val 16667"/>
              </a:avLst>
            </a:prstGeom>
            <a:noFill/>
            <a:ln w="1587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endParaRPr lang="zh-TW" altLang="en-US"/>
            </a:p>
          </p:txBody>
        </p:sp>
      </p:grpSp>
      <p:sp>
        <p:nvSpPr>
          <p:cNvPr id="62"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pPr fontAlgn="base">
              <a:spcBef>
                <a:spcPct val="0"/>
              </a:spcBef>
              <a:spcAft>
                <a:spcPct val="0"/>
              </a:spcAft>
            </a:pPr>
            <a:endParaRPr kumimoji="1" lang="zh-TW" altLang="en-US">
              <a:solidFill>
                <a:prstClr val="black"/>
              </a:solidFill>
            </a:endParaRPr>
          </a:p>
        </p:txBody>
      </p:sp>
    </p:spTree>
    <p:custDataLst>
      <p:tags r:id="rId1"/>
    </p:custDataLst>
    <p:extLst>
      <p:ext uri="{BB962C8B-B14F-4D97-AF65-F5344CB8AC3E}">
        <p14:creationId xmlns:p14="http://schemas.microsoft.com/office/powerpoint/2010/main" val="40967208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1314">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1314">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131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圖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301625"/>
            <a:ext cx="6553200" cy="636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矩形 3"/>
          <p:cNvSpPr>
            <a:spLocks noChangeArrowheads="1"/>
          </p:cNvSpPr>
          <p:nvPr/>
        </p:nvSpPr>
        <p:spPr bwMode="auto">
          <a:xfrm>
            <a:off x="7308850" y="4921250"/>
            <a:ext cx="463550"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r>
              <a:rPr lang="en-US" altLang="zh-TW" sz="2800">
                <a:solidFill>
                  <a:srgbClr val="0070C0"/>
                </a:solidFill>
                <a:latin typeface="Times New Roman" pitchFamily="18" charset="0"/>
                <a:sym typeface="Symbol" pitchFamily="18" charset="2"/>
              </a:rPr>
              <a:t>a</a:t>
            </a:r>
            <a:r>
              <a:rPr lang="en-US" altLang="zh-TW" sz="2800" baseline="-25000">
                <a:solidFill>
                  <a:srgbClr val="0070C0"/>
                </a:solidFill>
                <a:latin typeface="Times New Roman" pitchFamily="18" charset="0"/>
                <a:sym typeface="Symbol" pitchFamily="18" charset="2"/>
              </a:rPr>
              <a:t>1</a:t>
            </a:r>
            <a:endParaRPr lang="zh-TW" altLang="en-US" sz="2800" baseline="-25000">
              <a:solidFill>
                <a:srgbClr val="0070C0"/>
              </a:solidFill>
            </a:endParaRPr>
          </a:p>
        </p:txBody>
      </p:sp>
      <p:sp>
        <p:nvSpPr>
          <p:cNvPr id="16389" name="矩形 4"/>
          <p:cNvSpPr>
            <a:spLocks noChangeArrowheads="1"/>
          </p:cNvSpPr>
          <p:nvPr/>
        </p:nvSpPr>
        <p:spPr bwMode="auto">
          <a:xfrm>
            <a:off x="4972050" y="6146800"/>
            <a:ext cx="463550" cy="522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r>
              <a:rPr lang="en-US" altLang="zh-TW" sz="2800">
                <a:solidFill>
                  <a:srgbClr val="0070C0"/>
                </a:solidFill>
                <a:latin typeface="Times New Roman" pitchFamily="18" charset="0"/>
                <a:sym typeface="Symbol" pitchFamily="18" charset="2"/>
              </a:rPr>
              <a:t>a</a:t>
            </a:r>
            <a:r>
              <a:rPr lang="en-US" altLang="zh-TW" sz="2800" baseline="-25000">
                <a:solidFill>
                  <a:srgbClr val="0070C0"/>
                </a:solidFill>
                <a:latin typeface="Times New Roman" pitchFamily="18" charset="0"/>
                <a:sym typeface="Symbol" pitchFamily="18" charset="2"/>
              </a:rPr>
              <a:t>2</a:t>
            </a:r>
            <a:endParaRPr lang="zh-TW" altLang="en-US" sz="2800" baseline="-25000">
              <a:solidFill>
                <a:srgbClr val="0070C0"/>
              </a:solidFill>
            </a:endParaRPr>
          </a:p>
        </p:txBody>
      </p:sp>
      <p:sp>
        <p:nvSpPr>
          <p:cNvPr id="16390" name="矩形 5"/>
          <p:cNvSpPr>
            <a:spLocks noChangeArrowheads="1"/>
          </p:cNvSpPr>
          <p:nvPr/>
        </p:nvSpPr>
        <p:spPr bwMode="auto">
          <a:xfrm>
            <a:off x="1331913" y="2185988"/>
            <a:ext cx="923925" cy="5222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r>
              <a:rPr lang="en-US" altLang="zh-TW" sz="2800">
                <a:latin typeface="Times New Roman" pitchFamily="18" charset="0"/>
                <a:sym typeface="Symbol" pitchFamily="18" charset="2"/>
              </a:rPr>
              <a:t>L(a</a:t>
            </a:r>
            <a:r>
              <a:rPr lang="en-US" altLang="zh-TW" sz="2800" baseline="-25000">
                <a:latin typeface="Times New Roman" pitchFamily="18" charset="0"/>
                <a:sym typeface="Symbol" pitchFamily="18" charset="2"/>
              </a:rPr>
              <a:t>1</a:t>
            </a:r>
            <a:r>
              <a:rPr lang="en-US" altLang="zh-TW" sz="2800">
                <a:latin typeface="Times New Roman" pitchFamily="18" charset="0"/>
                <a:sym typeface="Symbol" pitchFamily="18" charset="2"/>
              </a:rPr>
              <a:t>)</a:t>
            </a:r>
            <a:endParaRPr lang="zh-TW" altLang="en-US" sz="2800" baseline="-25000"/>
          </a:p>
        </p:txBody>
      </p:sp>
      <p:sp>
        <p:nvSpPr>
          <p:cNvPr id="2" name="矩形 1"/>
          <p:cNvSpPr/>
          <p:nvPr/>
        </p:nvSpPr>
        <p:spPr>
          <a:xfrm>
            <a:off x="1258888" y="301625"/>
            <a:ext cx="6769496" cy="6791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p>
        </p:txBody>
      </p:sp>
      <p:sp>
        <p:nvSpPr>
          <p:cNvPr id="12" name="Rectangle 2"/>
          <p:cNvSpPr txBox="1">
            <a:spLocks noChangeArrowheads="1"/>
          </p:cNvSpPr>
          <p:nvPr/>
        </p:nvSpPr>
        <p:spPr bwMode="auto">
          <a:xfrm>
            <a:off x="0" y="0"/>
            <a:ext cx="9144000" cy="720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新細明體" pitchFamily="18" charset="-120"/>
              </a:defRPr>
            </a:lvl2pPr>
            <a:lvl3pPr algn="ctr" rtl="0" fontAlgn="base">
              <a:spcBef>
                <a:spcPct val="0"/>
              </a:spcBef>
              <a:spcAft>
                <a:spcPct val="0"/>
              </a:spcAft>
              <a:defRPr sz="4400">
                <a:solidFill>
                  <a:schemeClr val="tx1"/>
                </a:solidFill>
                <a:latin typeface="Calibri" pitchFamily="34" charset="0"/>
                <a:ea typeface="新細明體" pitchFamily="18" charset="-120"/>
              </a:defRPr>
            </a:lvl3pPr>
            <a:lvl4pPr algn="ctr" rtl="0" fontAlgn="base">
              <a:spcBef>
                <a:spcPct val="0"/>
              </a:spcBef>
              <a:spcAft>
                <a:spcPct val="0"/>
              </a:spcAft>
              <a:defRPr sz="4400">
                <a:solidFill>
                  <a:schemeClr val="tx1"/>
                </a:solidFill>
                <a:latin typeface="Calibri" pitchFamily="34" charset="0"/>
                <a:ea typeface="新細明體" pitchFamily="18" charset="-120"/>
              </a:defRPr>
            </a:lvl4pPr>
            <a:lvl5pPr algn="ctr" rtl="0" fontAlgn="base">
              <a:spcBef>
                <a:spcPct val="0"/>
              </a:spcBef>
              <a:spcAft>
                <a:spcPct val="0"/>
              </a:spcAft>
              <a:defRPr sz="4400">
                <a:solidFill>
                  <a:schemeClr val="tx1"/>
                </a:solidFill>
                <a:latin typeface="Calibri" pitchFamily="34" charset="0"/>
                <a:ea typeface="新細明體" pitchFamily="18" charset="-120"/>
              </a:defRPr>
            </a:lvl5pPr>
            <a:lvl6pPr marL="457200" algn="ctr" rtl="0" fontAlgn="base">
              <a:spcBef>
                <a:spcPct val="0"/>
              </a:spcBef>
              <a:spcAft>
                <a:spcPct val="0"/>
              </a:spcAft>
              <a:defRPr sz="4400">
                <a:solidFill>
                  <a:schemeClr val="tx1"/>
                </a:solidFill>
                <a:latin typeface="Calibri" pitchFamily="34" charset="0"/>
                <a:ea typeface="新細明體" pitchFamily="18" charset="-120"/>
              </a:defRPr>
            </a:lvl6pPr>
            <a:lvl7pPr marL="914400" algn="ctr" rtl="0" fontAlgn="base">
              <a:spcBef>
                <a:spcPct val="0"/>
              </a:spcBef>
              <a:spcAft>
                <a:spcPct val="0"/>
              </a:spcAft>
              <a:defRPr sz="4400">
                <a:solidFill>
                  <a:schemeClr val="tx1"/>
                </a:solidFill>
                <a:latin typeface="Calibri" pitchFamily="34" charset="0"/>
                <a:ea typeface="新細明體" pitchFamily="18" charset="-120"/>
              </a:defRPr>
            </a:lvl7pPr>
            <a:lvl8pPr marL="1371600" algn="ctr" rtl="0" fontAlgn="base">
              <a:spcBef>
                <a:spcPct val="0"/>
              </a:spcBef>
              <a:spcAft>
                <a:spcPct val="0"/>
              </a:spcAft>
              <a:defRPr sz="4400">
                <a:solidFill>
                  <a:schemeClr val="tx1"/>
                </a:solidFill>
                <a:latin typeface="Calibri" pitchFamily="34" charset="0"/>
                <a:ea typeface="新細明體" pitchFamily="18" charset="-120"/>
              </a:defRPr>
            </a:lvl8pPr>
            <a:lvl9pPr marL="1828800" algn="ctr" rtl="0" fontAlgn="base">
              <a:spcBef>
                <a:spcPct val="0"/>
              </a:spcBef>
              <a:spcAft>
                <a:spcPct val="0"/>
              </a:spcAft>
              <a:defRPr sz="4400">
                <a:solidFill>
                  <a:schemeClr val="tx1"/>
                </a:solidFill>
                <a:latin typeface="Calibri" pitchFamily="34" charset="0"/>
                <a:ea typeface="新細明體" pitchFamily="18" charset="-120"/>
              </a:defRPr>
            </a:lvl9pPr>
          </a:lstStyle>
          <a:p>
            <a:pPr algn="l"/>
            <a:r>
              <a:rPr lang="en-US" altLang="zh-TW" sz="3300" b="1" dirty="0">
                <a:latin typeface="Times New Roman" panose="02020603050405020304" pitchFamily="18" charset="0"/>
                <a:cs typeface="Times New Roman" panose="02020603050405020304" pitchFamily="18" charset="0"/>
              </a:rPr>
              <a:t>Gradient Descent Algorithm</a:t>
            </a:r>
            <a:endParaRPr lang="zh-TW" altLang="en-US" sz="33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55390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pPr fontAlgn="base">
              <a:spcBef>
                <a:spcPct val="0"/>
              </a:spcBef>
              <a:spcAft>
                <a:spcPct val="0"/>
              </a:spcAft>
            </a:pPr>
            <a:endParaRPr kumimoji="1" lang="zh-TW" altLang="en-US">
              <a:solidFill>
                <a:prstClr val="black"/>
              </a:solidFill>
            </a:endParaRPr>
          </a:p>
        </p:txBody>
      </p:sp>
      <p:sp>
        <p:nvSpPr>
          <p:cNvPr id="6" name="Rectangle 54"/>
          <p:cNvSpPr>
            <a:spLocks noGrp="1" noChangeArrowheads="1"/>
          </p:cNvSpPr>
          <p:nvPr>
            <p:ph type="title"/>
          </p:nvPr>
        </p:nvSpPr>
        <p:spPr bwMode="auto">
          <a:xfrm>
            <a:off x="0" y="0"/>
            <a:ext cx="9144000" cy="720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hangingPunct="1"/>
            <a:r>
              <a:rPr lang="en-US" altLang="zh-TW" sz="3200" b="1" dirty="0" smtClean="0">
                <a:latin typeface="Times New Roman" panose="02020603050405020304" pitchFamily="18" charset="0"/>
                <a:cs typeface="Times New Roman" panose="02020603050405020304" pitchFamily="18" charset="0"/>
              </a:rPr>
              <a:t>Random Forest for Tone Recognition for Mandarin</a:t>
            </a:r>
          </a:p>
        </p:txBody>
      </p:sp>
      <p:sp>
        <p:nvSpPr>
          <p:cNvPr id="7" name="內容版面配置區 2"/>
          <p:cNvSpPr>
            <a:spLocks noGrp="1"/>
          </p:cNvSpPr>
          <p:nvPr>
            <p:ph idx="1"/>
          </p:nvPr>
        </p:nvSpPr>
        <p:spPr>
          <a:xfrm>
            <a:off x="0" y="907200"/>
            <a:ext cx="9144000" cy="2080570"/>
          </a:xfrm>
        </p:spPr>
        <p:txBody>
          <a:bodyPr wrap="square">
            <a:spAutoFit/>
          </a:bodyPr>
          <a:lstStyle/>
          <a:p>
            <a:pPr eaLnBrk="1" hangingPunct="1"/>
            <a:r>
              <a:rPr lang="en-US" altLang="zh-TW" sz="2800" b="1" dirty="0" smtClean="0">
                <a:latin typeface="Times New Roman" panose="02020603050405020304" pitchFamily="18" charset="0"/>
                <a:cs typeface="Times New Roman" panose="02020603050405020304" pitchFamily="18" charset="0"/>
              </a:rPr>
              <a:t>Random </a:t>
            </a:r>
            <a:r>
              <a:rPr lang="en-US" altLang="zh-TW" sz="2800" b="1" dirty="0">
                <a:latin typeface="Times New Roman" panose="02020603050405020304" pitchFamily="18" charset="0"/>
                <a:cs typeface="Times New Roman" panose="02020603050405020304" pitchFamily="18" charset="0"/>
              </a:rPr>
              <a:t>Forest </a:t>
            </a:r>
            <a:endParaRPr lang="en-US" altLang="zh-TW" sz="2800" b="1" dirty="0" smtClean="0">
              <a:latin typeface="Times New Roman" panose="02020603050405020304" pitchFamily="18" charset="0"/>
              <a:cs typeface="Times New Roman" panose="02020603050405020304" pitchFamily="18" charset="0"/>
            </a:endParaRPr>
          </a:p>
          <a:p>
            <a:pPr lvl="1" eaLnBrk="1" hangingPunct="1"/>
            <a:r>
              <a:rPr lang="en-US" altLang="zh-TW" sz="2200" dirty="0" smtClean="0">
                <a:latin typeface="Times New Roman" panose="02020603050405020304" pitchFamily="18" charset="0"/>
                <a:cs typeface="Times New Roman" panose="02020603050405020304" pitchFamily="18" charset="0"/>
              </a:rPr>
              <a:t>a large number of decision trees </a:t>
            </a:r>
          </a:p>
          <a:p>
            <a:pPr lvl="1" eaLnBrk="1" hangingPunct="1"/>
            <a:r>
              <a:rPr lang="en-US" altLang="zh-TW" sz="2200" dirty="0" smtClean="0">
                <a:latin typeface="Times New Roman" panose="02020603050405020304" pitchFamily="18" charset="0"/>
                <a:cs typeface="Times New Roman" panose="02020603050405020304" pitchFamily="18" charset="0"/>
              </a:rPr>
              <a:t>each trained with a randomly selected subset of training data and/or a randomly selected</a:t>
            </a:r>
            <a:r>
              <a:rPr lang="en-US" altLang="zh-TW" sz="2200" dirty="0">
                <a:latin typeface="Times New Roman" panose="02020603050405020304" pitchFamily="18" charset="0"/>
                <a:cs typeface="Times New Roman" panose="02020603050405020304" pitchFamily="18" charset="0"/>
              </a:rPr>
              <a:t> subset of </a:t>
            </a:r>
            <a:r>
              <a:rPr lang="en-US" altLang="zh-TW" sz="2200" dirty="0" smtClean="0">
                <a:latin typeface="Times New Roman" panose="02020603050405020304" pitchFamily="18" charset="0"/>
                <a:cs typeface="Times New Roman" panose="02020603050405020304" pitchFamily="18" charset="0"/>
              </a:rPr>
              <a:t> features</a:t>
            </a:r>
          </a:p>
          <a:p>
            <a:pPr lvl="1" eaLnBrk="1" hangingPunct="1"/>
            <a:r>
              <a:rPr lang="en-US" altLang="zh-TW" sz="2200" dirty="0" smtClean="0">
                <a:latin typeface="Times New Roman" panose="02020603050405020304" pitchFamily="18" charset="0"/>
                <a:cs typeface="Times New Roman" panose="02020603050405020304" pitchFamily="18" charset="0"/>
              </a:rPr>
              <a:t>decision for test data by voting of all trees</a:t>
            </a:r>
            <a:endParaRPr lang="en-US" altLang="zh-TW" sz="2200" dirty="0">
              <a:latin typeface="Times New Roman" panose="02020603050405020304" pitchFamily="18" charset="0"/>
              <a:cs typeface="Times New Roman" panose="02020603050405020304" pitchFamily="18" charset="0"/>
            </a:endParaRPr>
          </a:p>
        </p:txBody>
      </p:sp>
      <p:sp>
        <p:nvSpPr>
          <p:cNvPr id="14" name="等腰三角形 13"/>
          <p:cNvSpPr>
            <a:spLocks noChangeAspect="1"/>
          </p:cNvSpPr>
          <p:nvPr/>
        </p:nvSpPr>
        <p:spPr>
          <a:xfrm>
            <a:off x="2537108" y="4005064"/>
            <a:ext cx="2304256" cy="1728192"/>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等腰三角形 12"/>
          <p:cNvSpPr>
            <a:spLocks noChangeAspect="1"/>
          </p:cNvSpPr>
          <p:nvPr/>
        </p:nvSpPr>
        <p:spPr>
          <a:xfrm>
            <a:off x="1168956" y="3645024"/>
            <a:ext cx="2304256" cy="1728192"/>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等腰三角形 8"/>
          <p:cNvSpPr>
            <a:spLocks noChangeAspect="1"/>
          </p:cNvSpPr>
          <p:nvPr/>
        </p:nvSpPr>
        <p:spPr>
          <a:xfrm>
            <a:off x="16828" y="3429000"/>
            <a:ext cx="2304256" cy="1728192"/>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等腰三角形 15"/>
          <p:cNvSpPr>
            <a:spLocks noChangeAspect="1"/>
          </p:cNvSpPr>
          <p:nvPr/>
        </p:nvSpPr>
        <p:spPr>
          <a:xfrm>
            <a:off x="5436096" y="4149080"/>
            <a:ext cx="2304256" cy="1728192"/>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等腰三角形 16"/>
          <p:cNvSpPr>
            <a:spLocks noChangeAspect="1"/>
          </p:cNvSpPr>
          <p:nvPr/>
        </p:nvSpPr>
        <p:spPr>
          <a:xfrm>
            <a:off x="6372200" y="2996952"/>
            <a:ext cx="2304256" cy="1728192"/>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等腰三角形 14"/>
          <p:cNvSpPr>
            <a:spLocks noChangeAspect="1"/>
          </p:cNvSpPr>
          <p:nvPr/>
        </p:nvSpPr>
        <p:spPr>
          <a:xfrm>
            <a:off x="5162208" y="3284984"/>
            <a:ext cx="2304256" cy="1728192"/>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文字方塊 17"/>
          <p:cNvSpPr txBox="1"/>
          <p:nvPr/>
        </p:nvSpPr>
        <p:spPr>
          <a:xfrm>
            <a:off x="4500056" y="4427820"/>
            <a:ext cx="576000" cy="369332"/>
          </a:xfrm>
          <a:prstGeom prst="rect">
            <a:avLst/>
          </a:prstGeom>
          <a:noFill/>
        </p:spPr>
        <p:txBody>
          <a:bodyPr wrap="square" rtlCol="0">
            <a:spAutoFit/>
          </a:bodyPr>
          <a:lstStyle/>
          <a:p>
            <a:pPr algn="ctr"/>
            <a:r>
              <a:rPr lang="en-US" altLang="zh-TW" dirty="0" smtClean="0">
                <a:latin typeface="Arial"/>
                <a:cs typeface="Arial"/>
              </a:rPr>
              <a:t>• • •</a:t>
            </a:r>
            <a:endParaRPr lang="zh-TW" altLang="en-US" dirty="0"/>
          </a:p>
        </p:txBody>
      </p:sp>
    </p:spTree>
    <p:extLst>
      <p:ext uri="{BB962C8B-B14F-4D97-AF65-F5344CB8AC3E}">
        <p14:creationId xmlns:p14="http://schemas.microsoft.com/office/powerpoint/2010/main" val="10765517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1340768"/>
            <a:ext cx="5543550" cy="412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Rectangle 3"/>
          <p:cNvSpPr>
            <a:spLocks noGrp="1" noChangeArrowheads="1"/>
          </p:cNvSpPr>
          <p:nvPr>
            <p:ph type="title"/>
          </p:nvPr>
        </p:nvSpPr>
        <p:spPr bwMode="auto">
          <a:xfrm>
            <a:off x="0" y="0"/>
            <a:ext cx="9144000" cy="720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hangingPunct="1"/>
            <a:r>
              <a:rPr lang="en-US" altLang="zh-TW" sz="3300" b="1" dirty="0" smtClean="0">
                <a:latin typeface="Times New Roman" panose="02020603050405020304" pitchFamily="18" charset="0"/>
                <a:cs typeface="Times New Roman" panose="02020603050405020304" pitchFamily="18" charset="0"/>
              </a:rPr>
              <a:t>Recognition Framework with Prosodic Modeling</a:t>
            </a:r>
          </a:p>
        </p:txBody>
      </p:sp>
      <p:sp>
        <p:nvSpPr>
          <p:cNvPr id="24580" name="Rectangle 4"/>
          <p:cNvSpPr>
            <a:spLocks noGrp="1" noChangeArrowheads="1"/>
          </p:cNvSpPr>
          <p:nvPr>
            <p:ph type="body" sz="half" idx="2"/>
          </p:nvPr>
        </p:nvSpPr>
        <p:spPr bwMode="auto">
          <a:xfrm>
            <a:off x="0" y="5486400"/>
            <a:ext cx="9144000" cy="39324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eaLnBrk="1" hangingPunct="1">
              <a:lnSpc>
                <a:spcPct val="80000"/>
              </a:lnSpc>
            </a:pPr>
            <a:r>
              <a:rPr lang="en-US" altLang="zh-TW" sz="2400" b="1" dirty="0" smtClean="0">
                <a:latin typeface="Times New Roman" pitchFamily="16" charset="0"/>
              </a:rPr>
              <a:t>Rescoring Formula:</a:t>
            </a:r>
            <a:endParaRPr lang="en-US" altLang="zh-TW" sz="2000" dirty="0" smtClean="0"/>
          </a:p>
        </p:txBody>
      </p:sp>
      <p:sp>
        <p:nvSpPr>
          <p:cNvPr id="24581" name="Text Box 5"/>
          <p:cNvSpPr txBox="1">
            <a:spLocks noChangeArrowheads="1"/>
          </p:cNvSpPr>
          <p:nvPr/>
        </p:nvSpPr>
        <p:spPr bwMode="auto">
          <a:xfrm>
            <a:off x="3200400" y="6324600"/>
            <a:ext cx="3168650" cy="37623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r>
              <a:rPr kumimoji="0" lang="el-GR" altLang="zh-TW" i="1" dirty="0">
                <a:latin typeface="Times New Roman" pitchFamily="16" charset="0"/>
                <a:cs typeface="Times New Roman" pitchFamily="16" charset="0"/>
              </a:rPr>
              <a:t>λ</a:t>
            </a:r>
            <a:r>
              <a:rPr kumimoji="0" lang="en-US" altLang="zh-TW" i="1" baseline="-25000" dirty="0">
                <a:latin typeface="Times New Roman" pitchFamily="16" charset="0"/>
                <a:cs typeface="Times New Roman" pitchFamily="16" charset="0"/>
              </a:rPr>
              <a:t>l ,</a:t>
            </a:r>
            <a:r>
              <a:rPr kumimoji="0" lang="el-GR" altLang="zh-TW" i="1" dirty="0">
                <a:latin typeface="Times New Roman" pitchFamily="16" charset="0"/>
                <a:cs typeface="Times New Roman" pitchFamily="16" charset="0"/>
              </a:rPr>
              <a:t>λ</a:t>
            </a:r>
            <a:r>
              <a:rPr kumimoji="0" lang="en-US" altLang="zh-TW" i="1" baseline="-25000" dirty="0">
                <a:latin typeface="Times New Roman" pitchFamily="16" charset="0"/>
                <a:cs typeface="Times New Roman" pitchFamily="16" charset="0"/>
              </a:rPr>
              <a:t>p</a:t>
            </a:r>
            <a:r>
              <a:rPr kumimoji="0" lang="en-US" altLang="zh-TW" dirty="0">
                <a:latin typeface="Times New Roman" pitchFamily="16" charset="0"/>
                <a:cs typeface="Times New Roman" pitchFamily="16" charset="0"/>
              </a:rPr>
              <a:t>: weighting coefficients</a:t>
            </a:r>
            <a:endParaRPr kumimoji="0" lang="el-GR" altLang="zh-TW" dirty="0">
              <a:latin typeface="Times New Roman" pitchFamily="16" charset="0"/>
              <a:cs typeface="Times New Roman" pitchFamily="16" charset="0"/>
            </a:endParaRPr>
          </a:p>
        </p:txBody>
      </p:sp>
      <p:graphicFrame>
        <p:nvGraphicFramePr>
          <p:cNvPr id="24582" name="Object 6"/>
          <p:cNvGraphicFramePr>
            <a:graphicFrameLocks noChangeAspect="1"/>
          </p:cNvGraphicFramePr>
          <p:nvPr/>
        </p:nvGraphicFramePr>
        <p:xfrm>
          <a:off x="838200" y="5867400"/>
          <a:ext cx="5832475" cy="517525"/>
        </p:xfrm>
        <a:graphic>
          <a:graphicData uri="http://schemas.openxmlformats.org/presentationml/2006/ole">
            <mc:AlternateContent xmlns:mc="http://schemas.openxmlformats.org/markup-compatibility/2006">
              <mc:Choice xmlns:v="urn:schemas-microsoft-com:vml" Requires="v">
                <p:oleObj spid="_x0000_s8483" name="Equation" r:id="rId5" imgW="2717800" imgH="241300" progId="Equation.DSMT4">
                  <p:embed/>
                </p:oleObj>
              </mc:Choice>
              <mc:Fallback>
                <p:oleObj name="Equation" r:id="rId5" imgW="2717800" imgH="2413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5867400"/>
                        <a:ext cx="5832475"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583" name="Oval 7"/>
          <p:cNvSpPr>
            <a:spLocks noChangeArrowheads="1"/>
          </p:cNvSpPr>
          <p:nvPr/>
        </p:nvSpPr>
        <p:spPr bwMode="auto">
          <a:xfrm>
            <a:off x="5638800" y="5791200"/>
            <a:ext cx="1079500" cy="574675"/>
          </a:xfrm>
          <a:prstGeom prst="ellipse">
            <a:avLst/>
          </a:prstGeom>
          <a:noFill/>
          <a:ln w="12700">
            <a:solidFill>
              <a:srgbClr val="00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endParaRPr lang="zh-TW" altLang="en-US"/>
          </a:p>
        </p:txBody>
      </p:sp>
      <p:sp>
        <p:nvSpPr>
          <p:cNvPr id="24584" name="Text Box 8"/>
          <p:cNvSpPr txBox="1">
            <a:spLocks noChangeArrowheads="1"/>
          </p:cNvSpPr>
          <p:nvPr/>
        </p:nvSpPr>
        <p:spPr bwMode="auto">
          <a:xfrm>
            <a:off x="6705600" y="5715000"/>
            <a:ext cx="1073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r>
              <a:rPr kumimoji="0" lang="en-US" altLang="zh-TW" dirty="0">
                <a:solidFill>
                  <a:srgbClr val="009900"/>
                </a:solidFill>
              </a:rPr>
              <a:t>Prosodic</a:t>
            </a:r>
          </a:p>
          <a:p>
            <a:pPr eaLnBrk="1" hangingPunct="1"/>
            <a:r>
              <a:rPr kumimoji="0" lang="en-US" altLang="zh-TW" dirty="0">
                <a:solidFill>
                  <a:srgbClr val="009900"/>
                </a:solidFill>
              </a:rPr>
              <a:t>model</a:t>
            </a:r>
          </a:p>
        </p:txBody>
      </p:sp>
      <p:sp>
        <p:nvSpPr>
          <p:cNvPr id="24585" name="Rectangle 10"/>
          <p:cNvSpPr>
            <a:spLocks noChangeArrowheads="1"/>
          </p:cNvSpPr>
          <p:nvPr/>
        </p:nvSpPr>
        <p:spPr bwMode="auto">
          <a:xfrm>
            <a:off x="0" y="907200"/>
            <a:ext cx="9144000"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lnSpc>
                <a:spcPct val="90000"/>
              </a:lnSpc>
              <a:spcBef>
                <a:spcPct val="20000"/>
              </a:spcBef>
              <a:buFontTx/>
              <a:buChar char="•"/>
            </a:pPr>
            <a:r>
              <a:rPr lang="en-US" altLang="zh-TW" sz="2400" b="1" dirty="0" smtClean="0">
                <a:latin typeface="Times New Roman" pitchFamily="16" charset="0"/>
              </a:rPr>
              <a:t>An example approach: Two-pass </a:t>
            </a:r>
            <a:r>
              <a:rPr lang="en-US" altLang="zh-TW" sz="2400" b="1" dirty="0">
                <a:latin typeface="Times New Roman" pitchFamily="16" charset="0"/>
              </a:rPr>
              <a:t>Recognition</a:t>
            </a:r>
            <a:endParaRPr lang="en-US" altLang="zh-TW" sz="2400" dirty="0"/>
          </a:p>
        </p:txBody>
      </p:sp>
      <p:sp>
        <p:nvSpPr>
          <p:cNvPr id="10"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pPr fontAlgn="base">
              <a:spcBef>
                <a:spcPct val="0"/>
              </a:spcBef>
              <a:spcAft>
                <a:spcPct val="0"/>
              </a:spcAft>
            </a:pPr>
            <a:endParaRPr kumimoji="1" lang="zh-TW" altLang="en-US">
              <a:solidFill>
                <a:prstClr val="black"/>
              </a:solidFill>
            </a:endParaRPr>
          </a:p>
        </p:txBody>
      </p:sp>
    </p:spTree>
    <p:extLst>
      <p:ext uri="{BB962C8B-B14F-4D97-AF65-F5344CB8AC3E}">
        <p14:creationId xmlns:p14="http://schemas.microsoft.com/office/powerpoint/2010/main" val="3555371532"/>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pPr fontAlgn="base">
              <a:spcBef>
                <a:spcPct val="0"/>
              </a:spcBef>
              <a:spcAft>
                <a:spcPct val="0"/>
              </a:spcAft>
            </a:pPr>
            <a:endParaRPr kumimoji="1" lang="zh-TW" altLang="en-US">
              <a:solidFill>
                <a:prstClr val="black"/>
              </a:solidFill>
            </a:endParaRPr>
          </a:p>
        </p:txBody>
      </p:sp>
      <p:sp>
        <p:nvSpPr>
          <p:cNvPr id="6" name="Rectangle 3"/>
          <p:cNvSpPr txBox="1">
            <a:spLocks noChangeArrowheads="1"/>
          </p:cNvSpPr>
          <p:nvPr/>
        </p:nvSpPr>
        <p:spPr bwMode="auto">
          <a:xfrm>
            <a:off x="0" y="0"/>
            <a:ext cx="9144000" cy="720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新細明體" pitchFamily="18" charset="-120"/>
              </a:defRPr>
            </a:lvl2pPr>
            <a:lvl3pPr algn="ctr" rtl="0" fontAlgn="base">
              <a:spcBef>
                <a:spcPct val="0"/>
              </a:spcBef>
              <a:spcAft>
                <a:spcPct val="0"/>
              </a:spcAft>
              <a:defRPr sz="4400">
                <a:solidFill>
                  <a:schemeClr val="tx1"/>
                </a:solidFill>
                <a:latin typeface="Calibri" pitchFamily="34" charset="0"/>
                <a:ea typeface="新細明體" pitchFamily="18" charset="-120"/>
              </a:defRPr>
            </a:lvl3pPr>
            <a:lvl4pPr algn="ctr" rtl="0" fontAlgn="base">
              <a:spcBef>
                <a:spcPct val="0"/>
              </a:spcBef>
              <a:spcAft>
                <a:spcPct val="0"/>
              </a:spcAft>
              <a:defRPr sz="4400">
                <a:solidFill>
                  <a:schemeClr val="tx1"/>
                </a:solidFill>
                <a:latin typeface="Calibri" pitchFamily="34" charset="0"/>
                <a:ea typeface="新細明體" pitchFamily="18" charset="-120"/>
              </a:defRPr>
            </a:lvl4pPr>
            <a:lvl5pPr algn="ctr" rtl="0" fontAlgn="base">
              <a:spcBef>
                <a:spcPct val="0"/>
              </a:spcBef>
              <a:spcAft>
                <a:spcPct val="0"/>
              </a:spcAft>
              <a:defRPr sz="4400">
                <a:solidFill>
                  <a:schemeClr val="tx1"/>
                </a:solidFill>
                <a:latin typeface="Calibri" pitchFamily="34" charset="0"/>
                <a:ea typeface="新細明體" pitchFamily="18" charset="-120"/>
              </a:defRPr>
            </a:lvl5pPr>
            <a:lvl6pPr marL="457200" algn="ctr" rtl="0" fontAlgn="base">
              <a:spcBef>
                <a:spcPct val="0"/>
              </a:spcBef>
              <a:spcAft>
                <a:spcPct val="0"/>
              </a:spcAft>
              <a:defRPr sz="4400">
                <a:solidFill>
                  <a:schemeClr val="tx1"/>
                </a:solidFill>
                <a:latin typeface="Calibri" pitchFamily="34" charset="0"/>
                <a:ea typeface="新細明體" pitchFamily="18" charset="-120"/>
              </a:defRPr>
            </a:lvl6pPr>
            <a:lvl7pPr marL="914400" algn="ctr" rtl="0" fontAlgn="base">
              <a:spcBef>
                <a:spcPct val="0"/>
              </a:spcBef>
              <a:spcAft>
                <a:spcPct val="0"/>
              </a:spcAft>
              <a:defRPr sz="4400">
                <a:solidFill>
                  <a:schemeClr val="tx1"/>
                </a:solidFill>
                <a:latin typeface="Calibri" pitchFamily="34" charset="0"/>
                <a:ea typeface="新細明體" pitchFamily="18" charset="-120"/>
              </a:defRPr>
            </a:lvl7pPr>
            <a:lvl8pPr marL="1371600" algn="ctr" rtl="0" fontAlgn="base">
              <a:spcBef>
                <a:spcPct val="0"/>
              </a:spcBef>
              <a:spcAft>
                <a:spcPct val="0"/>
              </a:spcAft>
              <a:defRPr sz="4400">
                <a:solidFill>
                  <a:schemeClr val="tx1"/>
                </a:solidFill>
                <a:latin typeface="Calibri" pitchFamily="34" charset="0"/>
                <a:ea typeface="新細明體" pitchFamily="18" charset="-120"/>
              </a:defRPr>
            </a:lvl8pPr>
            <a:lvl9pPr marL="1828800" algn="ctr" rtl="0" fontAlgn="base">
              <a:spcBef>
                <a:spcPct val="0"/>
              </a:spcBef>
              <a:spcAft>
                <a:spcPct val="0"/>
              </a:spcAft>
              <a:defRPr sz="4400">
                <a:solidFill>
                  <a:schemeClr val="tx1"/>
                </a:solidFill>
                <a:latin typeface="Calibri" pitchFamily="34" charset="0"/>
                <a:ea typeface="新細明體" pitchFamily="18" charset="-120"/>
              </a:defRPr>
            </a:lvl9pPr>
          </a:lstStyle>
          <a:p>
            <a:pPr algn="l"/>
            <a:r>
              <a:rPr lang="en-US" altLang="zh-TW" sz="3300" b="1" dirty="0" smtClean="0">
                <a:latin typeface="Times New Roman" panose="02020603050405020304" pitchFamily="18" charset="0"/>
                <a:cs typeface="Times New Roman" panose="02020603050405020304" pitchFamily="18" charset="0"/>
              </a:rPr>
              <a:t>References</a:t>
            </a:r>
          </a:p>
        </p:txBody>
      </p:sp>
      <p:sp>
        <p:nvSpPr>
          <p:cNvPr id="7" name="Rectangle 10"/>
          <p:cNvSpPr>
            <a:spLocks noChangeArrowheads="1"/>
          </p:cNvSpPr>
          <p:nvPr/>
        </p:nvSpPr>
        <p:spPr bwMode="auto">
          <a:xfrm>
            <a:off x="0" y="907200"/>
            <a:ext cx="9144000" cy="545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20000"/>
              </a:spcBef>
              <a:buFontTx/>
              <a:buChar char="•"/>
            </a:pPr>
            <a:r>
              <a:rPr lang="en-US" altLang="zh-TW" sz="2400" b="1" dirty="0" smtClean="0">
                <a:latin typeface="Times New Roman" pitchFamily="16" charset="0"/>
              </a:rPr>
              <a:t>Prosody</a:t>
            </a:r>
          </a:p>
          <a:p>
            <a:pPr lvl="1" defTabSz="457200" eaLnBrk="1" hangingPunct="1">
              <a:spcBef>
                <a:spcPts val="500"/>
              </a:spcBef>
              <a:spcAft>
                <a:spcPts val="500"/>
              </a:spcAft>
              <a:buFont typeface="Arial"/>
              <a:buChar char="–"/>
            </a:pPr>
            <a:r>
              <a:rPr lang="en-US" altLang="zh-TW" sz="2150" dirty="0" smtClean="0">
                <a:latin typeface="Times New Roman" pitchFamily="18" charset="0"/>
                <a:ea typeface="+mn-ea"/>
                <a:cs typeface="Times New Roman" pitchFamily="18" charset="0"/>
              </a:rPr>
              <a:t>“</a:t>
            </a:r>
            <a:r>
              <a:rPr lang="en-US" altLang="zh-TW" sz="2150" dirty="0">
                <a:latin typeface="Times New Roman" pitchFamily="18" charset="0"/>
                <a:ea typeface="+mn-ea"/>
                <a:cs typeface="Times New Roman" pitchFamily="18" charset="0"/>
              </a:rPr>
              <a:t>Improved Large Vocabulary Mandarin Speech Recognition </a:t>
            </a:r>
            <a:r>
              <a:rPr lang="en-US" altLang="zh-TW" sz="2150" dirty="0" smtClean="0">
                <a:latin typeface="Times New Roman" pitchFamily="18" charset="0"/>
                <a:ea typeface="+mn-ea"/>
                <a:cs typeface="Times New Roman" pitchFamily="18" charset="0"/>
              </a:rPr>
              <a:t>by Selectively </a:t>
            </a:r>
            <a:r>
              <a:rPr lang="en-US" altLang="zh-TW" sz="2150" dirty="0">
                <a:latin typeface="Times New Roman" pitchFamily="18" charset="0"/>
                <a:ea typeface="+mn-ea"/>
                <a:cs typeface="Times New Roman" pitchFamily="18" charset="0"/>
              </a:rPr>
              <a:t>Using Tone Information with a Two-stage Prosodic </a:t>
            </a:r>
            <a:r>
              <a:rPr lang="en-US" altLang="zh-TW" sz="2150" dirty="0" smtClean="0">
                <a:latin typeface="Times New Roman" pitchFamily="18" charset="0"/>
                <a:ea typeface="+mn-ea"/>
                <a:cs typeface="Times New Roman" pitchFamily="18" charset="0"/>
              </a:rPr>
              <a:t>Model</a:t>
            </a:r>
            <a:r>
              <a:rPr lang="en-US" altLang="zh-TW" sz="2150" dirty="0">
                <a:latin typeface="Times New Roman" pitchFamily="18" charset="0"/>
                <a:ea typeface="+mn-ea"/>
                <a:cs typeface="Times New Roman" pitchFamily="18" charset="0"/>
              </a:rPr>
              <a:t>”, </a:t>
            </a:r>
            <a:r>
              <a:rPr lang="en-US" altLang="zh-TW" sz="2150" dirty="0" err="1">
                <a:latin typeface="Times New Roman" pitchFamily="18" charset="0"/>
                <a:ea typeface="+mn-ea"/>
                <a:cs typeface="Times New Roman" pitchFamily="18" charset="0"/>
              </a:rPr>
              <a:t>Interspeech</a:t>
            </a:r>
            <a:r>
              <a:rPr lang="en-US" altLang="zh-TW" sz="2150" dirty="0">
                <a:latin typeface="Times New Roman" pitchFamily="18" charset="0"/>
                <a:ea typeface="+mn-ea"/>
                <a:cs typeface="Times New Roman" pitchFamily="18" charset="0"/>
              </a:rPr>
              <a:t>, Brisbane</a:t>
            </a:r>
            <a:r>
              <a:rPr lang="en-US" altLang="zh-TW" sz="2150" dirty="0" smtClean="0">
                <a:latin typeface="Times New Roman" pitchFamily="18" charset="0"/>
                <a:ea typeface="+mn-ea"/>
                <a:cs typeface="Times New Roman" pitchFamily="18" charset="0"/>
              </a:rPr>
              <a:t>, Australia</a:t>
            </a:r>
            <a:r>
              <a:rPr lang="en-US" altLang="zh-TW" sz="2150" dirty="0">
                <a:latin typeface="Times New Roman" pitchFamily="18" charset="0"/>
                <a:ea typeface="+mn-ea"/>
                <a:cs typeface="Times New Roman" pitchFamily="18" charset="0"/>
              </a:rPr>
              <a:t>, Sep 2008, pp. </a:t>
            </a:r>
            <a:r>
              <a:rPr lang="en-US" altLang="zh-TW" sz="2150" dirty="0" smtClean="0">
                <a:latin typeface="Times New Roman" pitchFamily="18" charset="0"/>
                <a:ea typeface="+mn-ea"/>
                <a:cs typeface="Times New Roman" pitchFamily="18" charset="0"/>
              </a:rPr>
              <a:t>1137-1140</a:t>
            </a:r>
          </a:p>
          <a:p>
            <a:pPr lvl="1" defTabSz="457200" eaLnBrk="1" hangingPunct="1">
              <a:spcBef>
                <a:spcPts val="500"/>
              </a:spcBef>
              <a:spcAft>
                <a:spcPts val="500"/>
              </a:spcAft>
              <a:buFont typeface="Arial"/>
              <a:buChar char="–"/>
            </a:pPr>
            <a:r>
              <a:rPr lang="en-US" altLang="zh-TW" sz="2150" dirty="0" smtClean="0">
                <a:latin typeface="Times New Roman" pitchFamily="18" charset="0"/>
                <a:ea typeface="+mn-ea"/>
                <a:cs typeface="Times New Roman" pitchFamily="18" charset="0"/>
              </a:rPr>
              <a:t>“</a:t>
            </a:r>
            <a:r>
              <a:rPr lang="en-US" altLang="zh-TW" sz="2150" dirty="0">
                <a:latin typeface="Times New Roman" pitchFamily="18" charset="0"/>
                <a:ea typeface="+mn-ea"/>
                <a:cs typeface="Times New Roman" pitchFamily="18" charset="0"/>
              </a:rPr>
              <a:t>Latent Prosodic Modeling (LPM) for Speech with Applications </a:t>
            </a:r>
            <a:r>
              <a:rPr lang="en-US" altLang="zh-TW" sz="2150" dirty="0" smtClean="0">
                <a:latin typeface="Times New Roman" pitchFamily="18" charset="0"/>
                <a:ea typeface="+mn-ea"/>
                <a:cs typeface="Times New Roman" pitchFamily="18" charset="0"/>
              </a:rPr>
              <a:t>in Recognizing </a:t>
            </a:r>
            <a:r>
              <a:rPr lang="en-US" altLang="zh-TW" sz="2150" dirty="0">
                <a:latin typeface="Times New Roman" pitchFamily="18" charset="0"/>
                <a:ea typeface="+mn-ea"/>
                <a:cs typeface="Times New Roman" pitchFamily="18" charset="0"/>
              </a:rPr>
              <a:t>Spontaneous Mandarin Speech with </a:t>
            </a:r>
            <a:r>
              <a:rPr lang="en-US" altLang="zh-TW" sz="2150" dirty="0" err="1">
                <a:latin typeface="Times New Roman" pitchFamily="18" charset="0"/>
                <a:ea typeface="+mn-ea"/>
                <a:cs typeface="Times New Roman" pitchFamily="18" charset="0"/>
              </a:rPr>
              <a:t>Disfluencies</a:t>
            </a:r>
            <a:r>
              <a:rPr lang="en-US" altLang="zh-TW" sz="2150" dirty="0">
                <a:latin typeface="Times New Roman" pitchFamily="18" charset="0"/>
                <a:ea typeface="+mn-ea"/>
                <a:cs typeface="Times New Roman" pitchFamily="18" charset="0"/>
              </a:rPr>
              <a:t>”, International Conference on </a:t>
            </a:r>
            <a:r>
              <a:rPr lang="en-US" altLang="zh-TW" sz="2150" dirty="0" smtClean="0">
                <a:latin typeface="Times New Roman" pitchFamily="18" charset="0"/>
                <a:ea typeface="+mn-ea"/>
                <a:cs typeface="Times New Roman" pitchFamily="18" charset="0"/>
              </a:rPr>
              <a:t>Spoken Language </a:t>
            </a:r>
            <a:r>
              <a:rPr lang="en-US" altLang="zh-TW" sz="2150" dirty="0">
                <a:latin typeface="Times New Roman" pitchFamily="18" charset="0"/>
                <a:ea typeface="+mn-ea"/>
                <a:cs typeface="Times New Roman" pitchFamily="18" charset="0"/>
              </a:rPr>
              <a:t>Processing, Pittsburgh, U.S.A., Sep 2006</a:t>
            </a:r>
            <a:r>
              <a:rPr lang="en-US" altLang="zh-TW" sz="2150" dirty="0" smtClean="0">
                <a:latin typeface="Times New Roman" pitchFamily="18" charset="0"/>
                <a:ea typeface="+mn-ea"/>
                <a:cs typeface="Times New Roman" pitchFamily="18" charset="0"/>
              </a:rPr>
              <a:t>.</a:t>
            </a:r>
          </a:p>
          <a:p>
            <a:pPr lvl="1" defTabSz="457200" eaLnBrk="1" hangingPunct="1">
              <a:spcBef>
                <a:spcPts val="500"/>
              </a:spcBef>
              <a:spcAft>
                <a:spcPts val="500"/>
              </a:spcAft>
              <a:buFont typeface="Arial"/>
              <a:buChar char="–"/>
            </a:pPr>
            <a:r>
              <a:rPr lang="en-US" altLang="zh-TW" sz="2150" dirty="0" smtClean="0">
                <a:latin typeface="Times New Roman" pitchFamily="18" charset="0"/>
                <a:ea typeface="+mn-ea"/>
                <a:cs typeface="Times New Roman" pitchFamily="18" charset="0"/>
              </a:rPr>
              <a:t>“</a:t>
            </a:r>
            <a:r>
              <a:rPr lang="en-US" altLang="zh-TW" sz="2150" dirty="0">
                <a:latin typeface="Times New Roman" pitchFamily="18" charset="0"/>
                <a:ea typeface="+mn-ea"/>
                <a:cs typeface="Times New Roman" pitchFamily="18" charset="0"/>
              </a:rPr>
              <a:t>Improved Features and Models for Detecting Edit </a:t>
            </a:r>
            <a:r>
              <a:rPr lang="en-US" altLang="zh-TW" sz="2150" dirty="0" err="1">
                <a:latin typeface="Times New Roman" pitchFamily="18" charset="0"/>
                <a:ea typeface="+mn-ea"/>
                <a:cs typeface="Times New Roman" pitchFamily="18" charset="0"/>
              </a:rPr>
              <a:t>Disfluencies</a:t>
            </a:r>
            <a:r>
              <a:rPr lang="en-US" altLang="zh-TW" sz="2150" dirty="0">
                <a:latin typeface="Times New Roman" pitchFamily="18" charset="0"/>
                <a:ea typeface="+mn-ea"/>
                <a:cs typeface="Times New Roman" pitchFamily="18" charset="0"/>
              </a:rPr>
              <a:t> </a:t>
            </a:r>
            <a:r>
              <a:rPr lang="en-US" altLang="zh-TW" sz="2150" dirty="0" smtClean="0">
                <a:latin typeface="Times New Roman" pitchFamily="18" charset="0"/>
                <a:ea typeface="+mn-ea"/>
                <a:cs typeface="Times New Roman" pitchFamily="18" charset="0"/>
              </a:rPr>
              <a:t>in Transcribing </a:t>
            </a:r>
            <a:r>
              <a:rPr lang="en-US" altLang="zh-TW" sz="2150" dirty="0">
                <a:latin typeface="Times New Roman" pitchFamily="18" charset="0"/>
                <a:ea typeface="+mn-ea"/>
                <a:cs typeface="Times New Roman" pitchFamily="18" charset="0"/>
              </a:rPr>
              <a:t>Spontaneous Mandarin Speech”, IEEE Transactions on Audio, Speech and </a:t>
            </a:r>
            <a:r>
              <a:rPr lang="en-US" altLang="zh-TW" sz="2150" dirty="0" smtClean="0">
                <a:latin typeface="Times New Roman" pitchFamily="18" charset="0"/>
                <a:ea typeface="+mn-ea"/>
                <a:cs typeface="Times New Roman" pitchFamily="18" charset="0"/>
              </a:rPr>
              <a:t>Language Processing</a:t>
            </a:r>
            <a:r>
              <a:rPr lang="en-US" altLang="zh-TW" sz="2150" dirty="0">
                <a:latin typeface="Times New Roman" pitchFamily="18" charset="0"/>
                <a:ea typeface="+mn-ea"/>
                <a:cs typeface="Times New Roman" pitchFamily="18" charset="0"/>
              </a:rPr>
              <a:t>, Vol. 17, No. 7, Sep 2009, pp. 1263-1278</a:t>
            </a:r>
            <a:r>
              <a:rPr lang="en-US" altLang="zh-TW" sz="2150" dirty="0" smtClean="0">
                <a:latin typeface="Times New Roman" pitchFamily="18" charset="0"/>
                <a:ea typeface="+mn-ea"/>
                <a:cs typeface="Times New Roman" pitchFamily="18" charset="0"/>
              </a:rPr>
              <a:t>.</a:t>
            </a:r>
            <a:endParaRPr lang="en-US" altLang="zh-TW" sz="2150" b="1" dirty="0" smtClean="0">
              <a:latin typeface="Times New Roman" pitchFamily="16" charset="0"/>
            </a:endParaRPr>
          </a:p>
          <a:p>
            <a:pPr eaLnBrk="1" hangingPunct="1">
              <a:spcBef>
                <a:spcPct val="20000"/>
              </a:spcBef>
              <a:buFontTx/>
              <a:buChar char="•"/>
            </a:pPr>
            <a:r>
              <a:rPr lang="en-US" altLang="zh-TW" sz="2400" b="1" dirty="0" smtClean="0">
                <a:latin typeface="Times New Roman" pitchFamily="16" charset="0"/>
              </a:rPr>
              <a:t>Random Forest</a:t>
            </a:r>
          </a:p>
          <a:p>
            <a:pPr lvl="1" defTabSz="457200" eaLnBrk="1" hangingPunct="1">
              <a:spcBef>
                <a:spcPts val="500"/>
              </a:spcBef>
              <a:spcAft>
                <a:spcPts val="500"/>
              </a:spcAft>
              <a:buFont typeface="Arial"/>
              <a:buChar char="–"/>
            </a:pPr>
            <a:r>
              <a:rPr lang="en-US" altLang="zh-TW" sz="2150" dirty="0">
                <a:latin typeface="Times New Roman" pitchFamily="18" charset="0"/>
                <a:ea typeface="+mn-ea"/>
                <a:cs typeface="Times New Roman" pitchFamily="18" charset="0"/>
                <a:hlinkClick r:id="rId2"/>
              </a:rPr>
              <a:t>http://</a:t>
            </a:r>
            <a:r>
              <a:rPr lang="en-US" altLang="zh-TW" sz="2150" dirty="0" smtClean="0">
                <a:latin typeface="Times New Roman" pitchFamily="18" charset="0"/>
                <a:ea typeface="+mn-ea"/>
                <a:cs typeface="Times New Roman" pitchFamily="18" charset="0"/>
                <a:hlinkClick r:id="rId2"/>
              </a:rPr>
              <a:t>stat-www.berkeley.edu/users/breiman/RandomForests/cc_home.htm</a:t>
            </a:r>
            <a:endParaRPr lang="en-US" altLang="zh-TW" sz="2150" dirty="0" smtClean="0">
              <a:latin typeface="Times New Roman" pitchFamily="18" charset="0"/>
              <a:ea typeface="+mn-ea"/>
              <a:cs typeface="Times New Roman" pitchFamily="18" charset="0"/>
            </a:endParaRPr>
          </a:p>
          <a:p>
            <a:pPr lvl="1" defTabSz="457200" eaLnBrk="1" hangingPunct="1">
              <a:spcBef>
                <a:spcPts val="500"/>
              </a:spcBef>
              <a:spcAft>
                <a:spcPts val="500"/>
              </a:spcAft>
              <a:buFont typeface="Arial"/>
              <a:buChar char="–"/>
            </a:pPr>
            <a:r>
              <a:rPr lang="en-US" altLang="zh-TW" sz="2150" dirty="0">
                <a:latin typeface="Times New Roman" pitchFamily="18" charset="0"/>
                <a:ea typeface="+mn-ea"/>
                <a:cs typeface="Times New Roman" pitchFamily="18" charset="0"/>
                <a:hlinkClick r:id="rId3"/>
              </a:rPr>
              <a:t>http://</a:t>
            </a:r>
            <a:r>
              <a:rPr lang="en-US" altLang="zh-TW" sz="2150" dirty="0" smtClean="0">
                <a:latin typeface="Times New Roman" pitchFamily="18" charset="0"/>
                <a:ea typeface="+mn-ea"/>
                <a:cs typeface="Times New Roman" pitchFamily="18" charset="0"/>
                <a:hlinkClick r:id="rId3"/>
              </a:rPr>
              <a:t>stat-www.berkeley.edu/users/breiman/RandomForests/cc_papers.htm</a:t>
            </a:r>
            <a:endParaRPr lang="en-US" altLang="zh-TW" sz="2150" dirty="0" smtClean="0">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204469813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5600"/>
            <a:ext cx="9133200" cy="720000"/>
          </a:xfrm>
        </p:spPr>
        <p:txBody>
          <a:bodyPr>
            <a:normAutofit/>
          </a:bodyPr>
          <a:lstStyle/>
          <a:p>
            <a:pPr algn="l"/>
            <a:r>
              <a:rPr lang="en-US" altLang="zh-TW" sz="3300" b="1" dirty="0" smtClean="0">
                <a:latin typeface="Times New Roman" pitchFamily="18" charset="0"/>
                <a:cs typeface="Times New Roman" pitchFamily="18" charset="0"/>
              </a:rPr>
              <a:t>Personalized </a:t>
            </a:r>
            <a:r>
              <a:rPr lang="en-US" altLang="zh-TW" sz="3300" b="1" dirty="0">
                <a:latin typeface="Times New Roman" pitchFamily="18" charset="0"/>
                <a:cs typeface="Times New Roman" pitchFamily="18" charset="0"/>
              </a:rPr>
              <a:t>Recognizer and Social </a:t>
            </a:r>
            <a:r>
              <a:rPr lang="en-US" altLang="zh-TW" sz="3300" b="1" dirty="0" smtClean="0">
                <a:latin typeface="Times New Roman" pitchFamily="18" charset="0"/>
                <a:cs typeface="Times New Roman" pitchFamily="18" charset="0"/>
              </a:rPr>
              <a:t>Networks</a:t>
            </a:r>
            <a:endParaRPr lang="en-US" sz="3300" b="1" dirty="0">
              <a:latin typeface="Times New Roman" pitchFamily="18" charset="0"/>
              <a:cs typeface="Times New Roman" pitchFamily="18" charset="0"/>
            </a:endParaRPr>
          </a:p>
        </p:txBody>
      </p:sp>
      <p:sp>
        <p:nvSpPr>
          <p:cNvPr id="3" name="Content Placeholder 2"/>
          <p:cNvSpPr>
            <a:spLocks noGrp="1"/>
          </p:cNvSpPr>
          <p:nvPr>
            <p:ph idx="1"/>
          </p:nvPr>
        </p:nvSpPr>
        <p:spPr>
          <a:xfrm>
            <a:off x="75600" y="990000"/>
            <a:ext cx="8971296" cy="3551742"/>
          </a:xfrm>
        </p:spPr>
        <p:txBody>
          <a:bodyPr>
            <a:spAutoFit/>
          </a:bodyPr>
          <a:lstStyle/>
          <a:p>
            <a:r>
              <a:rPr lang="en-US" sz="2800" b="1" dirty="0" smtClean="0">
                <a:latin typeface="Times New Roman" pitchFamily="18" charset="0"/>
                <a:cs typeface="Times New Roman" pitchFamily="18" charset="0"/>
              </a:rPr>
              <a:t>Personalized recognizer is feasible today</a:t>
            </a:r>
          </a:p>
          <a:p>
            <a:pPr lvl="1"/>
            <a:r>
              <a:rPr lang="en-US" sz="2400" dirty="0" smtClean="0">
                <a:latin typeface="Times New Roman" pitchFamily="18" charset="0"/>
                <a:cs typeface="Times New Roman" pitchFamily="18" charset="0"/>
              </a:rPr>
              <a:t>Smart phone user is personal</a:t>
            </a:r>
          </a:p>
          <a:p>
            <a:pPr lvl="2"/>
            <a:r>
              <a:rPr lang="en-US" altLang="zh-TW" dirty="0">
                <a:latin typeface="Times New Roman" pitchFamily="18" charset="0"/>
                <a:cs typeface="Times New Roman" pitchFamily="18" charset="0"/>
              </a:rPr>
              <a:t> </a:t>
            </a:r>
            <a:r>
              <a:rPr lang="en-US" altLang="zh-TW" dirty="0" smtClean="0">
                <a:latin typeface="Times New Roman" pitchFamily="18" charset="0"/>
                <a:cs typeface="Times New Roman" pitchFamily="18" charset="0"/>
              </a:rPr>
              <a:t>each smart phone used by a single user</a:t>
            </a:r>
            <a:endParaRPr lang="en-US" altLang="zh-TW" dirty="0">
              <a:latin typeface="Times New Roman" pitchFamily="18" charset="0"/>
              <a:cs typeface="Times New Roman" pitchFamily="18" charset="0"/>
            </a:endParaRPr>
          </a:p>
          <a:p>
            <a:pPr lvl="2"/>
            <a:r>
              <a:rPr lang="en-US" dirty="0" smtClean="0">
                <a:latin typeface="Times New Roman" pitchFamily="18" charset="0"/>
                <a:cs typeface="Times New Roman" pitchFamily="18" charset="0"/>
              </a:rPr>
              <a:t> user identification is known once the smart phone is turned on</a:t>
            </a:r>
            <a:endParaRPr lang="en-US" dirty="0">
              <a:latin typeface="Times New Roman" pitchFamily="18" charset="0"/>
              <a:cs typeface="Times New Roman" pitchFamily="18" charset="0"/>
            </a:endParaRPr>
          </a:p>
          <a:p>
            <a:pPr lvl="1"/>
            <a:r>
              <a:rPr lang="en-US" altLang="zh-TW" sz="2400" dirty="0">
                <a:latin typeface="Times New Roman" pitchFamily="18" charset="0"/>
                <a:cs typeface="Times New Roman" pitchFamily="18" charset="0"/>
              </a:rPr>
              <a:t>Personal corpus is </a:t>
            </a:r>
            <a:r>
              <a:rPr lang="en-US" altLang="zh-TW" sz="2400" dirty="0" smtClean="0">
                <a:latin typeface="Times New Roman" pitchFamily="18" charset="0"/>
                <a:cs typeface="Times New Roman" pitchFamily="18" charset="0"/>
              </a:rPr>
              <a:t>available</a:t>
            </a:r>
          </a:p>
          <a:p>
            <a:pPr lvl="2"/>
            <a:r>
              <a:rPr lang="en-US" dirty="0" smtClean="0">
                <a:latin typeface="Times New Roman" pitchFamily="18" charset="0"/>
                <a:cs typeface="Times New Roman" pitchFamily="18" charset="0"/>
              </a:rPr>
              <a:t>Audio data easily collected at server</a:t>
            </a:r>
          </a:p>
          <a:p>
            <a:pPr lvl="2"/>
            <a:r>
              <a:rPr lang="en-US" dirty="0" smtClean="0">
                <a:latin typeface="Times New Roman" pitchFamily="18" charset="0"/>
                <a:cs typeface="Times New Roman" pitchFamily="18" charset="0"/>
              </a:rPr>
              <a:t>Text data available </a:t>
            </a:r>
            <a:r>
              <a:rPr lang="en-US" altLang="zh-TW" dirty="0" smtClean="0">
                <a:latin typeface="Times New Roman" pitchFamily="18" charset="0"/>
                <a:cs typeface="Times New Roman" pitchFamily="18" charset="0"/>
              </a:rPr>
              <a:t>on </a:t>
            </a:r>
            <a:r>
              <a:rPr lang="en-US" altLang="zh-TW" dirty="0">
                <a:latin typeface="Times New Roman" pitchFamily="18" charset="0"/>
                <a:cs typeface="Times New Roman" pitchFamily="18" charset="0"/>
              </a:rPr>
              <a:t>social networks</a:t>
            </a:r>
            <a:endParaRPr lang="en-US" dirty="0" smtClean="0">
              <a:latin typeface="Times New Roman" pitchFamily="18" charset="0"/>
              <a:cs typeface="Times New Roman" pitchFamily="18" charset="0"/>
            </a:endParaRPr>
          </a:p>
        </p:txBody>
      </p:sp>
      <p:sp>
        <p:nvSpPr>
          <p:cNvPr id="4" name="Line 2"/>
          <p:cNvSpPr>
            <a:spLocks noChangeShapeType="1"/>
          </p:cNvSpPr>
          <p:nvPr/>
        </p:nvSpPr>
        <p:spPr bwMode="auto">
          <a:xfrm>
            <a:off x="0" y="850900"/>
            <a:ext cx="9144000" cy="0"/>
          </a:xfrm>
          <a:prstGeom prst="line">
            <a:avLst/>
          </a:prstGeom>
          <a:noFill/>
          <a:ln w="57150" cmpd="thickThin">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457200"/>
            <a:endParaRPr lang="zh-TW" altLang="en-US">
              <a:solidFill>
                <a:prstClr val="black"/>
              </a:solidFill>
            </a:endParaRPr>
          </a:p>
        </p:txBody>
      </p:sp>
    </p:spTree>
    <p:extLst>
      <p:ext uri="{BB962C8B-B14F-4D97-AF65-F5344CB8AC3E}">
        <p14:creationId xmlns:p14="http://schemas.microsoft.com/office/powerpoint/2010/main" val="20597465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p:cNvGrpSpPr>
            <a:grpSpLocks noChangeAspect="1"/>
          </p:cNvGrpSpPr>
          <p:nvPr/>
        </p:nvGrpSpPr>
        <p:grpSpPr>
          <a:xfrm>
            <a:off x="133637" y="924492"/>
            <a:ext cx="8813779" cy="6270422"/>
            <a:chOff x="-1466557" y="34036"/>
            <a:chExt cx="11017224" cy="7838027"/>
          </a:xfrm>
        </p:grpSpPr>
        <p:sp>
          <p:nvSpPr>
            <p:cNvPr id="54" name="Rectangle 53"/>
            <p:cNvSpPr/>
            <p:nvPr/>
          </p:nvSpPr>
          <p:spPr>
            <a:xfrm>
              <a:off x="69023" y="269858"/>
              <a:ext cx="9047367" cy="2232282"/>
            </a:xfrm>
            <a:prstGeom prst="rect">
              <a:avLst/>
            </a:prstGeom>
            <a:solidFill>
              <a:srgbClr val="FFFFFF"/>
            </a:solidFill>
            <a:ln>
              <a:solidFill>
                <a:srgbClr val="FFFFFF"/>
              </a:solidFill>
            </a:ln>
            <a:effectLst/>
          </p:spPr>
          <p:style>
            <a:lnRef idx="2">
              <a:schemeClr val="dk1"/>
            </a:lnRef>
            <a:fillRef idx="1">
              <a:schemeClr val="lt1"/>
            </a:fillRef>
            <a:effectRef idx="0">
              <a:schemeClr val="dk1"/>
            </a:effectRef>
            <a:fontRef idx="minor">
              <a:schemeClr val="dk1"/>
            </a:fontRef>
          </p:style>
          <p:txBody>
            <a:bodyPr rtlCol="0" anchor="ctr"/>
            <a:lstStyle/>
            <a:p>
              <a:pPr algn="ctr" defTabSz="457200"/>
              <a:endParaRPr lang="en-US">
                <a:solidFill>
                  <a:prstClr val="black"/>
                </a:solidFill>
              </a:endParaRPr>
            </a:p>
          </p:txBody>
        </p:sp>
        <p:sp>
          <p:nvSpPr>
            <p:cNvPr id="4" name="Cloud Callout 3"/>
            <p:cNvSpPr/>
            <p:nvPr/>
          </p:nvSpPr>
          <p:spPr>
            <a:xfrm>
              <a:off x="-1466557" y="4271663"/>
              <a:ext cx="11017224" cy="3600400"/>
            </a:xfrm>
            <a:prstGeom prst="cloud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457200"/>
              <a:endParaRPr lang="en-US">
                <a:solidFill>
                  <a:prstClr val="black"/>
                </a:solidFill>
              </a:endParaRPr>
            </a:p>
          </p:txBody>
        </p:sp>
        <p:cxnSp>
          <p:nvCxnSpPr>
            <p:cNvPr id="6" name="直線單箭頭接點 23"/>
            <p:cNvCxnSpPr/>
            <p:nvPr/>
          </p:nvCxnSpPr>
          <p:spPr>
            <a:xfrm flipH="1" flipV="1">
              <a:off x="4139953" y="5229200"/>
              <a:ext cx="792087" cy="79208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8" name="Document 7"/>
            <p:cNvSpPr/>
            <p:nvPr/>
          </p:nvSpPr>
          <p:spPr>
            <a:xfrm flipH="1">
              <a:off x="3409758" y="159854"/>
              <a:ext cx="5951694" cy="4104456"/>
            </a:xfrm>
            <a:prstGeom prst="flowChart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457200"/>
              <a:endParaRPr lang="en-US" sz="1400" dirty="0">
                <a:solidFill>
                  <a:prstClr val="black"/>
                </a:solidFill>
              </a:endParaRPr>
            </a:p>
          </p:txBody>
        </p:sp>
        <p:sp>
          <p:nvSpPr>
            <p:cNvPr id="9" name="文字方塊 14"/>
            <p:cNvSpPr txBox="1"/>
            <p:nvPr/>
          </p:nvSpPr>
          <p:spPr>
            <a:xfrm flipH="1">
              <a:off x="4085224" y="116632"/>
              <a:ext cx="5276226" cy="461665"/>
            </a:xfrm>
            <a:prstGeom prst="rect">
              <a:avLst/>
            </a:prstGeom>
            <a:noFill/>
          </p:spPr>
          <p:txBody>
            <a:bodyPr wrap="square" rtlCol="0">
              <a:spAutoFit/>
            </a:bodyPr>
            <a:lstStyle/>
            <a:p>
              <a:pPr algn="ctr" defTabSz="457200"/>
              <a:r>
                <a:rPr lang="en-US" altLang="zh-TW" b="1" dirty="0" smtClean="0">
                  <a:solidFill>
                    <a:srgbClr val="1F497D"/>
                  </a:solidFill>
                  <a:latin typeface="Times New Roman" pitchFamily="18" charset="0"/>
                  <a:cs typeface="Times New Roman" pitchFamily="18" charset="0"/>
                </a:rPr>
                <a:t>Recognition Module in the Cloud</a:t>
              </a:r>
              <a:endParaRPr lang="zh-TW" altLang="en-US" b="1" dirty="0">
                <a:solidFill>
                  <a:srgbClr val="1F497D"/>
                </a:solidFill>
                <a:latin typeface="Times New Roman" pitchFamily="18" charset="0"/>
                <a:cs typeface="Times New Roman" pitchFamily="18" charset="0"/>
              </a:endParaRPr>
            </a:p>
          </p:txBody>
        </p:sp>
        <p:sp>
          <p:nvSpPr>
            <p:cNvPr id="21" name="流程圖: 程序 7"/>
            <p:cNvSpPr/>
            <p:nvPr/>
          </p:nvSpPr>
          <p:spPr>
            <a:xfrm flipH="1">
              <a:off x="3563887" y="588299"/>
              <a:ext cx="2439631" cy="1256525"/>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TW" dirty="0" smtClean="0">
                  <a:solidFill>
                    <a:prstClr val="black"/>
                  </a:solidFill>
                  <a:latin typeface="Times New Roman" pitchFamily="18" charset="0"/>
                  <a:cs typeface="Times New Roman" pitchFamily="18" charset="0"/>
                </a:rPr>
                <a:t> </a:t>
              </a:r>
            </a:p>
          </p:txBody>
        </p:sp>
        <p:sp>
          <p:nvSpPr>
            <p:cNvPr id="22" name="流程圖: 磁碟 8"/>
            <p:cNvSpPr/>
            <p:nvPr/>
          </p:nvSpPr>
          <p:spPr>
            <a:xfrm flipH="1">
              <a:off x="3637816" y="1016511"/>
              <a:ext cx="1108923" cy="757746"/>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TW" sz="1400" dirty="0" smtClean="0">
                  <a:solidFill>
                    <a:prstClr val="black"/>
                  </a:solidFill>
                  <a:latin typeface="Times New Roman" pitchFamily="18" charset="0"/>
                  <a:cs typeface="Times New Roman" pitchFamily="18" charset="0"/>
                </a:rPr>
                <a:t>Personal-</a:t>
              </a:r>
              <a:r>
                <a:rPr lang="en-US" altLang="zh-TW" sz="1400" dirty="0" err="1" smtClean="0">
                  <a:solidFill>
                    <a:prstClr val="black"/>
                  </a:solidFill>
                  <a:latin typeface="Times New Roman" pitchFamily="18" charset="0"/>
                  <a:cs typeface="Times New Roman" pitchFamily="18" charset="0"/>
                </a:rPr>
                <a:t>ized</a:t>
              </a:r>
              <a:r>
                <a:rPr lang="en-US" altLang="zh-TW" sz="1400" dirty="0" smtClean="0">
                  <a:solidFill>
                    <a:prstClr val="black"/>
                  </a:solidFill>
                  <a:latin typeface="Times New Roman" pitchFamily="18" charset="0"/>
                  <a:cs typeface="Times New Roman" pitchFamily="18" charset="0"/>
                </a:rPr>
                <a:t> LM</a:t>
              </a:r>
              <a:endParaRPr lang="zh-TW" altLang="en-US" sz="1400" dirty="0">
                <a:solidFill>
                  <a:prstClr val="black"/>
                </a:solidFill>
                <a:latin typeface="Times New Roman" pitchFamily="18" charset="0"/>
                <a:cs typeface="Times New Roman" pitchFamily="18" charset="0"/>
              </a:endParaRPr>
            </a:p>
          </p:txBody>
        </p:sp>
        <p:sp>
          <p:nvSpPr>
            <p:cNvPr id="23" name="流程圖: 磁碟 8"/>
            <p:cNvSpPr/>
            <p:nvPr/>
          </p:nvSpPr>
          <p:spPr>
            <a:xfrm flipH="1">
              <a:off x="4820667" y="1016511"/>
              <a:ext cx="1108923" cy="757746"/>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TW" sz="1400" dirty="0" smtClean="0">
                  <a:solidFill>
                    <a:prstClr val="black"/>
                  </a:solidFill>
                  <a:latin typeface="Times New Roman" pitchFamily="18" charset="0"/>
                  <a:cs typeface="Times New Roman" pitchFamily="18" charset="0"/>
                </a:rPr>
                <a:t>Personal-</a:t>
              </a:r>
              <a:r>
                <a:rPr lang="en-US" altLang="zh-TW" sz="1400" dirty="0" err="1" smtClean="0">
                  <a:solidFill>
                    <a:prstClr val="black"/>
                  </a:solidFill>
                  <a:latin typeface="Times New Roman" pitchFamily="18" charset="0"/>
                  <a:cs typeface="Times New Roman" pitchFamily="18" charset="0"/>
                </a:rPr>
                <a:t>ized</a:t>
              </a:r>
              <a:r>
                <a:rPr lang="en-US" altLang="zh-TW" sz="1400" dirty="0" smtClean="0">
                  <a:solidFill>
                    <a:prstClr val="black"/>
                  </a:solidFill>
                  <a:latin typeface="Times New Roman" pitchFamily="18" charset="0"/>
                  <a:cs typeface="Times New Roman" pitchFamily="18" charset="0"/>
                </a:rPr>
                <a:t> AM</a:t>
              </a:r>
              <a:endParaRPr lang="zh-TW" altLang="en-US" sz="1400" dirty="0">
                <a:solidFill>
                  <a:prstClr val="black"/>
                </a:solidFill>
                <a:latin typeface="Times New Roman" pitchFamily="18" charset="0"/>
                <a:cs typeface="Times New Roman" pitchFamily="18" charset="0"/>
              </a:endParaRPr>
            </a:p>
          </p:txBody>
        </p:sp>
        <p:sp>
          <p:nvSpPr>
            <p:cNvPr id="24" name="文字方塊 14"/>
            <p:cNvSpPr txBox="1"/>
            <p:nvPr/>
          </p:nvSpPr>
          <p:spPr>
            <a:xfrm flipH="1">
              <a:off x="3415284" y="565709"/>
              <a:ext cx="2747789" cy="461665"/>
            </a:xfrm>
            <a:prstGeom prst="rect">
              <a:avLst/>
            </a:prstGeom>
            <a:noFill/>
          </p:spPr>
          <p:txBody>
            <a:bodyPr wrap="square" rtlCol="0">
              <a:spAutoFit/>
            </a:bodyPr>
            <a:lstStyle/>
            <a:p>
              <a:pPr algn="ctr" defTabSz="457200"/>
              <a:r>
                <a:rPr lang="en-US" altLang="zh-TW" b="1" dirty="0" smtClean="0">
                  <a:solidFill>
                    <a:srgbClr val="1F497D"/>
                  </a:solidFill>
                  <a:latin typeface="Times New Roman" pitchFamily="18" charset="0"/>
                  <a:cs typeface="Times New Roman" pitchFamily="18" charset="0"/>
                </a:rPr>
                <a:t>Recognition Engine</a:t>
              </a:r>
              <a:endParaRPr lang="zh-TW" altLang="en-US" b="1" dirty="0">
                <a:solidFill>
                  <a:srgbClr val="1F497D"/>
                </a:solidFill>
                <a:latin typeface="Times New Roman" pitchFamily="18" charset="0"/>
                <a:cs typeface="Times New Roman" pitchFamily="18" charset="0"/>
              </a:endParaRPr>
            </a:p>
          </p:txBody>
        </p:sp>
        <p:sp>
          <p:nvSpPr>
            <p:cNvPr id="11" name="流程圖: 程序 7"/>
            <p:cNvSpPr/>
            <p:nvPr/>
          </p:nvSpPr>
          <p:spPr>
            <a:xfrm flipH="1">
              <a:off x="7463217" y="1726279"/>
              <a:ext cx="1256780" cy="820891"/>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TW" sz="1400" dirty="0" smtClean="0">
                  <a:solidFill>
                    <a:prstClr val="black"/>
                  </a:solidFill>
                  <a:latin typeface="Times New Roman" pitchFamily="18" charset="0"/>
                  <a:cs typeface="Times New Roman" pitchFamily="18" charset="0"/>
                </a:rPr>
                <a:t> Acoustic Model Adaptation</a:t>
              </a:r>
            </a:p>
          </p:txBody>
        </p:sp>
        <p:sp>
          <p:nvSpPr>
            <p:cNvPr id="12" name="流程圖: 磁碟 8"/>
            <p:cNvSpPr/>
            <p:nvPr/>
          </p:nvSpPr>
          <p:spPr>
            <a:xfrm flipH="1">
              <a:off x="7313337" y="2958179"/>
              <a:ext cx="1803053" cy="1010327"/>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457200"/>
              <a:r>
                <a:rPr lang="en-US" altLang="zh-TW" sz="1600" dirty="0" smtClean="0">
                  <a:solidFill>
                    <a:prstClr val="black"/>
                  </a:solidFill>
                  <a:latin typeface="Times New Roman" pitchFamily="18" charset="0"/>
                  <a:cs typeface="Times New Roman" pitchFamily="18" charset="0"/>
                </a:rPr>
                <a:t>Personalized </a:t>
              </a:r>
              <a:r>
                <a:rPr lang="en-US" altLang="zh-TW" sz="1400" dirty="0" smtClean="0">
                  <a:solidFill>
                    <a:prstClr val="black"/>
                  </a:solidFill>
                  <a:latin typeface="Times New Roman" pitchFamily="18" charset="0"/>
                  <a:cs typeface="Times New Roman" pitchFamily="18" charset="0"/>
                </a:rPr>
                <a:t>Acoustic</a:t>
              </a:r>
              <a:r>
                <a:rPr lang="en-US" altLang="zh-TW" sz="1600" dirty="0" smtClean="0">
                  <a:solidFill>
                    <a:prstClr val="black"/>
                  </a:solidFill>
                  <a:latin typeface="Times New Roman" pitchFamily="18" charset="0"/>
                  <a:cs typeface="Times New Roman" pitchFamily="18" charset="0"/>
                </a:rPr>
                <a:t> Data</a:t>
              </a:r>
              <a:endParaRPr lang="zh-TW" altLang="en-US" sz="1600" dirty="0">
                <a:solidFill>
                  <a:prstClr val="black"/>
                </a:solidFill>
                <a:latin typeface="Times New Roman" pitchFamily="18" charset="0"/>
                <a:cs typeface="Times New Roman" pitchFamily="18" charset="0"/>
              </a:endParaRPr>
            </a:p>
          </p:txBody>
        </p:sp>
        <p:sp>
          <p:nvSpPr>
            <p:cNvPr id="13" name="流程圖: 程序 7"/>
            <p:cNvSpPr/>
            <p:nvPr/>
          </p:nvSpPr>
          <p:spPr>
            <a:xfrm flipH="1">
              <a:off x="6084167" y="1726279"/>
              <a:ext cx="1256780" cy="820891"/>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TW" sz="1400" dirty="0" smtClean="0">
                  <a:solidFill>
                    <a:prstClr val="black"/>
                  </a:solidFill>
                  <a:latin typeface="Times New Roman" pitchFamily="18" charset="0"/>
                  <a:cs typeface="Times New Roman" pitchFamily="18" charset="0"/>
                </a:rPr>
                <a:t>Language Model Adaptation</a:t>
              </a:r>
            </a:p>
          </p:txBody>
        </p:sp>
        <p:sp>
          <p:nvSpPr>
            <p:cNvPr id="14" name="流程圖: 磁碟 8"/>
            <p:cNvSpPr/>
            <p:nvPr/>
          </p:nvSpPr>
          <p:spPr>
            <a:xfrm flipH="1">
              <a:off x="4750579" y="2347373"/>
              <a:ext cx="1256780" cy="1262910"/>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457200"/>
              <a:r>
                <a:rPr lang="en-US" altLang="zh-TW" sz="1400" dirty="0" smtClean="0">
                  <a:solidFill>
                    <a:prstClr val="black"/>
                  </a:solidFill>
                  <a:latin typeface="Times New Roman" pitchFamily="18" charset="0"/>
                  <a:cs typeface="Times New Roman" pitchFamily="18" charset="0"/>
                </a:rPr>
                <a:t>Social Network Corpora</a:t>
              </a:r>
            </a:p>
          </p:txBody>
        </p:sp>
        <p:sp>
          <p:nvSpPr>
            <p:cNvPr id="15" name="流程圖: 程序 7"/>
            <p:cNvSpPr/>
            <p:nvPr/>
          </p:nvSpPr>
          <p:spPr>
            <a:xfrm flipH="1">
              <a:off x="3567728" y="2326724"/>
              <a:ext cx="961067" cy="631455"/>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TW" sz="1600" dirty="0" smtClean="0">
                  <a:solidFill>
                    <a:prstClr val="black"/>
                  </a:solidFill>
                  <a:latin typeface="Times New Roman" pitchFamily="18" charset="0"/>
                  <a:cs typeface="Times New Roman" pitchFamily="18" charset="0"/>
                </a:rPr>
                <a:t>Web </a:t>
              </a:r>
              <a:r>
                <a:rPr lang="en-US" altLang="zh-TW" sz="1400" dirty="0" smtClean="0">
                  <a:solidFill>
                    <a:prstClr val="black"/>
                  </a:solidFill>
                  <a:latin typeface="Times New Roman" pitchFamily="18" charset="0"/>
                  <a:cs typeface="Times New Roman" pitchFamily="18" charset="0"/>
                </a:rPr>
                <a:t>Crawler</a:t>
              </a:r>
            </a:p>
          </p:txBody>
        </p:sp>
        <p:cxnSp>
          <p:nvCxnSpPr>
            <p:cNvPr id="16" name="直線單箭頭接點 39"/>
            <p:cNvCxnSpPr>
              <a:stCxn id="12" idx="1"/>
              <a:endCxn id="11" idx="2"/>
            </p:cNvCxnSpPr>
            <p:nvPr/>
          </p:nvCxnSpPr>
          <p:spPr>
            <a:xfrm flipH="1" flipV="1">
              <a:off x="8091607" y="2547171"/>
              <a:ext cx="123256" cy="4110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直線單箭頭接點 39"/>
            <p:cNvCxnSpPr>
              <a:stCxn id="15" idx="1"/>
            </p:cNvCxnSpPr>
            <p:nvPr/>
          </p:nvCxnSpPr>
          <p:spPr>
            <a:xfrm>
              <a:off x="4528795" y="2642451"/>
              <a:ext cx="29571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4" idx="2"/>
              <a:endCxn id="13" idx="2"/>
            </p:cNvCxnSpPr>
            <p:nvPr/>
          </p:nvCxnSpPr>
          <p:spPr>
            <a:xfrm flipV="1">
              <a:off x="6007359" y="2547171"/>
              <a:ext cx="705198" cy="431657"/>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13" idx="3"/>
              <a:endCxn id="22" idx="3"/>
            </p:cNvCxnSpPr>
            <p:nvPr/>
          </p:nvCxnSpPr>
          <p:spPr>
            <a:xfrm rot="10800000">
              <a:off x="4192277" y="1774257"/>
              <a:ext cx="1891890" cy="362468"/>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0"/>
              <a:endCxn id="23" idx="2"/>
            </p:cNvCxnSpPr>
            <p:nvPr/>
          </p:nvCxnSpPr>
          <p:spPr>
            <a:xfrm rot="16200000" flipV="1">
              <a:off x="6845152" y="479823"/>
              <a:ext cx="330895" cy="2162017"/>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grpSp>
          <p:nvGrpSpPr>
            <p:cNvPr id="25" name="群組 3"/>
            <p:cNvGrpSpPr/>
            <p:nvPr/>
          </p:nvGrpSpPr>
          <p:grpSpPr>
            <a:xfrm>
              <a:off x="-756375" y="448733"/>
              <a:ext cx="2357637" cy="2507457"/>
              <a:chOff x="-252319" y="4265157"/>
              <a:chExt cx="2357637" cy="2507457"/>
            </a:xfrm>
          </p:grpSpPr>
          <p:pic>
            <p:nvPicPr>
              <p:cNvPr id="26" name="圖片 4" descr="phone.JPG"/>
              <p:cNvPicPr>
                <a:picLocks noChangeAspect="1"/>
              </p:cNvPicPr>
              <p:nvPr/>
            </p:nvPicPr>
            <p:blipFill>
              <a:blip r:embed="rId2" cstate="print"/>
              <a:stretch>
                <a:fillRect/>
              </a:stretch>
            </p:blipFill>
            <p:spPr>
              <a:xfrm>
                <a:off x="633705" y="4265157"/>
                <a:ext cx="1471613" cy="2507457"/>
              </a:xfrm>
              <a:prstGeom prst="rect">
                <a:avLst/>
              </a:prstGeom>
            </p:spPr>
          </p:pic>
          <p:pic>
            <p:nvPicPr>
              <p:cNvPr id="27" name="圖片 5" descr="200782210426409_2.jpg"/>
              <p:cNvPicPr>
                <a:picLocks noChangeAspect="1"/>
              </p:cNvPicPr>
              <p:nvPr/>
            </p:nvPicPr>
            <p:blipFill>
              <a:blip r:embed="rId3" cstate="print"/>
              <a:stretch>
                <a:fillRect/>
              </a:stretch>
            </p:blipFill>
            <p:spPr>
              <a:xfrm>
                <a:off x="-252319" y="4964216"/>
                <a:ext cx="452005" cy="826078"/>
              </a:xfrm>
              <a:prstGeom prst="rect">
                <a:avLst/>
              </a:prstGeom>
            </p:spPr>
          </p:pic>
        </p:grpSp>
        <p:sp>
          <p:nvSpPr>
            <p:cNvPr id="28" name="文字方塊 6"/>
            <p:cNvSpPr txBox="1"/>
            <p:nvPr/>
          </p:nvSpPr>
          <p:spPr>
            <a:xfrm>
              <a:off x="354229" y="34036"/>
              <a:ext cx="1008213" cy="461665"/>
            </a:xfrm>
            <a:prstGeom prst="rect">
              <a:avLst/>
            </a:prstGeom>
            <a:noFill/>
          </p:spPr>
          <p:txBody>
            <a:bodyPr wrap="square" rtlCol="0">
              <a:spAutoFit/>
            </a:bodyPr>
            <a:lstStyle/>
            <a:p>
              <a:pPr defTabSz="457200"/>
              <a:r>
                <a:rPr lang="en-US" altLang="zh-TW" dirty="0" smtClean="0">
                  <a:solidFill>
                    <a:prstClr val="black"/>
                  </a:solidFill>
                  <a:latin typeface="Times New Roman" pitchFamily="18" charset="0"/>
                  <a:cs typeface="Times New Roman" pitchFamily="18" charset="0"/>
                </a:rPr>
                <a:t>Client</a:t>
              </a:r>
              <a:endParaRPr lang="zh-TW" altLang="en-US" dirty="0">
                <a:solidFill>
                  <a:prstClr val="black"/>
                </a:solidFill>
                <a:latin typeface="Times New Roman" pitchFamily="18" charset="0"/>
                <a:cs typeface="Times New Roman" pitchFamily="18" charset="0"/>
              </a:endParaRPr>
            </a:p>
          </p:txBody>
        </p:sp>
        <p:cxnSp>
          <p:nvCxnSpPr>
            <p:cNvPr id="29" name="直線單箭頭接點 9"/>
            <p:cNvCxnSpPr/>
            <p:nvPr/>
          </p:nvCxnSpPr>
          <p:spPr>
            <a:xfrm>
              <a:off x="1655777" y="980728"/>
              <a:ext cx="18000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直線單箭頭接點 11"/>
            <p:cNvCxnSpPr/>
            <p:nvPr/>
          </p:nvCxnSpPr>
          <p:spPr>
            <a:xfrm flipH="1">
              <a:off x="1633397" y="1196752"/>
              <a:ext cx="18000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文字方塊 12"/>
            <p:cNvSpPr txBox="1"/>
            <p:nvPr/>
          </p:nvSpPr>
          <p:spPr>
            <a:xfrm>
              <a:off x="1979712" y="571369"/>
              <a:ext cx="1296144" cy="369332"/>
            </a:xfrm>
            <a:prstGeom prst="rect">
              <a:avLst/>
            </a:prstGeom>
            <a:noFill/>
          </p:spPr>
          <p:txBody>
            <a:bodyPr wrap="square" rtlCol="0">
              <a:spAutoFit/>
            </a:bodyPr>
            <a:lstStyle/>
            <a:p>
              <a:pPr algn="ctr" defTabSz="457200"/>
              <a:r>
                <a:rPr lang="en-US" altLang="zh-TW" dirty="0" smtClean="0">
                  <a:solidFill>
                    <a:prstClr val="black"/>
                  </a:solidFill>
                  <a:latin typeface="Times New Roman" pitchFamily="18" charset="0"/>
                  <a:cs typeface="Times New Roman" pitchFamily="18" charset="0"/>
                </a:rPr>
                <a:t>Speech</a:t>
              </a:r>
              <a:endParaRPr lang="zh-TW" altLang="en-US" dirty="0">
                <a:solidFill>
                  <a:prstClr val="black"/>
                </a:solidFill>
                <a:latin typeface="Times New Roman" pitchFamily="18" charset="0"/>
                <a:cs typeface="Times New Roman" pitchFamily="18" charset="0"/>
              </a:endParaRPr>
            </a:p>
          </p:txBody>
        </p:sp>
        <p:pic>
          <p:nvPicPr>
            <p:cNvPr id="32" name="圖片 16" descr="20090917223902018.jpg"/>
            <p:cNvPicPr>
              <a:picLocks noChangeAspect="1"/>
            </p:cNvPicPr>
            <p:nvPr/>
          </p:nvPicPr>
          <p:blipFill>
            <a:blip r:embed="rId4" cstate="print"/>
            <a:stretch>
              <a:fillRect/>
            </a:stretch>
          </p:blipFill>
          <p:spPr>
            <a:xfrm>
              <a:off x="323528" y="5301208"/>
              <a:ext cx="1008112" cy="894866"/>
            </a:xfrm>
            <a:prstGeom prst="rect">
              <a:avLst/>
            </a:prstGeom>
          </p:spPr>
        </p:pic>
        <p:pic>
          <p:nvPicPr>
            <p:cNvPr id="33" name="圖片 17" descr="20090917223902018.jpg"/>
            <p:cNvPicPr>
              <a:picLocks noChangeAspect="1"/>
            </p:cNvPicPr>
            <p:nvPr/>
          </p:nvPicPr>
          <p:blipFill>
            <a:blip r:embed="rId4" cstate="print"/>
            <a:stretch>
              <a:fillRect/>
            </a:stretch>
          </p:blipFill>
          <p:spPr>
            <a:xfrm>
              <a:off x="5004048" y="5877272"/>
              <a:ext cx="940082" cy="834478"/>
            </a:xfrm>
            <a:prstGeom prst="rect">
              <a:avLst/>
            </a:prstGeom>
          </p:spPr>
        </p:pic>
        <p:pic>
          <p:nvPicPr>
            <p:cNvPr id="34" name="圖片 19" descr="20090917223902018.jpg"/>
            <p:cNvPicPr>
              <a:picLocks noChangeAspect="1"/>
            </p:cNvPicPr>
            <p:nvPr/>
          </p:nvPicPr>
          <p:blipFill>
            <a:blip r:embed="rId4" cstate="print"/>
            <a:stretch>
              <a:fillRect/>
            </a:stretch>
          </p:blipFill>
          <p:spPr>
            <a:xfrm>
              <a:off x="7092280" y="5190341"/>
              <a:ext cx="936104" cy="830947"/>
            </a:xfrm>
            <a:prstGeom prst="rect">
              <a:avLst/>
            </a:prstGeom>
          </p:spPr>
        </p:pic>
        <p:cxnSp>
          <p:nvCxnSpPr>
            <p:cNvPr id="35" name="直線單箭頭接點 23"/>
            <p:cNvCxnSpPr/>
            <p:nvPr/>
          </p:nvCxnSpPr>
          <p:spPr>
            <a:xfrm>
              <a:off x="5148064" y="5013176"/>
              <a:ext cx="1800200" cy="43204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36" name="文字方塊 24"/>
            <p:cNvSpPr txBox="1"/>
            <p:nvPr/>
          </p:nvSpPr>
          <p:spPr>
            <a:xfrm>
              <a:off x="6948264" y="4890646"/>
              <a:ext cx="1224136" cy="338554"/>
            </a:xfrm>
            <a:prstGeom prst="rect">
              <a:avLst/>
            </a:prstGeom>
            <a:noFill/>
          </p:spPr>
          <p:txBody>
            <a:bodyPr wrap="square" rtlCol="0">
              <a:spAutoFit/>
            </a:bodyPr>
            <a:lstStyle/>
            <a:p>
              <a:pPr algn="ctr" defTabSz="457200"/>
              <a:r>
                <a:rPr lang="en-US" altLang="zh-TW" sz="1600" dirty="0" smtClean="0">
                  <a:solidFill>
                    <a:prstClr val="black"/>
                  </a:solidFill>
                  <a:latin typeface="Times New Roman" pitchFamily="18" charset="0"/>
                  <a:cs typeface="Times New Roman" pitchFamily="18" charset="0"/>
                </a:rPr>
                <a:t>Friend 1</a:t>
              </a:r>
              <a:endParaRPr lang="zh-TW" altLang="en-US" sz="1600" dirty="0">
                <a:solidFill>
                  <a:prstClr val="black"/>
                </a:solidFill>
                <a:latin typeface="Times New Roman" pitchFamily="18" charset="0"/>
                <a:cs typeface="Times New Roman" pitchFamily="18" charset="0"/>
              </a:endParaRPr>
            </a:p>
          </p:txBody>
        </p:sp>
        <p:sp>
          <p:nvSpPr>
            <p:cNvPr id="37" name="文字方塊 25"/>
            <p:cNvSpPr txBox="1"/>
            <p:nvPr/>
          </p:nvSpPr>
          <p:spPr>
            <a:xfrm>
              <a:off x="251520" y="5013176"/>
              <a:ext cx="1224136" cy="338554"/>
            </a:xfrm>
            <a:prstGeom prst="rect">
              <a:avLst/>
            </a:prstGeom>
            <a:noFill/>
          </p:spPr>
          <p:txBody>
            <a:bodyPr wrap="square" rtlCol="0">
              <a:spAutoFit/>
            </a:bodyPr>
            <a:lstStyle/>
            <a:p>
              <a:pPr algn="ctr" defTabSz="457200"/>
              <a:r>
                <a:rPr lang="en-US" altLang="zh-TW" sz="1600" dirty="0" smtClean="0">
                  <a:solidFill>
                    <a:prstClr val="black"/>
                  </a:solidFill>
                  <a:latin typeface="Times New Roman" pitchFamily="18" charset="0"/>
                  <a:cs typeface="Times New Roman" pitchFamily="18" charset="0"/>
                </a:rPr>
                <a:t>Friend 2</a:t>
              </a:r>
              <a:endParaRPr lang="zh-TW" altLang="en-US" sz="1600" dirty="0">
                <a:solidFill>
                  <a:prstClr val="black"/>
                </a:solidFill>
                <a:latin typeface="Times New Roman" pitchFamily="18" charset="0"/>
                <a:cs typeface="Times New Roman" pitchFamily="18" charset="0"/>
              </a:endParaRPr>
            </a:p>
          </p:txBody>
        </p:sp>
        <p:sp>
          <p:nvSpPr>
            <p:cNvPr id="38" name="文字方塊 26"/>
            <p:cNvSpPr txBox="1"/>
            <p:nvPr/>
          </p:nvSpPr>
          <p:spPr>
            <a:xfrm>
              <a:off x="4860032" y="5589240"/>
              <a:ext cx="1224136" cy="338554"/>
            </a:xfrm>
            <a:prstGeom prst="rect">
              <a:avLst/>
            </a:prstGeom>
            <a:noFill/>
          </p:spPr>
          <p:txBody>
            <a:bodyPr wrap="square" rtlCol="0">
              <a:spAutoFit/>
            </a:bodyPr>
            <a:lstStyle/>
            <a:p>
              <a:pPr algn="ctr" defTabSz="457200"/>
              <a:r>
                <a:rPr lang="en-US" altLang="zh-TW" sz="1600" dirty="0" smtClean="0">
                  <a:solidFill>
                    <a:prstClr val="black"/>
                  </a:solidFill>
                  <a:latin typeface="Times New Roman" pitchFamily="18" charset="0"/>
                  <a:cs typeface="Times New Roman" pitchFamily="18" charset="0"/>
                </a:rPr>
                <a:t>Friend 3</a:t>
              </a:r>
              <a:endParaRPr lang="zh-TW" altLang="en-US" sz="1600" dirty="0">
                <a:solidFill>
                  <a:prstClr val="black"/>
                </a:solidFill>
                <a:latin typeface="Times New Roman" pitchFamily="18" charset="0"/>
                <a:cs typeface="Times New Roman" pitchFamily="18" charset="0"/>
              </a:endParaRPr>
            </a:p>
          </p:txBody>
        </p:sp>
        <p:sp>
          <p:nvSpPr>
            <p:cNvPr id="39" name="文字方塊 33"/>
            <p:cNvSpPr txBox="1"/>
            <p:nvPr/>
          </p:nvSpPr>
          <p:spPr>
            <a:xfrm>
              <a:off x="1259632" y="6381328"/>
              <a:ext cx="2736304" cy="338554"/>
            </a:xfrm>
            <a:prstGeom prst="rect">
              <a:avLst/>
            </a:prstGeom>
            <a:noFill/>
          </p:spPr>
          <p:txBody>
            <a:bodyPr wrap="square" rtlCol="0">
              <a:spAutoFit/>
            </a:bodyPr>
            <a:lstStyle/>
            <a:p>
              <a:pPr algn="ctr" defTabSz="457200"/>
              <a:r>
                <a:rPr lang="en-US" altLang="zh-TW" sz="1600" b="1" dirty="0" smtClean="0">
                  <a:solidFill>
                    <a:srgbClr val="1F497D"/>
                  </a:solidFill>
                  <a:latin typeface="Times New Roman" pitchFamily="18" charset="0"/>
                  <a:cs typeface="Times New Roman" pitchFamily="18" charset="0"/>
                </a:rPr>
                <a:t>Social Network Cloud</a:t>
              </a:r>
              <a:endParaRPr lang="zh-TW" altLang="en-US" sz="1600" b="1" dirty="0">
                <a:solidFill>
                  <a:srgbClr val="1F497D"/>
                </a:solidFill>
                <a:latin typeface="Times New Roman" pitchFamily="18" charset="0"/>
                <a:cs typeface="Times New Roman" pitchFamily="18" charset="0"/>
              </a:endParaRPr>
            </a:p>
          </p:txBody>
        </p:sp>
        <p:sp>
          <p:nvSpPr>
            <p:cNvPr id="40" name="文字方塊 34"/>
            <p:cNvSpPr txBox="1"/>
            <p:nvPr/>
          </p:nvSpPr>
          <p:spPr>
            <a:xfrm>
              <a:off x="409636" y="3077382"/>
              <a:ext cx="2560858" cy="461665"/>
            </a:xfrm>
            <a:prstGeom prst="rect">
              <a:avLst/>
            </a:prstGeom>
            <a:noFill/>
          </p:spPr>
          <p:txBody>
            <a:bodyPr wrap="square" rtlCol="0">
              <a:spAutoFit/>
            </a:bodyPr>
            <a:lstStyle/>
            <a:p>
              <a:pPr defTabSz="457200"/>
              <a:r>
                <a:rPr lang="en-US" altLang="zh-TW" dirty="0" smtClean="0">
                  <a:solidFill>
                    <a:prstClr val="black"/>
                  </a:solidFill>
                  <a:latin typeface="Times New Roman" pitchFamily="18" charset="0"/>
                  <a:cs typeface="Times New Roman" pitchFamily="18" charset="0"/>
                </a:rPr>
                <a:t>Post transcriptions</a:t>
              </a:r>
              <a:endParaRPr lang="zh-TW" altLang="en-US" dirty="0">
                <a:solidFill>
                  <a:prstClr val="black"/>
                </a:solidFill>
                <a:latin typeface="Times New Roman" pitchFamily="18" charset="0"/>
                <a:cs typeface="Times New Roman" pitchFamily="18" charset="0"/>
              </a:endParaRPr>
            </a:p>
          </p:txBody>
        </p:sp>
        <p:grpSp>
          <p:nvGrpSpPr>
            <p:cNvPr id="42" name="群組 28"/>
            <p:cNvGrpSpPr>
              <a:grpSpLocks noChangeAspect="1"/>
            </p:cNvGrpSpPr>
            <p:nvPr/>
          </p:nvGrpSpPr>
          <p:grpSpPr>
            <a:xfrm>
              <a:off x="2627784" y="3789040"/>
              <a:ext cx="2437676" cy="1800000"/>
              <a:chOff x="1500188" y="1196752"/>
              <a:chExt cx="6143625" cy="4536504"/>
            </a:xfrm>
          </p:grpSpPr>
          <p:pic>
            <p:nvPicPr>
              <p:cNvPr id="43" name="Picture 2"/>
              <p:cNvPicPr>
                <a:picLocks noChangeAspect="1" noChangeArrowheads="1"/>
              </p:cNvPicPr>
              <p:nvPr/>
            </p:nvPicPr>
            <p:blipFill>
              <a:blip r:embed="rId5" cstate="print"/>
              <a:srcRect/>
              <a:stretch>
                <a:fillRect/>
              </a:stretch>
            </p:blipFill>
            <p:spPr bwMode="auto">
              <a:xfrm>
                <a:off x="1766888" y="2394570"/>
                <a:ext cx="5610225" cy="2476500"/>
              </a:xfrm>
              <a:prstGeom prst="rect">
                <a:avLst/>
              </a:prstGeom>
              <a:noFill/>
              <a:ln w="9525">
                <a:noFill/>
                <a:miter lim="800000"/>
                <a:headEnd/>
                <a:tailEnd/>
              </a:ln>
            </p:spPr>
          </p:pic>
          <p:pic>
            <p:nvPicPr>
              <p:cNvPr id="44" name="Picture 3"/>
              <p:cNvPicPr>
                <a:picLocks noChangeAspect="1" noChangeArrowheads="1"/>
              </p:cNvPicPr>
              <p:nvPr/>
            </p:nvPicPr>
            <p:blipFill>
              <a:blip r:embed="rId6" cstate="print"/>
              <a:srcRect/>
              <a:stretch>
                <a:fillRect/>
              </a:stretch>
            </p:blipFill>
            <p:spPr bwMode="auto">
              <a:xfrm>
                <a:off x="1500188" y="1196752"/>
                <a:ext cx="6143625" cy="409575"/>
              </a:xfrm>
              <a:prstGeom prst="rect">
                <a:avLst/>
              </a:prstGeom>
              <a:noFill/>
              <a:ln w="9525">
                <a:noFill/>
                <a:miter lim="800000"/>
                <a:headEnd/>
                <a:tailEnd/>
              </a:ln>
            </p:spPr>
          </p:pic>
          <p:pic>
            <p:nvPicPr>
              <p:cNvPr id="45" name="Picture 4"/>
              <p:cNvPicPr>
                <a:picLocks noChangeAspect="1" noChangeArrowheads="1"/>
              </p:cNvPicPr>
              <p:nvPr/>
            </p:nvPicPr>
            <p:blipFill>
              <a:blip r:embed="rId7" cstate="print"/>
              <a:srcRect/>
              <a:stretch>
                <a:fillRect/>
              </a:stretch>
            </p:blipFill>
            <p:spPr bwMode="auto">
              <a:xfrm>
                <a:off x="1631882" y="1616596"/>
                <a:ext cx="5800725" cy="762000"/>
              </a:xfrm>
              <a:prstGeom prst="rect">
                <a:avLst/>
              </a:prstGeom>
              <a:noFill/>
              <a:ln w="9525">
                <a:noFill/>
                <a:miter lim="800000"/>
                <a:headEnd/>
                <a:tailEnd/>
              </a:ln>
            </p:spPr>
          </p:pic>
          <p:pic>
            <p:nvPicPr>
              <p:cNvPr id="46" name="Picture 5"/>
              <p:cNvPicPr>
                <a:picLocks noChangeAspect="1" noChangeArrowheads="1"/>
              </p:cNvPicPr>
              <p:nvPr/>
            </p:nvPicPr>
            <p:blipFill>
              <a:blip r:embed="rId8" cstate="print"/>
              <a:srcRect/>
              <a:stretch>
                <a:fillRect/>
              </a:stretch>
            </p:blipFill>
            <p:spPr bwMode="auto">
              <a:xfrm>
                <a:off x="1657350" y="4856956"/>
                <a:ext cx="5829300" cy="876300"/>
              </a:xfrm>
              <a:prstGeom prst="rect">
                <a:avLst/>
              </a:prstGeom>
              <a:noFill/>
              <a:ln w="9525">
                <a:noFill/>
                <a:miter lim="800000"/>
                <a:headEnd/>
                <a:tailEnd/>
              </a:ln>
            </p:spPr>
          </p:pic>
        </p:grpSp>
        <p:sp>
          <p:nvSpPr>
            <p:cNvPr id="47" name="文字方塊 27"/>
            <p:cNvSpPr txBox="1"/>
            <p:nvPr/>
          </p:nvSpPr>
          <p:spPr>
            <a:xfrm>
              <a:off x="2471153" y="3429000"/>
              <a:ext cx="1854514" cy="461665"/>
            </a:xfrm>
            <a:prstGeom prst="rect">
              <a:avLst/>
            </a:prstGeom>
            <a:noFill/>
          </p:spPr>
          <p:txBody>
            <a:bodyPr wrap="square" rtlCol="0">
              <a:spAutoFit/>
            </a:bodyPr>
            <a:lstStyle/>
            <a:p>
              <a:pPr defTabSz="457200"/>
              <a:r>
                <a:rPr lang="en-US" altLang="zh-TW" b="1" dirty="0" smtClean="0">
                  <a:solidFill>
                    <a:srgbClr val="1F497D"/>
                  </a:solidFill>
                  <a:latin typeface="Times New Roman" pitchFamily="18" charset="0"/>
                  <a:cs typeface="Times New Roman" pitchFamily="18" charset="0"/>
                </a:rPr>
                <a:t>User’s Wall</a:t>
              </a:r>
              <a:endParaRPr lang="zh-TW" altLang="en-US" b="1" dirty="0">
                <a:solidFill>
                  <a:srgbClr val="1F497D"/>
                </a:solidFill>
                <a:latin typeface="Times New Roman" pitchFamily="18" charset="0"/>
                <a:cs typeface="Times New Roman" pitchFamily="18" charset="0"/>
              </a:endParaRPr>
            </a:p>
          </p:txBody>
        </p:sp>
        <p:cxnSp>
          <p:nvCxnSpPr>
            <p:cNvPr id="48" name="直線單箭頭接點 39"/>
            <p:cNvCxnSpPr/>
            <p:nvPr/>
          </p:nvCxnSpPr>
          <p:spPr>
            <a:xfrm>
              <a:off x="1835696" y="2420888"/>
              <a:ext cx="1008112" cy="10081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9" name="文字方塊 42"/>
            <p:cNvSpPr txBox="1"/>
            <p:nvPr/>
          </p:nvSpPr>
          <p:spPr>
            <a:xfrm>
              <a:off x="1465543" y="1196752"/>
              <a:ext cx="1944215" cy="461665"/>
            </a:xfrm>
            <a:prstGeom prst="rect">
              <a:avLst/>
            </a:prstGeom>
            <a:noFill/>
          </p:spPr>
          <p:txBody>
            <a:bodyPr wrap="square" rtlCol="0">
              <a:spAutoFit/>
            </a:bodyPr>
            <a:lstStyle/>
            <a:p>
              <a:pPr algn="ctr" defTabSz="457200"/>
              <a:r>
                <a:rPr lang="en-US" altLang="zh-TW" dirty="0" smtClean="0">
                  <a:solidFill>
                    <a:prstClr val="black"/>
                  </a:solidFill>
                  <a:latin typeface="Times New Roman" pitchFamily="18" charset="0"/>
                  <a:cs typeface="Times New Roman" pitchFamily="18" charset="0"/>
                </a:rPr>
                <a:t>Transcriptions</a:t>
              </a:r>
              <a:endParaRPr lang="zh-TW" altLang="en-US" dirty="0">
                <a:solidFill>
                  <a:prstClr val="black"/>
                </a:solidFill>
                <a:latin typeface="Times New Roman" pitchFamily="18" charset="0"/>
                <a:cs typeface="Times New Roman" pitchFamily="18" charset="0"/>
              </a:endParaRPr>
            </a:p>
          </p:txBody>
        </p:sp>
        <p:cxnSp>
          <p:nvCxnSpPr>
            <p:cNvPr id="50" name="直線單箭頭接點 23"/>
            <p:cNvCxnSpPr/>
            <p:nvPr/>
          </p:nvCxnSpPr>
          <p:spPr>
            <a:xfrm flipV="1">
              <a:off x="1403648" y="4941168"/>
              <a:ext cx="1296144" cy="43204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1" name="直線單箭頭接點 23"/>
            <p:cNvCxnSpPr/>
            <p:nvPr/>
          </p:nvCxnSpPr>
          <p:spPr>
            <a:xfrm>
              <a:off x="1403648" y="5805264"/>
              <a:ext cx="3528392" cy="50405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2" name="直線單箭頭接點 39"/>
            <p:cNvCxnSpPr/>
            <p:nvPr/>
          </p:nvCxnSpPr>
          <p:spPr>
            <a:xfrm flipV="1">
              <a:off x="4067944" y="2924944"/>
              <a:ext cx="0" cy="7920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53" name="Title 1"/>
          <p:cNvSpPr>
            <a:spLocks noGrp="1"/>
          </p:cNvSpPr>
          <p:nvPr>
            <p:ph type="title"/>
          </p:nvPr>
        </p:nvSpPr>
        <p:spPr>
          <a:xfrm>
            <a:off x="0" y="75600"/>
            <a:ext cx="9133200" cy="720000"/>
          </a:xfrm>
        </p:spPr>
        <p:txBody>
          <a:bodyPr>
            <a:normAutofit/>
          </a:bodyPr>
          <a:lstStyle/>
          <a:p>
            <a:pPr algn="l"/>
            <a:r>
              <a:rPr lang="en-US" altLang="zh-TW" sz="3300" b="1" dirty="0" smtClean="0">
                <a:latin typeface="Times New Roman" pitchFamily="18" charset="0"/>
                <a:cs typeface="Times New Roman" pitchFamily="18" charset="0"/>
              </a:rPr>
              <a:t>Personalized </a:t>
            </a:r>
            <a:r>
              <a:rPr lang="en-US" altLang="zh-TW" sz="3300" b="1" dirty="0">
                <a:latin typeface="Times New Roman" pitchFamily="18" charset="0"/>
                <a:cs typeface="Times New Roman" pitchFamily="18" charset="0"/>
              </a:rPr>
              <a:t>Recognizer and Social </a:t>
            </a:r>
            <a:r>
              <a:rPr lang="en-US" altLang="zh-TW" sz="3300" b="1" dirty="0" smtClean="0">
                <a:latin typeface="Times New Roman" pitchFamily="18" charset="0"/>
                <a:cs typeface="Times New Roman" pitchFamily="18" charset="0"/>
              </a:rPr>
              <a:t>Networks</a:t>
            </a:r>
            <a:endParaRPr lang="en-US" sz="3300" b="1" dirty="0">
              <a:latin typeface="Times New Roman" pitchFamily="18" charset="0"/>
              <a:cs typeface="Times New Roman" pitchFamily="18" charset="0"/>
            </a:endParaRPr>
          </a:p>
        </p:txBody>
      </p:sp>
      <p:sp>
        <p:nvSpPr>
          <p:cNvPr id="55" name="Line 2"/>
          <p:cNvSpPr>
            <a:spLocks noChangeShapeType="1"/>
          </p:cNvSpPr>
          <p:nvPr/>
        </p:nvSpPr>
        <p:spPr bwMode="auto">
          <a:xfrm>
            <a:off x="0" y="850900"/>
            <a:ext cx="9144000" cy="0"/>
          </a:xfrm>
          <a:prstGeom prst="line">
            <a:avLst/>
          </a:prstGeom>
          <a:noFill/>
          <a:ln w="57150" cmpd="thickThin">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457200"/>
            <a:endParaRPr lang="zh-TW" altLang="en-US">
              <a:solidFill>
                <a:prstClr val="black"/>
              </a:solidFill>
            </a:endParaRPr>
          </a:p>
        </p:txBody>
      </p:sp>
    </p:spTree>
    <p:extLst>
      <p:ext uri="{BB962C8B-B14F-4D97-AF65-F5344CB8AC3E}">
        <p14:creationId xmlns:p14="http://schemas.microsoft.com/office/powerpoint/2010/main" val="91718720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5600"/>
            <a:ext cx="9133200" cy="720000"/>
          </a:xfrm>
        </p:spPr>
        <p:txBody>
          <a:bodyPr vert="horz" lIns="91440" tIns="45720" rIns="91440" bIns="45720" rtlCol="0" anchor="ctr">
            <a:normAutofit/>
          </a:bodyPr>
          <a:lstStyle/>
          <a:p>
            <a:pPr algn="l"/>
            <a:r>
              <a:rPr lang="en-US" sz="3300" b="1" smtClean="0">
                <a:latin typeface="Times New Roman" pitchFamily="18" charset="0"/>
                <a:cs typeface="Times New Roman" pitchFamily="18" charset="0"/>
              </a:rPr>
              <a:t>Language Model Adaptation </a:t>
            </a:r>
            <a:r>
              <a:rPr lang="en-US" sz="3300" b="1" dirty="0">
                <a:latin typeface="Times New Roman" pitchFamily="18" charset="0"/>
                <a:cs typeface="Times New Roman" pitchFamily="18" charset="0"/>
              </a:rPr>
              <a:t>Framework</a:t>
            </a:r>
          </a:p>
        </p:txBody>
      </p:sp>
      <p:grpSp>
        <p:nvGrpSpPr>
          <p:cNvPr id="3" name="群組 2"/>
          <p:cNvGrpSpPr>
            <a:grpSpLocks noChangeAspect="1"/>
          </p:cNvGrpSpPr>
          <p:nvPr/>
        </p:nvGrpSpPr>
        <p:grpSpPr>
          <a:xfrm>
            <a:off x="-428820" y="1395775"/>
            <a:ext cx="9295833" cy="4973135"/>
            <a:chOff x="275184" y="2318263"/>
            <a:chExt cx="8236606" cy="3641706"/>
          </a:xfrm>
        </p:grpSpPr>
        <p:sp>
          <p:nvSpPr>
            <p:cNvPr id="4" name="Cloud 3"/>
            <p:cNvSpPr/>
            <p:nvPr/>
          </p:nvSpPr>
          <p:spPr>
            <a:xfrm>
              <a:off x="906637" y="2360044"/>
              <a:ext cx="2509654" cy="1371943"/>
            </a:xfrm>
            <a:prstGeom prst="cloud">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dirty="0" smtClean="0">
                  <a:solidFill>
                    <a:prstClr val="black"/>
                  </a:solidFill>
                </a:rPr>
                <a:t>Social Network Cloud</a:t>
              </a:r>
              <a:endParaRPr lang="en-US" dirty="0">
                <a:solidFill>
                  <a:prstClr val="black"/>
                </a:solidFill>
              </a:endParaRPr>
            </a:p>
          </p:txBody>
        </p:sp>
        <p:sp>
          <p:nvSpPr>
            <p:cNvPr id="6" name="Oval 5"/>
            <p:cNvSpPr/>
            <p:nvPr/>
          </p:nvSpPr>
          <p:spPr>
            <a:xfrm>
              <a:off x="816546" y="3997579"/>
              <a:ext cx="3938233" cy="196238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endParaRPr lang="en-US" dirty="0" smtClean="0">
                <a:solidFill>
                  <a:prstClr val="black"/>
                </a:solidFill>
              </a:endParaRPr>
            </a:p>
            <a:p>
              <a:pPr algn="ctr" defTabSz="457200"/>
              <a:endParaRPr lang="en-US" dirty="0">
                <a:solidFill>
                  <a:prstClr val="black"/>
                </a:solidFill>
              </a:endParaRPr>
            </a:p>
            <a:p>
              <a:pPr algn="ctr" defTabSz="457200"/>
              <a:endParaRPr lang="en-US" dirty="0" smtClean="0">
                <a:solidFill>
                  <a:prstClr val="black"/>
                </a:solidFill>
              </a:endParaRPr>
            </a:p>
            <a:p>
              <a:pPr algn="ctr" defTabSz="457200"/>
              <a:endParaRPr lang="en-US" dirty="0">
                <a:solidFill>
                  <a:srgbClr val="000000"/>
                </a:solidFill>
              </a:endParaRPr>
            </a:p>
            <a:p>
              <a:pPr algn="ctr" defTabSz="457200"/>
              <a:endParaRPr lang="en-US" dirty="0">
                <a:solidFill>
                  <a:srgbClr val="000000"/>
                </a:solidFill>
              </a:endParaRPr>
            </a:p>
            <a:p>
              <a:pPr algn="ctr" defTabSz="457200"/>
              <a:r>
                <a:rPr lang="en-US" dirty="0" smtClean="0">
                  <a:solidFill>
                    <a:srgbClr val="000000"/>
                  </a:solidFill>
                </a:rPr>
                <a:t>H: Personal Corpora</a:t>
              </a:r>
            </a:p>
            <a:p>
              <a:pPr algn="ctr" defTabSz="457200"/>
              <a:r>
                <a:rPr lang="en-US" dirty="0" smtClean="0">
                  <a:solidFill>
                    <a:srgbClr val="000000"/>
                  </a:solidFill>
                </a:rPr>
                <a:t> Collection</a:t>
              </a:r>
            </a:p>
          </p:txBody>
        </p:sp>
        <p:sp>
          <p:nvSpPr>
            <p:cNvPr id="7" name="Folded Corner 6"/>
            <p:cNvSpPr/>
            <p:nvPr/>
          </p:nvSpPr>
          <p:spPr>
            <a:xfrm>
              <a:off x="1254636" y="4469188"/>
              <a:ext cx="669242" cy="912635"/>
            </a:xfrm>
            <a:prstGeom prst="foldedCorner">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endParaRPr lang="en-US" sz="1000" dirty="0" smtClean="0">
                <a:solidFill>
                  <a:prstClr val="black"/>
                </a:solidFill>
              </a:endParaRPr>
            </a:p>
            <a:p>
              <a:pPr algn="ctr" defTabSz="457200"/>
              <a:endParaRPr lang="en-US" sz="1000" dirty="0">
                <a:solidFill>
                  <a:prstClr val="black"/>
                </a:solidFill>
              </a:endParaRPr>
            </a:p>
            <a:p>
              <a:pPr algn="ctr" defTabSz="457200"/>
              <a:endParaRPr lang="en-US" sz="1000" dirty="0" smtClean="0">
                <a:solidFill>
                  <a:prstClr val="black"/>
                </a:solidFill>
              </a:endParaRPr>
            </a:p>
            <a:p>
              <a:pPr algn="ctr" defTabSz="457200"/>
              <a:endParaRPr lang="en-US" sz="1000" dirty="0">
                <a:solidFill>
                  <a:prstClr val="black"/>
                </a:solidFill>
              </a:endParaRPr>
            </a:p>
            <a:p>
              <a:pPr defTabSz="457200"/>
              <a:r>
                <a:rPr lang="en-US" sz="1400" dirty="0" smtClean="0">
                  <a:solidFill>
                    <a:prstClr val="black"/>
                  </a:solidFill>
                </a:rPr>
                <a:t>user </a:t>
              </a:r>
            </a:p>
            <a:p>
              <a:pPr defTabSz="457200"/>
              <a:r>
                <a:rPr lang="en-US" sz="1400" dirty="0">
                  <a:solidFill>
                    <a:prstClr val="black"/>
                  </a:solidFill>
                </a:rPr>
                <a:t> </a:t>
              </a:r>
              <a:r>
                <a:rPr lang="en-US" sz="1400" dirty="0" smtClean="0">
                  <a:solidFill>
                    <a:prstClr val="black"/>
                  </a:solidFill>
                </a:rPr>
                <a:t>  </a:t>
              </a:r>
              <a:r>
                <a:rPr lang="en-US" sz="1400" dirty="0">
                  <a:solidFill>
                    <a:prstClr val="black"/>
                  </a:solidFill>
                </a:rPr>
                <a:t>3</a:t>
              </a:r>
            </a:p>
          </p:txBody>
        </p:sp>
        <p:sp>
          <p:nvSpPr>
            <p:cNvPr id="8" name="Folded Corner 7"/>
            <p:cNvSpPr/>
            <p:nvPr/>
          </p:nvSpPr>
          <p:spPr>
            <a:xfrm>
              <a:off x="1666988" y="4239314"/>
              <a:ext cx="669242" cy="912635"/>
            </a:xfrm>
            <a:prstGeom prst="foldedCorner">
              <a:avLst/>
            </a:prstGeom>
            <a:ln/>
          </p:spPr>
          <p:style>
            <a:lnRef idx="2">
              <a:schemeClr val="dk1"/>
            </a:lnRef>
            <a:fillRef idx="1">
              <a:schemeClr val="lt1"/>
            </a:fillRef>
            <a:effectRef idx="0">
              <a:schemeClr val="dk1"/>
            </a:effectRef>
            <a:fontRef idx="minor">
              <a:schemeClr val="dk1"/>
            </a:fontRef>
          </p:style>
          <p:txBody>
            <a:bodyPr rtlCol="0" anchor="ctr"/>
            <a:lstStyle/>
            <a:p>
              <a:pPr defTabSz="457200"/>
              <a:endParaRPr lang="en-US" sz="1000" dirty="0" smtClean="0">
                <a:solidFill>
                  <a:prstClr val="black"/>
                </a:solidFill>
              </a:endParaRPr>
            </a:p>
            <a:p>
              <a:pPr defTabSz="457200"/>
              <a:endParaRPr lang="en-US" sz="1000" dirty="0">
                <a:solidFill>
                  <a:prstClr val="black"/>
                </a:solidFill>
              </a:endParaRPr>
            </a:p>
            <a:p>
              <a:pPr defTabSz="457200"/>
              <a:endParaRPr lang="en-US" sz="1000" dirty="0" smtClean="0">
                <a:solidFill>
                  <a:prstClr val="black"/>
                </a:solidFill>
              </a:endParaRPr>
            </a:p>
            <a:p>
              <a:pPr defTabSz="457200"/>
              <a:endParaRPr lang="en-US" sz="1000" dirty="0">
                <a:solidFill>
                  <a:prstClr val="black"/>
                </a:solidFill>
              </a:endParaRPr>
            </a:p>
            <a:p>
              <a:pPr defTabSz="457200"/>
              <a:r>
                <a:rPr lang="en-US" sz="1400" dirty="0" smtClean="0">
                  <a:solidFill>
                    <a:prstClr val="black"/>
                  </a:solidFill>
                </a:rPr>
                <a:t>user </a:t>
              </a:r>
            </a:p>
            <a:p>
              <a:pPr defTabSz="457200"/>
              <a:r>
                <a:rPr lang="en-US" sz="1400" dirty="0">
                  <a:solidFill>
                    <a:prstClr val="black"/>
                  </a:solidFill>
                </a:rPr>
                <a:t> </a:t>
              </a:r>
              <a:r>
                <a:rPr lang="en-US" sz="1400" dirty="0" smtClean="0">
                  <a:solidFill>
                    <a:prstClr val="black"/>
                  </a:solidFill>
                </a:rPr>
                <a:t> 2</a:t>
              </a:r>
              <a:endParaRPr lang="en-US" sz="1400" dirty="0">
                <a:solidFill>
                  <a:prstClr val="black"/>
                </a:solidFill>
              </a:endParaRPr>
            </a:p>
          </p:txBody>
        </p:sp>
        <p:sp>
          <p:nvSpPr>
            <p:cNvPr id="9" name="Folded Corner 8"/>
            <p:cNvSpPr/>
            <p:nvPr/>
          </p:nvSpPr>
          <p:spPr>
            <a:xfrm>
              <a:off x="2116419" y="4180433"/>
              <a:ext cx="669242" cy="912635"/>
            </a:xfrm>
            <a:prstGeom prst="foldedCorner">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endParaRPr lang="en-US" sz="1000" dirty="0" smtClean="0">
                <a:solidFill>
                  <a:prstClr val="black"/>
                </a:solidFill>
              </a:endParaRPr>
            </a:p>
            <a:p>
              <a:pPr algn="ctr" defTabSz="457200"/>
              <a:endParaRPr lang="en-US" sz="1000" dirty="0">
                <a:solidFill>
                  <a:prstClr val="black"/>
                </a:solidFill>
              </a:endParaRPr>
            </a:p>
            <a:p>
              <a:pPr algn="ctr" defTabSz="457200"/>
              <a:endParaRPr lang="en-US" sz="1000" dirty="0" smtClean="0">
                <a:solidFill>
                  <a:prstClr val="black"/>
                </a:solidFill>
              </a:endParaRPr>
            </a:p>
            <a:p>
              <a:pPr algn="ctr" defTabSz="457200"/>
              <a:endParaRPr lang="en-US" sz="1000" dirty="0">
                <a:solidFill>
                  <a:prstClr val="black"/>
                </a:solidFill>
              </a:endParaRPr>
            </a:p>
            <a:p>
              <a:pPr defTabSz="457200"/>
              <a:r>
                <a:rPr lang="en-US" sz="1400" dirty="0" smtClean="0">
                  <a:solidFill>
                    <a:prstClr val="black"/>
                  </a:solidFill>
                </a:rPr>
                <a:t>user </a:t>
              </a:r>
            </a:p>
            <a:p>
              <a:pPr defTabSz="457200"/>
              <a:r>
                <a:rPr lang="en-US" sz="1400" dirty="0">
                  <a:solidFill>
                    <a:prstClr val="black"/>
                  </a:solidFill>
                </a:rPr>
                <a:t> </a:t>
              </a:r>
              <a:r>
                <a:rPr lang="en-US" sz="1400" dirty="0" smtClean="0">
                  <a:solidFill>
                    <a:prstClr val="black"/>
                  </a:solidFill>
                </a:rPr>
                <a:t> </a:t>
              </a:r>
              <a:r>
                <a:rPr lang="en-US" sz="1400" dirty="0">
                  <a:solidFill>
                    <a:prstClr val="black"/>
                  </a:solidFill>
                </a:rPr>
                <a:t>1</a:t>
              </a:r>
              <a:endParaRPr lang="en-US" sz="1400" dirty="0" smtClean="0">
                <a:solidFill>
                  <a:prstClr val="black"/>
                </a:solidFill>
              </a:endParaRPr>
            </a:p>
          </p:txBody>
        </p:sp>
        <p:sp>
          <p:nvSpPr>
            <p:cNvPr id="10" name="Folded Corner 9"/>
            <p:cNvSpPr/>
            <p:nvPr/>
          </p:nvSpPr>
          <p:spPr>
            <a:xfrm>
              <a:off x="2554000" y="4298195"/>
              <a:ext cx="669242" cy="912635"/>
            </a:xfrm>
            <a:prstGeom prst="foldedCorner">
              <a:avLst/>
            </a:prstGeom>
            <a:ln/>
          </p:spPr>
          <p:style>
            <a:lnRef idx="2">
              <a:schemeClr val="dk1"/>
            </a:lnRef>
            <a:fillRef idx="1">
              <a:schemeClr val="lt1"/>
            </a:fillRef>
            <a:effectRef idx="0">
              <a:schemeClr val="dk1"/>
            </a:effectRef>
            <a:fontRef idx="minor">
              <a:schemeClr val="dk1"/>
            </a:fontRef>
          </p:style>
          <p:txBody>
            <a:bodyPr rtlCol="0" anchor="ctr"/>
            <a:lstStyle/>
            <a:p>
              <a:pPr defTabSz="457200"/>
              <a:endParaRPr lang="en-US" sz="1000" dirty="0" smtClean="0">
                <a:solidFill>
                  <a:prstClr val="black"/>
                </a:solidFill>
              </a:endParaRPr>
            </a:p>
            <a:p>
              <a:pPr defTabSz="457200"/>
              <a:endParaRPr lang="en-US" sz="1000" dirty="0">
                <a:solidFill>
                  <a:prstClr val="black"/>
                </a:solidFill>
              </a:endParaRPr>
            </a:p>
            <a:p>
              <a:pPr defTabSz="457200"/>
              <a:endParaRPr lang="en-US" sz="1000" dirty="0" smtClean="0">
                <a:solidFill>
                  <a:prstClr val="black"/>
                </a:solidFill>
              </a:endParaRPr>
            </a:p>
            <a:p>
              <a:pPr defTabSz="457200"/>
              <a:endParaRPr lang="en-US" sz="1000" dirty="0" smtClean="0">
                <a:solidFill>
                  <a:prstClr val="black"/>
                </a:solidFill>
              </a:endParaRPr>
            </a:p>
            <a:p>
              <a:pPr defTabSz="457200"/>
              <a:r>
                <a:rPr lang="en-US" sz="1400" dirty="0">
                  <a:solidFill>
                    <a:prstClr val="black"/>
                  </a:solidFill>
                </a:rPr>
                <a:t>u</a:t>
              </a:r>
              <a:r>
                <a:rPr lang="en-US" sz="1400" dirty="0" smtClean="0">
                  <a:solidFill>
                    <a:prstClr val="black"/>
                  </a:solidFill>
                </a:rPr>
                <a:t>ser</a:t>
              </a:r>
            </a:p>
            <a:p>
              <a:pPr defTabSz="457200"/>
              <a:r>
                <a:rPr lang="en-US" sz="1400" dirty="0" smtClean="0">
                  <a:solidFill>
                    <a:prstClr val="black"/>
                  </a:solidFill>
                </a:rPr>
                <a:t>  4</a:t>
              </a:r>
              <a:endParaRPr lang="en-US" sz="1400" dirty="0">
                <a:solidFill>
                  <a:prstClr val="black"/>
                </a:solidFill>
              </a:endParaRPr>
            </a:p>
          </p:txBody>
        </p:sp>
        <p:sp>
          <p:nvSpPr>
            <p:cNvPr id="11" name="Folded Corner 10"/>
            <p:cNvSpPr/>
            <p:nvPr/>
          </p:nvSpPr>
          <p:spPr>
            <a:xfrm>
              <a:off x="3055935" y="4374692"/>
              <a:ext cx="669242" cy="912635"/>
            </a:xfrm>
            <a:prstGeom prst="foldedCorner">
              <a:avLst/>
            </a:prstGeom>
            <a:ln/>
          </p:spPr>
          <p:style>
            <a:lnRef idx="2">
              <a:schemeClr val="dk1"/>
            </a:lnRef>
            <a:fillRef idx="1">
              <a:schemeClr val="lt1"/>
            </a:fillRef>
            <a:effectRef idx="0">
              <a:schemeClr val="dk1"/>
            </a:effectRef>
            <a:fontRef idx="minor">
              <a:schemeClr val="dk1"/>
            </a:fontRef>
          </p:style>
          <p:txBody>
            <a:bodyPr rtlCol="0" anchor="ctr"/>
            <a:lstStyle/>
            <a:p>
              <a:pPr defTabSz="457200"/>
              <a:endParaRPr lang="en-US" sz="1000" dirty="0" smtClean="0">
                <a:solidFill>
                  <a:prstClr val="black"/>
                </a:solidFill>
              </a:endParaRPr>
            </a:p>
            <a:p>
              <a:pPr defTabSz="457200"/>
              <a:endParaRPr lang="en-US" sz="1000" dirty="0">
                <a:solidFill>
                  <a:prstClr val="black"/>
                </a:solidFill>
              </a:endParaRPr>
            </a:p>
            <a:p>
              <a:pPr defTabSz="457200"/>
              <a:endParaRPr lang="en-US" sz="1000" dirty="0" smtClean="0">
                <a:solidFill>
                  <a:prstClr val="black"/>
                </a:solidFill>
              </a:endParaRPr>
            </a:p>
            <a:p>
              <a:pPr defTabSz="457200"/>
              <a:endParaRPr lang="en-US" sz="1000" dirty="0">
                <a:solidFill>
                  <a:prstClr val="black"/>
                </a:solidFill>
              </a:endParaRPr>
            </a:p>
            <a:p>
              <a:pPr defTabSz="457200"/>
              <a:r>
                <a:rPr lang="en-US" sz="1400" dirty="0">
                  <a:solidFill>
                    <a:prstClr val="black"/>
                  </a:solidFill>
                </a:rPr>
                <a:t>u</a:t>
              </a:r>
              <a:r>
                <a:rPr lang="en-US" sz="1400" dirty="0" smtClean="0">
                  <a:solidFill>
                    <a:prstClr val="black"/>
                  </a:solidFill>
                </a:rPr>
                <a:t>ser</a:t>
              </a:r>
            </a:p>
            <a:p>
              <a:pPr defTabSz="457200"/>
              <a:r>
                <a:rPr lang="en-US" sz="1400" dirty="0" smtClean="0">
                  <a:solidFill>
                    <a:prstClr val="black"/>
                  </a:solidFill>
                </a:rPr>
                <a:t>  5</a:t>
              </a:r>
              <a:endParaRPr lang="en-US" sz="1400" dirty="0">
                <a:solidFill>
                  <a:prstClr val="black"/>
                </a:solidFill>
              </a:endParaRPr>
            </a:p>
          </p:txBody>
        </p:sp>
        <p:sp>
          <p:nvSpPr>
            <p:cNvPr id="12" name="Folded Corner 11"/>
            <p:cNvSpPr/>
            <p:nvPr/>
          </p:nvSpPr>
          <p:spPr>
            <a:xfrm>
              <a:off x="3557866" y="4433572"/>
              <a:ext cx="669242" cy="912635"/>
            </a:xfrm>
            <a:prstGeom prst="foldedCorner">
              <a:avLst/>
            </a:prstGeom>
            <a:ln/>
          </p:spPr>
          <p:style>
            <a:lnRef idx="2">
              <a:schemeClr val="dk1"/>
            </a:lnRef>
            <a:fillRef idx="1">
              <a:schemeClr val="lt1"/>
            </a:fillRef>
            <a:effectRef idx="0">
              <a:schemeClr val="dk1"/>
            </a:effectRef>
            <a:fontRef idx="minor">
              <a:schemeClr val="dk1"/>
            </a:fontRef>
          </p:style>
          <p:txBody>
            <a:bodyPr rtlCol="0" anchor="ctr"/>
            <a:lstStyle/>
            <a:p>
              <a:pPr defTabSz="457200"/>
              <a:endParaRPr lang="en-US" sz="1000" dirty="0" smtClean="0">
                <a:solidFill>
                  <a:prstClr val="black"/>
                </a:solidFill>
              </a:endParaRPr>
            </a:p>
            <a:p>
              <a:pPr defTabSz="457200"/>
              <a:endParaRPr lang="en-US" sz="1000" dirty="0">
                <a:solidFill>
                  <a:prstClr val="black"/>
                </a:solidFill>
              </a:endParaRPr>
            </a:p>
            <a:p>
              <a:pPr defTabSz="457200"/>
              <a:endParaRPr lang="en-US" sz="1000" dirty="0" smtClean="0">
                <a:solidFill>
                  <a:prstClr val="black"/>
                </a:solidFill>
              </a:endParaRPr>
            </a:p>
            <a:p>
              <a:pPr defTabSz="457200"/>
              <a:endParaRPr lang="en-US" sz="1000" dirty="0">
                <a:solidFill>
                  <a:prstClr val="black"/>
                </a:solidFill>
              </a:endParaRPr>
            </a:p>
            <a:p>
              <a:pPr defTabSz="457200"/>
              <a:r>
                <a:rPr lang="en-US" sz="1400" dirty="0" smtClean="0">
                  <a:solidFill>
                    <a:prstClr val="black"/>
                  </a:solidFill>
                </a:rPr>
                <a:t>user</a:t>
              </a:r>
            </a:p>
            <a:p>
              <a:pPr defTabSz="457200"/>
              <a:r>
                <a:rPr lang="en-US" sz="1400" dirty="0" smtClean="0">
                  <a:solidFill>
                    <a:prstClr val="black"/>
                  </a:solidFill>
                </a:rPr>
                <a:t>  6</a:t>
              </a:r>
              <a:endParaRPr lang="en-US" sz="1400" dirty="0">
                <a:solidFill>
                  <a:prstClr val="black"/>
                </a:solidFill>
              </a:endParaRPr>
            </a:p>
          </p:txBody>
        </p:sp>
        <p:sp>
          <p:nvSpPr>
            <p:cNvPr id="13" name="Folded Corner 12"/>
            <p:cNvSpPr/>
            <p:nvPr/>
          </p:nvSpPr>
          <p:spPr>
            <a:xfrm>
              <a:off x="3874400" y="2318263"/>
              <a:ext cx="787819" cy="865001"/>
            </a:xfrm>
            <a:prstGeom prst="foldedCorner">
              <a:avLst/>
            </a:prstGeom>
            <a:ln/>
          </p:spPr>
          <p:style>
            <a:lnRef idx="2">
              <a:schemeClr val="dk1"/>
            </a:lnRef>
            <a:fillRef idx="1">
              <a:schemeClr val="lt1"/>
            </a:fillRef>
            <a:effectRef idx="0">
              <a:schemeClr val="dk1"/>
            </a:effectRef>
            <a:fontRef idx="minor">
              <a:schemeClr val="dk1"/>
            </a:fontRef>
          </p:style>
          <p:txBody>
            <a:bodyPr rtlCol="0" anchor="ctr"/>
            <a:lstStyle/>
            <a:p>
              <a:pPr defTabSz="457200"/>
              <a:endParaRPr lang="en-US" sz="1200" dirty="0" smtClean="0">
                <a:solidFill>
                  <a:prstClr val="black"/>
                </a:solidFill>
              </a:endParaRPr>
            </a:p>
            <a:p>
              <a:pPr algn="ctr" defTabSz="457200"/>
              <a:endParaRPr lang="en-US" sz="1400" dirty="0" smtClean="0">
                <a:solidFill>
                  <a:prstClr val="black"/>
                </a:solidFill>
              </a:endParaRPr>
            </a:p>
            <a:p>
              <a:pPr algn="ctr" defTabSz="457200"/>
              <a:r>
                <a:rPr lang="en-US" sz="1400" dirty="0" smtClean="0">
                  <a:solidFill>
                    <a:prstClr val="black"/>
                  </a:solidFill>
                </a:rPr>
                <a:t>target </a:t>
              </a:r>
              <a:r>
                <a:rPr lang="en-US" sz="1400" dirty="0">
                  <a:solidFill>
                    <a:prstClr val="black"/>
                  </a:solidFill>
                </a:rPr>
                <a:t>u</a:t>
              </a:r>
            </a:p>
            <a:p>
              <a:pPr algn="ctr" defTabSz="457200"/>
              <a:r>
                <a:rPr lang="en-US" sz="1400" dirty="0" smtClean="0">
                  <a:solidFill>
                    <a:prstClr val="black"/>
                  </a:solidFill>
                </a:rPr>
                <a:t>Training</a:t>
              </a:r>
              <a:endParaRPr lang="en-US" sz="1400" dirty="0">
                <a:solidFill>
                  <a:prstClr val="black"/>
                </a:solidFill>
              </a:endParaRPr>
            </a:p>
          </p:txBody>
        </p:sp>
        <p:cxnSp>
          <p:nvCxnSpPr>
            <p:cNvPr id="14" name="Straight Arrow Connector 13"/>
            <p:cNvCxnSpPr>
              <a:stCxn id="4" idx="0"/>
              <a:endCxn id="13" idx="1"/>
            </p:cNvCxnSpPr>
            <p:nvPr/>
          </p:nvCxnSpPr>
          <p:spPr>
            <a:xfrm flipV="1">
              <a:off x="3414200" y="2750764"/>
              <a:ext cx="460200" cy="29525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a:stCxn id="4" idx="1"/>
              <a:endCxn id="7" idx="0"/>
            </p:cNvCxnSpPr>
            <p:nvPr/>
          </p:nvCxnSpPr>
          <p:spPr>
            <a:xfrm flipH="1">
              <a:off x="1589257" y="3730526"/>
              <a:ext cx="572207" cy="73866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6" name="Straight Arrow Connector 15"/>
            <p:cNvCxnSpPr>
              <a:stCxn id="4" idx="1"/>
              <a:endCxn id="8" idx="0"/>
            </p:cNvCxnSpPr>
            <p:nvPr/>
          </p:nvCxnSpPr>
          <p:spPr>
            <a:xfrm flipH="1">
              <a:off x="2001609" y="3730526"/>
              <a:ext cx="159855" cy="5087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a:stCxn id="4" idx="1"/>
              <a:endCxn id="9" idx="0"/>
            </p:cNvCxnSpPr>
            <p:nvPr/>
          </p:nvCxnSpPr>
          <p:spPr>
            <a:xfrm>
              <a:off x="2161464" y="3730526"/>
              <a:ext cx="289576" cy="44990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4" idx="1"/>
              <a:endCxn id="10" idx="0"/>
            </p:cNvCxnSpPr>
            <p:nvPr/>
          </p:nvCxnSpPr>
          <p:spPr>
            <a:xfrm>
              <a:off x="2161464" y="3730526"/>
              <a:ext cx="727157" cy="56766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9" name="Straight Arrow Connector 18"/>
            <p:cNvCxnSpPr>
              <a:stCxn id="4" idx="1"/>
              <a:endCxn id="11" idx="0"/>
            </p:cNvCxnSpPr>
            <p:nvPr/>
          </p:nvCxnSpPr>
          <p:spPr>
            <a:xfrm>
              <a:off x="2161464" y="3730526"/>
              <a:ext cx="1229092" cy="64416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0" name="Straight Arrow Connector 19"/>
            <p:cNvCxnSpPr>
              <a:stCxn id="4" idx="1"/>
              <a:endCxn id="12" idx="0"/>
            </p:cNvCxnSpPr>
            <p:nvPr/>
          </p:nvCxnSpPr>
          <p:spPr>
            <a:xfrm>
              <a:off x="2161464" y="3730526"/>
              <a:ext cx="1731023" cy="70304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a:stCxn id="4" idx="0"/>
              <a:endCxn id="33" idx="1"/>
            </p:cNvCxnSpPr>
            <p:nvPr/>
          </p:nvCxnSpPr>
          <p:spPr>
            <a:xfrm>
              <a:off x="3414200" y="3046016"/>
              <a:ext cx="460201" cy="61933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2" name="Can 21"/>
            <p:cNvSpPr/>
            <p:nvPr/>
          </p:nvSpPr>
          <p:spPr>
            <a:xfrm>
              <a:off x="7006535" y="2318263"/>
              <a:ext cx="1415701" cy="865002"/>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dirty="0" smtClean="0">
                  <a:solidFill>
                    <a:prstClr val="black"/>
                  </a:solidFill>
                </a:rPr>
                <a:t>Intermediate LM(s)</a:t>
              </a:r>
              <a:endParaRPr lang="en-US" dirty="0">
                <a:solidFill>
                  <a:prstClr val="black"/>
                </a:solidFill>
              </a:endParaRPr>
            </a:p>
          </p:txBody>
        </p:sp>
        <p:cxnSp>
          <p:nvCxnSpPr>
            <p:cNvPr id="23" name="Straight Arrow Connector 22"/>
            <p:cNvCxnSpPr>
              <a:stCxn id="30" idx="2"/>
              <a:endCxn id="27" idx="3"/>
            </p:cNvCxnSpPr>
            <p:nvPr/>
          </p:nvCxnSpPr>
          <p:spPr>
            <a:xfrm flipH="1">
              <a:off x="6469095" y="3763077"/>
              <a:ext cx="53744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4" name="Elbow Connector 23"/>
            <p:cNvCxnSpPr>
              <a:stCxn id="33" idx="3"/>
              <a:endCxn id="27" idx="1"/>
            </p:cNvCxnSpPr>
            <p:nvPr/>
          </p:nvCxnSpPr>
          <p:spPr>
            <a:xfrm>
              <a:off x="4662219" y="3665351"/>
              <a:ext cx="645468" cy="97726"/>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sp>
          <p:nvSpPr>
            <p:cNvPr id="27" name="Rectangle 26"/>
            <p:cNvSpPr/>
            <p:nvPr/>
          </p:nvSpPr>
          <p:spPr>
            <a:xfrm>
              <a:off x="5307687" y="3330576"/>
              <a:ext cx="1161408" cy="8650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dirty="0" smtClean="0">
                  <a:solidFill>
                    <a:prstClr val="black"/>
                  </a:solidFill>
                </a:rPr>
                <a:t>Maximum</a:t>
              </a:r>
            </a:p>
            <a:p>
              <a:pPr algn="ctr" defTabSz="457200"/>
              <a:r>
                <a:rPr lang="en-US" dirty="0" smtClean="0">
                  <a:solidFill>
                    <a:prstClr val="black"/>
                  </a:solidFill>
                </a:rPr>
                <a:t>Likelihood</a:t>
              </a:r>
            </a:p>
            <a:p>
              <a:pPr algn="ctr" defTabSz="457200"/>
              <a:r>
                <a:rPr lang="en-US" dirty="0" smtClean="0">
                  <a:solidFill>
                    <a:prstClr val="black"/>
                  </a:solidFill>
                </a:rPr>
                <a:t>Interp.</a:t>
              </a:r>
              <a:endParaRPr lang="en-US" dirty="0">
                <a:solidFill>
                  <a:prstClr val="black"/>
                </a:solidFill>
              </a:endParaRPr>
            </a:p>
          </p:txBody>
        </p:sp>
        <p:sp>
          <p:nvSpPr>
            <p:cNvPr id="28" name="Rectangle 27"/>
            <p:cNvSpPr/>
            <p:nvPr/>
          </p:nvSpPr>
          <p:spPr>
            <a:xfrm>
              <a:off x="5307687" y="2318264"/>
              <a:ext cx="1161408" cy="8650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dirty="0" err="1" smtClean="0">
                  <a:solidFill>
                    <a:prstClr val="black"/>
                  </a:solidFill>
                </a:rPr>
                <a:t>Consolida-tion</a:t>
              </a:r>
              <a:endParaRPr lang="en-US" dirty="0">
                <a:solidFill>
                  <a:prstClr val="black"/>
                </a:solidFill>
              </a:endParaRPr>
            </a:p>
          </p:txBody>
        </p:sp>
        <p:cxnSp>
          <p:nvCxnSpPr>
            <p:cNvPr id="29" name="Straight Arrow Connector 28"/>
            <p:cNvCxnSpPr/>
            <p:nvPr/>
          </p:nvCxnSpPr>
          <p:spPr>
            <a:xfrm>
              <a:off x="4662219" y="2525153"/>
              <a:ext cx="645468"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0" name="Can 29"/>
            <p:cNvSpPr/>
            <p:nvPr/>
          </p:nvSpPr>
          <p:spPr>
            <a:xfrm>
              <a:off x="7006535" y="3330576"/>
              <a:ext cx="1415701" cy="865002"/>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dirty="0" smtClean="0">
                  <a:solidFill>
                    <a:prstClr val="black"/>
                  </a:solidFill>
                </a:rPr>
                <a:t>Background LM</a:t>
              </a:r>
              <a:endParaRPr lang="en-US" dirty="0">
                <a:solidFill>
                  <a:prstClr val="black"/>
                </a:solidFill>
              </a:endParaRPr>
            </a:p>
          </p:txBody>
        </p:sp>
        <p:sp>
          <p:nvSpPr>
            <p:cNvPr id="31" name="Can 30"/>
            <p:cNvSpPr/>
            <p:nvPr/>
          </p:nvSpPr>
          <p:spPr>
            <a:xfrm>
              <a:off x="5364088" y="4581128"/>
              <a:ext cx="1415701" cy="865002"/>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dirty="0" smtClean="0">
                  <a:solidFill>
                    <a:prstClr val="black"/>
                  </a:solidFill>
                </a:rPr>
                <a:t>Personalized LM</a:t>
              </a:r>
              <a:endParaRPr lang="en-US" dirty="0">
                <a:solidFill>
                  <a:prstClr val="black"/>
                </a:solidFill>
              </a:endParaRPr>
            </a:p>
          </p:txBody>
        </p:sp>
        <p:sp>
          <p:nvSpPr>
            <p:cNvPr id="32" name="Can 31"/>
            <p:cNvSpPr/>
            <p:nvPr/>
          </p:nvSpPr>
          <p:spPr>
            <a:xfrm>
              <a:off x="6948264" y="4581128"/>
              <a:ext cx="1415701" cy="865002"/>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dirty="0" smtClean="0">
                  <a:solidFill>
                    <a:prstClr val="black"/>
                  </a:solidFill>
                </a:rPr>
                <a:t>Personalized AM</a:t>
              </a:r>
              <a:endParaRPr lang="en-US" dirty="0">
                <a:solidFill>
                  <a:prstClr val="black"/>
                </a:solidFill>
              </a:endParaRPr>
            </a:p>
          </p:txBody>
        </p:sp>
        <p:sp>
          <p:nvSpPr>
            <p:cNvPr id="33" name="Folded Corner 32"/>
            <p:cNvSpPr/>
            <p:nvPr/>
          </p:nvSpPr>
          <p:spPr>
            <a:xfrm>
              <a:off x="3874401" y="3232850"/>
              <a:ext cx="787818" cy="865001"/>
            </a:xfrm>
            <a:prstGeom prst="foldedCorner">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endParaRPr lang="en-US" sz="1400" dirty="0" smtClean="0">
                <a:solidFill>
                  <a:prstClr val="black"/>
                </a:solidFill>
              </a:endParaRPr>
            </a:p>
            <a:p>
              <a:pPr algn="ctr" defTabSz="457200"/>
              <a:r>
                <a:rPr lang="en-US" sz="1400" dirty="0" smtClean="0">
                  <a:solidFill>
                    <a:prstClr val="black"/>
                  </a:solidFill>
                </a:rPr>
                <a:t>target </a:t>
              </a:r>
              <a:r>
                <a:rPr lang="en-US" sz="1400" dirty="0">
                  <a:solidFill>
                    <a:prstClr val="black"/>
                  </a:solidFill>
                </a:rPr>
                <a:t>u </a:t>
              </a:r>
            </a:p>
            <a:p>
              <a:pPr algn="ctr" defTabSz="457200"/>
              <a:r>
                <a:rPr lang="en-US" sz="1400" dirty="0" smtClean="0">
                  <a:solidFill>
                    <a:prstClr val="black"/>
                  </a:solidFill>
                </a:rPr>
                <a:t>Develop</a:t>
              </a:r>
            </a:p>
          </p:txBody>
        </p:sp>
        <p:sp>
          <p:nvSpPr>
            <p:cNvPr id="34" name="Frame 33"/>
            <p:cNvSpPr/>
            <p:nvPr/>
          </p:nvSpPr>
          <p:spPr>
            <a:xfrm>
              <a:off x="5171902" y="4369130"/>
              <a:ext cx="3339888" cy="1590839"/>
            </a:xfrm>
            <a:prstGeom prst="frame">
              <a:avLst>
                <a:gd name="adj1" fmla="val 0"/>
              </a:avLst>
            </a:prstGeom>
          </p:spPr>
          <p:style>
            <a:lnRef idx="2">
              <a:schemeClr val="dk1"/>
            </a:lnRef>
            <a:fillRef idx="1">
              <a:schemeClr val="lt1"/>
            </a:fillRef>
            <a:effectRef idx="0">
              <a:schemeClr val="dk1"/>
            </a:effectRef>
            <a:fontRef idx="minor">
              <a:schemeClr val="dk1"/>
            </a:fontRef>
          </p:style>
          <p:txBody>
            <a:bodyPr rtlCol="0" anchor="ctr"/>
            <a:lstStyle/>
            <a:p>
              <a:pPr algn="ctr" defTabSz="457200"/>
              <a:endParaRPr lang="en-US" dirty="0">
                <a:solidFill>
                  <a:prstClr val="black"/>
                </a:solidFill>
              </a:endParaRPr>
            </a:p>
            <a:p>
              <a:pPr algn="ctr" defTabSz="457200"/>
              <a:endParaRPr lang="en-US" dirty="0" smtClean="0">
                <a:solidFill>
                  <a:prstClr val="black"/>
                </a:solidFill>
              </a:endParaRPr>
            </a:p>
            <a:p>
              <a:pPr algn="ctr" defTabSz="457200"/>
              <a:endParaRPr lang="en-US" dirty="0">
                <a:solidFill>
                  <a:prstClr val="black"/>
                </a:solidFill>
              </a:endParaRPr>
            </a:p>
            <a:p>
              <a:pPr algn="ctr" defTabSz="457200"/>
              <a:endParaRPr lang="en-US" dirty="0" smtClean="0">
                <a:solidFill>
                  <a:prstClr val="black"/>
                </a:solidFill>
              </a:endParaRPr>
            </a:p>
            <a:p>
              <a:pPr algn="ctr" defTabSz="457200"/>
              <a:r>
                <a:rPr lang="en-US" dirty="0" smtClean="0">
                  <a:solidFill>
                    <a:prstClr val="black"/>
                  </a:solidFill>
                </a:rPr>
                <a:t>Recognition Engine</a:t>
              </a:r>
              <a:endParaRPr lang="en-US" dirty="0">
                <a:solidFill>
                  <a:prstClr val="black"/>
                </a:solidFill>
              </a:endParaRPr>
            </a:p>
          </p:txBody>
        </p:sp>
        <p:cxnSp>
          <p:nvCxnSpPr>
            <p:cNvPr id="35" name="Elbow Connector 34"/>
            <p:cNvCxnSpPr/>
            <p:nvPr/>
          </p:nvCxnSpPr>
          <p:spPr>
            <a:xfrm rot="10800000" flipV="1">
              <a:off x="6469095" y="3018154"/>
              <a:ext cx="537440" cy="496253"/>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36" name="Straight Arrow Connector 35"/>
            <p:cNvCxnSpPr>
              <a:stCxn id="28" idx="3"/>
              <a:endCxn id="22" idx="2"/>
            </p:cNvCxnSpPr>
            <p:nvPr/>
          </p:nvCxnSpPr>
          <p:spPr>
            <a:xfrm flipV="1">
              <a:off x="6469095" y="2750764"/>
              <a:ext cx="537440"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7" name="Straight Arrow Connector 36"/>
            <p:cNvCxnSpPr>
              <a:stCxn id="27" idx="2"/>
            </p:cNvCxnSpPr>
            <p:nvPr/>
          </p:nvCxnSpPr>
          <p:spPr>
            <a:xfrm>
              <a:off x="5888391" y="4195577"/>
              <a:ext cx="0" cy="37835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8" name="Elbow Connector 37"/>
            <p:cNvCxnSpPr>
              <a:stCxn id="6" idx="6"/>
              <a:endCxn id="28" idx="1"/>
            </p:cNvCxnSpPr>
            <p:nvPr/>
          </p:nvCxnSpPr>
          <p:spPr>
            <a:xfrm flipV="1">
              <a:off x="4754779" y="2750765"/>
              <a:ext cx="552908" cy="2228009"/>
            </a:xfrm>
            <a:prstGeom prst="bentConnector3">
              <a:avLst>
                <a:gd name="adj1" fmla="val 21287"/>
              </a:avLst>
            </a:prstGeom>
            <a:ln>
              <a:tailEnd type="arrow"/>
            </a:ln>
          </p:spPr>
          <p:style>
            <a:lnRef idx="2">
              <a:schemeClr val="dk1"/>
            </a:lnRef>
            <a:fillRef idx="0">
              <a:schemeClr val="dk1"/>
            </a:fillRef>
            <a:effectRef idx="1">
              <a:schemeClr val="dk1"/>
            </a:effectRef>
            <a:fontRef idx="minor">
              <a:schemeClr val="tx1"/>
            </a:fontRef>
          </p:style>
        </p:cxnSp>
        <p:graphicFrame>
          <p:nvGraphicFramePr>
            <p:cNvPr id="39" name="Object 38"/>
            <p:cNvGraphicFramePr>
              <a:graphicFrameLocks noChangeAspect="1"/>
            </p:cNvGraphicFramePr>
            <p:nvPr>
              <p:extLst>
                <p:ext uri="{D42A27DB-BD31-4B8C-83A1-F6EECF244321}">
                  <p14:modId xmlns:p14="http://schemas.microsoft.com/office/powerpoint/2010/main" val="651493676"/>
                </p:ext>
              </p:extLst>
            </p:nvPr>
          </p:nvGraphicFramePr>
          <p:xfrm>
            <a:off x="275184" y="2322858"/>
            <a:ext cx="7605561" cy="492953"/>
          </p:xfrm>
          <a:graphic>
            <a:graphicData uri="http://schemas.openxmlformats.org/presentationml/2006/ole">
              <mc:AlternateContent xmlns:mc="http://schemas.openxmlformats.org/markup-compatibility/2006">
                <mc:Choice xmlns:v="urn:schemas-microsoft-com:vml" Requires="v">
                  <p:oleObj spid="_x0000_s2786" name="Document" r:id="rId3" imgW="5486400" imgH="355600" progId="Word.Document.12">
                    <p:link updateAutomatic="1"/>
                  </p:oleObj>
                </mc:Choice>
                <mc:Fallback>
                  <p:oleObj name="Document" r:id="rId3" imgW="5486400" imgH="355600" progId="Word.Document.12">
                    <p:link updateAutomatic="1"/>
                    <p:pic>
                      <p:nvPicPr>
                        <p:cNvPr id="0" name=""/>
                        <p:cNvPicPr/>
                        <p:nvPr/>
                      </p:nvPicPr>
                      <p:blipFill>
                        <a:blip r:embed="rId4"/>
                        <a:stretch>
                          <a:fillRect/>
                        </a:stretch>
                      </p:blipFill>
                      <p:spPr>
                        <a:xfrm>
                          <a:off x="275184" y="2322858"/>
                          <a:ext cx="7605561" cy="492953"/>
                        </a:xfrm>
                        <a:prstGeom prst="rect">
                          <a:avLst/>
                        </a:prstGeom>
                      </p:spPr>
                    </p:pic>
                  </p:oleObj>
                </mc:Fallback>
              </mc:AlternateContent>
            </a:graphicData>
          </a:graphic>
        </p:graphicFrame>
        <p:graphicFrame>
          <p:nvGraphicFramePr>
            <p:cNvPr id="40" name="Object 39"/>
            <p:cNvGraphicFramePr>
              <a:graphicFrameLocks noChangeAspect="1"/>
            </p:cNvGraphicFramePr>
            <p:nvPr>
              <p:extLst>
                <p:ext uri="{D42A27DB-BD31-4B8C-83A1-F6EECF244321}">
                  <p14:modId xmlns:p14="http://schemas.microsoft.com/office/powerpoint/2010/main" val="3966558887"/>
                </p:ext>
              </p:extLst>
            </p:nvPr>
          </p:nvGraphicFramePr>
          <p:xfrm>
            <a:off x="275184" y="3217965"/>
            <a:ext cx="7563564" cy="490231"/>
          </p:xfrm>
          <a:graphic>
            <a:graphicData uri="http://schemas.openxmlformats.org/presentationml/2006/ole">
              <mc:AlternateContent xmlns:mc="http://schemas.openxmlformats.org/markup-compatibility/2006">
                <mc:Choice xmlns:v="urn:schemas-microsoft-com:vml" Requires="v">
                  <p:oleObj spid="_x0000_s2787" name="Document" r:id="rId5" imgW="5486400" imgH="355600" progId="Word.Document.12">
                    <p:link updateAutomatic="1"/>
                  </p:oleObj>
                </mc:Choice>
                <mc:Fallback>
                  <p:oleObj name="Document" r:id="rId5" imgW="5486400" imgH="355600" progId="Word.Document.12">
                    <p:link updateAutomatic="1"/>
                    <p:pic>
                      <p:nvPicPr>
                        <p:cNvPr id="0" name=""/>
                        <p:cNvPicPr/>
                        <p:nvPr/>
                      </p:nvPicPr>
                      <p:blipFill>
                        <a:blip r:embed="rId6"/>
                        <a:stretch>
                          <a:fillRect/>
                        </a:stretch>
                      </p:blipFill>
                      <p:spPr>
                        <a:xfrm>
                          <a:off x="275184" y="3217965"/>
                          <a:ext cx="7563564" cy="490231"/>
                        </a:xfrm>
                        <a:prstGeom prst="rect">
                          <a:avLst/>
                        </a:prstGeom>
                      </p:spPr>
                    </p:pic>
                  </p:oleObj>
                </mc:Fallback>
              </mc:AlternateContent>
            </a:graphicData>
          </a:graphic>
        </p:graphicFrame>
      </p:grpSp>
      <p:sp>
        <p:nvSpPr>
          <p:cNvPr id="41" name="Line 2"/>
          <p:cNvSpPr>
            <a:spLocks noChangeShapeType="1"/>
          </p:cNvSpPr>
          <p:nvPr/>
        </p:nvSpPr>
        <p:spPr bwMode="auto">
          <a:xfrm>
            <a:off x="0" y="850900"/>
            <a:ext cx="9144000" cy="0"/>
          </a:xfrm>
          <a:prstGeom prst="line">
            <a:avLst/>
          </a:prstGeom>
          <a:noFill/>
          <a:ln w="57150" cmpd="thickThin">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457200"/>
            <a:endParaRPr lang="zh-TW" altLang="en-US">
              <a:solidFill>
                <a:prstClr val="black"/>
              </a:solidFill>
            </a:endParaRPr>
          </a:p>
        </p:txBody>
      </p:sp>
    </p:spTree>
    <p:extLst>
      <p:ext uri="{BB962C8B-B14F-4D97-AF65-F5344CB8AC3E}">
        <p14:creationId xmlns:p14="http://schemas.microsoft.com/office/powerpoint/2010/main" val="80482712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5600"/>
            <a:ext cx="9133200" cy="720000"/>
          </a:xfrm>
        </p:spPr>
        <p:txBody>
          <a:bodyPr vert="horz" lIns="91440" tIns="45720" rIns="91440" bIns="45720" rtlCol="0" anchor="ctr">
            <a:normAutofit/>
          </a:bodyPr>
          <a:lstStyle/>
          <a:p>
            <a:pPr algn="l"/>
            <a:r>
              <a:rPr lang="en-US" sz="3300" b="1" dirty="0" smtClean="0">
                <a:latin typeface="Times New Roman" pitchFamily="18" charset="0"/>
                <a:cs typeface="Times New Roman" pitchFamily="18" charset="0"/>
              </a:rPr>
              <a:t>References for Personalized Recognizer</a:t>
            </a:r>
            <a:endParaRPr lang="en-US" sz="3300" b="1" dirty="0">
              <a:latin typeface="Times New Roman" pitchFamily="18" charset="0"/>
              <a:cs typeface="Times New Roman" pitchFamily="18" charset="0"/>
            </a:endParaRPr>
          </a:p>
        </p:txBody>
      </p:sp>
      <p:sp>
        <p:nvSpPr>
          <p:cNvPr id="3" name="Content Placeholder 2"/>
          <p:cNvSpPr>
            <a:spLocks noGrp="1"/>
          </p:cNvSpPr>
          <p:nvPr>
            <p:ph sz="quarter" idx="1"/>
          </p:nvPr>
        </p:nvSpPr>
        <p:spPr>
          <a:xfrm>
            <a:off x="75600" y="990000"/>
            <a:ext cx="8955112" cy="4873129"/>
          </a:xfrm>
        </p:spPr>
        <p:txBody>
          <a:bodyPr>
            <a:spAutoFit/>
          </a:bodyPr>
          <a:lstStyle/>
          <a:p>
            <a:pPr>
              <a:lnSpc>
                <a:spcPct val="120000"/>
              </a:lnSpc>
            </a:pPr>
            <a:r>
              <a:rPr lang="en-US" sz="2800" dirty="0" smtClean="0">
                <a:latin typeface="Times New Roman" pitchFamily="18" charset="0"/>
                <a:cs typeface="Times New Roman" pitchFamily="18" charset="0"/>
              </a:rPr>
              <a:t>“Recurrent Neural Network Based Language Model Personalization by Social Network Crowdsourcing”, </a:t>
            </a:r>
            <a:r>
              <a:rPr lang="en-US" sz="2800" dirty="0" err="1" smtClean="0">
                <a:latin typeface="Times New Roman" pitchFamily="18" charset="0"/>
                <a:cs typeface="Times New Roman" pitchFamily="18" charset="0"/>
              </a:rPr>
              <a:t>Interspeech</a:t>
            </a:r>
            <a:r>
              <a:rPr lang="en-US" sz="2800" dirty="0" smtClean="0">
                <a:latin typeface="Times New Roman" pitchFamily="18" charset="0"/>
                <a:cs typeface="Times New Roman" pitchFamily="18" charset="0"/>
              </a:rPr>
              <a:t> 2013.</a:t>
            </a:r>
          </a:p>
          <a:p>
            <a:pPr>
              <a:lnSpc>
                <a:spcPct val="120000"/>
              </a:lnSpc>
            </a:pPr>
            <a:r>
              <a:rPr lang="en-US" sz="2800" dirty="0">
                <a:latin typeface="Times New Roman" pitchFamily="18" charset="0"/>
                <a:cs typeface="Times New Roman" pitchFamily="18" charset="0"/>
              </a:rPr>
              <a:t>“Personalizing A Universal Recurrent Neural Network Language Model with User Characteristic Features by Social Network Crowdsourcing</a:t>
            </a:r>
            <a:r>
              <a:rPr lang="en-US" sz="2800" dirty="0" smtClean="0">
                <a:latin typeface="Times New Roman" pitchFamily="18" charset="0"/>
                <a:cs typeface="Times New Roman" pitchFamily="18" charset="0"/>
              </a:rPr>
              <a:t>”, ASRU, 2015.</a:t>
            </a:r>
          </a:p>
          <a:p>
            <a:pPr>
              <a:lnSpc>
                <a:spcPct val="120000"/>
              </a:lnSpc>
            </a:pPr>
            <a:r>
              <a:rPr lang="en-US" altLang="zh-TW" sz="2800" dirty="0">
                <a:latin typeface="Times New Roman" pitchFamily="18" charset="0"/>
                <a:cs typeface="Times New Roman" pitchFamily="18" charset="0"/>
              </a:rPr>
              <a:t>“Personalized Speech Recognizer with Keyword-based Personalized Lexicon and Language Model using Word Vector Representations”, </a:t>
            </a:r>
            <a:r>
              <a:rPr lang="en-US" altLang="zh-TW" sz="2800" dirty="0" err="1" smtClean="0">
                <a:latin typeface="Times New Roman" pitchFamily="18" charset="0"/>
                <a:cs typeface="Times New Roman" pitchFamily="18" charset="0"/>
              </a:rPr>
              <a:t>Interspeech</a:t>
            </a:r>
            <a:r>
              <a:rPr lang="en-US" altLang="zh-TW" sz="2800" dirty="0" smtClean="0">
                <a:latin typeface="Times New Roman" pitchFamily="18" charset="0"/>
                <a:cs typeface="Times New Roman" pitchFamily="18" charset="0"/>
              </a:rPr>
              <a:t>, 2015.</a:t>
            </a:r>
            <a:endParaRPr lang="en-US" sz="2400" dirty="0">
              <a:latin typeface="Times New Roman" pitchFamily="18" charset="0"/>
              <a:cs typeface="Times New Roman" pitchFamily="18" charset="0"/>
            </a:endParaRPr>
          </a:p>
        </p:txBody>
      </p:sp>
      <p:sp>
        <p:nvSpPr>
          <p:cNvPr id="4" name="Line 2"/>
          <p:cNvSpPr>
            <a:spLocks noChangeShapeType="1"/>
          </p:cNvSpPr>
          <p:nvPr/>
        </p:nvSpPr>
        <p:spPr bwMode="auto">
          <a:xfrm>
            <a:off x="0" y="850900"/>
            <a:ext cx="9144000" cy="0"/>
          </a:xfrm>
          <a:prstGeom prst="line">
            <a:avLst/>
          </a:prstGeom>
          <a:noFill/>
          <a:ln w="57150" cmpd="thickThin">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457200"/>
            <a:endParaRPr lang="zh-TW" altLang="en-US">
              <a:solidFill>
                <a:prstClr val="black"/>
              </a:solidFill>
            </a:endParaRPr>
          </a:p>
        </p:txBody>
      </p:sp>
    </p:spTree>
    <p:extLst>
      <p:ext uri="{BB962C8B-B14F-4D97-AF65-F5344CB8AC3E}">
        <p14:creationId xmlns:p14="http://schemas.microsoft.com/office/powerpoint/2010/main" val="380847595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34925" y="115888"/>
            <a:ext cx="8229600" cy="633412"/>
          </a:xfrm>
          <a:noFill/>
          <a:ln>
            <a:miter lim="800000"/>
            <a:headEnd/>
            <a:tailEnd/>
          </a:ln>
        </p:spPr>
        <p:txBody>
          <a:bodyPr vert="horz" wrap="square" lIns="91440" tIns="45720" rIns="91440" bIns="45720" numCol="1" anchor="t" anchorCtr="0" compatLnSpc="1">
            <a:prstTxWarp prst="textNoShape">
              <a:avLst/>
            </a:prstTxWarp>
            <a:normAutofit/>
          </a:bodyPr>
          <a:lstStyle/>
          <a:p>
            <a:pPr algn="l" eaLnBrk="1" hangingPunct="1"/>
            <a:r>
              <a:rPr lang="en-US" altLang="zh-TW" sz="3300" b="1" dirty="0" smtClean="0">
                <a:latin typeface="Times New Roman" pitchFamily="18" charset="0"/>
              </a:rPr>
              <a:t>Recognizing Code-switched Speech</a:t>
            </a:r>
          </a:p>
        </p:txBody>
      </p:sp>
      <p:sp>
        <p:nvSpPr>
          <p:cNvPr id="2051" name="Rectangle 3"/>
          <p:cNvSpPr>
            <a:spLocks noGrp="1" noChangeArrowheads="1"/>
          </p:cNvSpPr>
          <p:nvPr>
            <p:ph type="body" idx="1"/>
          </p:nvPr>
        </p:nvSpPr>
        <p:spPr bwMode="auto">
          <a:xfrm>
            <a:off x="34925" y="908051"/>
            <a:ext cx="9001571" cy="1015663"/>
          </a:xfrm>
          <a:noFill/>
          <a:ln>
            <a:miter lim="800000"/>
            <a:headEnd/>
            <a:tailEnd/>
          </a:ln>
        </p:spPr>
        <p:txBody>
          <a:bodyPr vert="horz" wrap="square" lIns="91440" tIns="45720" rIns="91440" bIns="45720" numCol="1" anchor="t" anchorCtr="0" compatLnSpc="1">
            <a:prstTxWarp prst="textNoShape">
              <a:avLst/>
            </a:prstTxWarp>
            <a:spAutoFit/>
          </a:bodyPr>
          <a:lstStyle/>
          <a:p>
            <a:pPr marL="266700" indent="-266700">
              <a:spcBef>
                <a:spcPct val="0"/>
              </a:spcBef>
              <a:defRPr/>
            </a:pPr>
            <a:r>
              <a:rPr lang="en-US" altLang="zh-TW" sz="2400" b="1" dirty="0">
                <a:latin typeface="Times New Roman" pitchFamily="18" charset="0"/>
              </a:rPr>
              <a:t>Definition</a:t>
            </a:r>
          </a:p>
          <a:p>
            <a:pPr lvl="1">
              <a:spcBef>
                <a:spcPct val="0"/>
              </a:spcBef>
            </a:pPr>
            <a:r>
              <a:rPr lang="en-US" altLang="zh-TW" sz="1800" dirty="0" smtClean="0">
                <a:latin typeface="Times New Roman" pitchFamily="18" charset="0"/>
              </a:rPr>
              <a:t>Code-switching occurs from word to word in an utterance</a:t>
            </a:r>
          </a:p>
          <a:p>
            <a:pPr lvl="1">
              <a:spcBef>
                <a:spcPct val="0"/>
              </a:spcBef>
            </a:pPr>
            <a:r>
              <a:rPr lang="en-US" altLang="zh-TW" sz="1800" dirty="0" smtClean="0">
                <a:latin typeface="Times New Roman" pitchFamily="18" charset="0"/>
              </a:rPr>
              <a:t>Example : </a:t>
            </a:r>
            <a:r>
              <a:rPr lang="zh-TW" altLang="en-US" sz="1800" dirty="0" smtClean="0">
                <a:solidFill>
                  <a:srgbClr val="0070C0"/>
                </a:solidFill>
                <a:latin typeface="標楷體" pitchFamily="65" charset="-120"/>
                <a:ea typeface="標楷體" pitchFamily="65" charset="-120"/>
              </a:rPr>
              <a:t>當我們要作</a:t>
            </a:r>
            <a:r>
              <a:rPr lang="zh-TW" altLang="en-US" sz="1800" dirty="0" smtClean="0">
                <a:latin typeface="標楷體" pitchFamily="65" charset="-120"/>
                <a:ea typeface="標楷體" pitchFamily="65" charset="-120"/>
              </a:rPr>
              <a:t> </a:t>
            </a:r>
            <a:r>
              <a:rPr lang="en-US" altLang="zh-TW" sz="1800" dirty="0" smtClean="0">
                <a:solidFill>
                  <a:srgbClr val="00B050"/>
                </a:solidFill>
                <a:latin typeface="Times New Roman" pitchFamily="18" charset="0"/>
              </a:rPr>
              <a:t>Fourier Transform</a:t>
            </a:r>
            <a:r>
              <a:rPr lang="en-US" altLang="zh-TW" sz="1800" dirty="0" smtClean="0">
                <a:latin typeface="Times New Roman" pitchFamily="18" charset="0"/>
              </a:rPr>
              <a:t> </a:t>
            </a:r>
            <a:r>
              <a:rPr lang="zh-TW" altLang="en-US" sz="1800" dirty="0" smtClean="0">
                <a:solidFill>
                  <a:srgbClr val="0070C0"/>
                </a:solidFill>
                <a:latin typeface="標楷體" pitchFamily="65" charset="-120"/>
                <a:ea typeface="標楷體" pitchFamily="65" charset="-120"/>
              </a:rPr>
              <a:t>的時候</a:t>
            </a:r>
            <a:endParaRPr lang="en-US" altLang="zh-TW" sz="1800" dirty="0" smtClean="0">
              <a:solidFill>
                <a:srgbClr val="0070C0"/>
              </a:solidFill>
              <a:latin typeface="標楷體" pitchFamily="65" charset="-120"/>
              <a:ea typeface="標楷體" pitchFamily="65" charset="-120"/>
            </a:endParaRPr>
          </a:p>
        </p:txBody>
      </p:sp>
      <p:sp>
        <p:nvSpPr>
          <p:cNvPr id="2053"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solidFill>
                <a:prstClr val="black"/>
              </a:solidFill>
            </a:endParaRPr>
          </a:p>
        </p:txBody>
      </p:sp>
      <p:grpSp>
        <p:nvGrpSpPr>
          <p:cNvPr id="2" name="群組 1"/>
          <p:cNvGrpSpPr/>
          <p:nvPr/>
        </p:nvGrpSpPr>
        <p:grpSpPr>
          <a:xfrm>
            <a:off x="1835696" y="1916832"/>
            <a:ext cx="3672408" cy="504056"/>
            <a:chOff x="1835696" y="1988840"/>
            <a:chExt cx="3672408" cy="504056"/>
          </a:xfrm>
        </p:grpSpPr>
        <p:cxnSp>
          <p:nvCxnSpPr>
            <p:cNvPr id="9" name="直線接點 8"/>
            <p:cNvCxnSpPr/>
            <p:nvPr/>
          </p:nvCxnSpPr>
          <p:spPr>
            <a:xfrm>
              <a:off x="2699792" y="1988840"/>
              <a:ext cx="0" cy="216024"/>
            </a:xfrm>
            <a:prstGeom prst="line">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2699792" y="2060848"/>
              <a:ext cx="252028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flipV="1">
              <a:off x="5220072" y="1988840"/>
              <a:ext cx="0" cy="72008"/>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835696" y="2204864"/>
              <a:ext cx="172819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rgbClr val="0070C0"/>
                  </a:solidFill>
                  <a:latin typeface="Times New Roman" pitchFamily="18" charset="0"/>
                  <a:cs typeface="Times New Roman" pitchFamily="18" charset="0"/>
                </a:rPr>
                <a:t>“Host” language</a:t>
              </a:r>
              <a:endParaRPr lang="zh-TW" altLang="en-US" dirty="0">
                <a:solidFill>
                  <a:srgbClr val="0070C0"/>
                </a:solidFill>
                <a:latin typeface="Times New Roman" pitchFamily="18" charset="0"/>
                <a:cs typeface="Times New Roman" pitchFamily="18" charset="0"/>
              </a:endParaRPr>
            </a:p>
          </p:txBody>
        </p:sp>
        <p:cxnSp>
          <p:nvCxnSpPr>
            <p:cNvPr id="15" name="直線接點 14"/>
            <p:cNvCxnSpPr/>
            <p:nvPr/>
          </p:nvCxnSpPr>
          <p:spPr>
            <a:xfrm>
              <a:off x="4572000" y="1988840"/>
              <a:ext cx="0" cy="216024"/>
            </a:xfrm>
            <a:prstGeom prst="line">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3635896" y="2204864"/>
              <a:ext cx="18722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rgbClr val="00B050"/>
                  </a:solidFill>
                  <a:latin typeface="Times New Roman" pitchFamily="18" charset="0"/>
                  <a:cs typeface="Times New Roman" pitchFamily="18" charset="0"/>
                </a:rPr>
                <a:t>“Guest” language</a:t>
              </a:r>
              <a:endParaRPr lang="zh-TW" altLang="en-US" dirty="0">
                <a:solidFill>
                  <a:srgbClr val="00B050"/>
                </a:solidFill>
                <a:latin typeface="Times New Roman" pitchFamily="18" charset="0"/>
                <a:cs typeface="Times New Roman" pitchFamily="18" charset="0"/>
              </a:endParaRPr>
            </a:p>
          </p:txBody>
        </p:sp>
      </p:grpSp>
      <p:grpSp>
        <p:nvGrpSpPr>
          <p:cNvPr id="44" name="群組 43"/>
          <p:cNvGrpSpPr/>
          <p:nvPr/>
        </p:nvGrpSpPr>
        <p:grpSpPr>
          <a:xfrm>
            <a:off x="539552" y="4149080"/>
            <a:ext cx="8136904" cy="2592288"/>
            <a:chOff x="251520" y="3429000"/>
            <a:chExt cx="8784976" cy="3190509"/>
          </a:xfrm>
        </p:grpSpPr>
        <p:pic>
          <p:nvPicPr>
            <p:cNvPr id="17" name="Picture 2" descr="http://perception.csl.uiuc.edu/recognition/Images/speech_signal.png"/>
            <p:cNvPicPr>
              <a:picLocks noChangeAspect="1" noChangeArrowheads="1"/>
            </p:cNvPicPr>
            <p:nvPr/>
          </p:nvPicPr>
          <p:blipFill>
            <a:blip r:embed="rId3" cstate="print"/>
            <a:srcRect/>
            <a:stretch>
              <a:fillRect/>
            </a:stretch>
          </p:blipFill>
          <p:spPr bwMode="auto">
            <a:xfrm>
              <a:off x="539552" y="4653136"/>
              <a:ext cx="1332898" cy="1069480"/>
            </a:xfrm>
            <a:prstGeom prst="rect">
              <a:avLst/>
            </a:prstGeom>
            <a:noFill/>
          </p:spPr>
        </p:pic>
        <p:sp>
          <p:nvSpPr>
            <p:cNvPr id="18" name="圓角矩形 17"/>
            <p:cNvSpPr/>
            <p:nvPr/>
          </p:nvSpPr>
          <p:spPr>
            <a:xfrm>
              <a:off x="3059832" y="3789040"/>
              <a:ext cx="3672408" cy="278092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a:solidFill>
                  <a:prstClr val="black"/>
                </a:solidFill>
              </a:endParaRPr>
            </a:p>
          </p:txBody>
        </p:sp>
        <p:sp>
          <p:nvSpPr>
            <p:cNvPr id="19" name="流程圖: 磁碟 18"/>
            <p:cNvSpPr/>
            <p:nvPr/>
          </p:nvSpPr>
          <p:spPr>
            <a:xfrm>
              <a:off x="3491880" y="3933056"/>
              <a:ext cx="2808312" cy="792088"/>
            </a:xfrm>
            <a:prstGeom prst="flowChartMagneticDisk">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dirty="0">
                <a:solidFill>
                  <a:prstClr val="black"/>
                </a:solidFill>
              </a:endParaRPr>
            </a:p>
          </p:txBody>
        </p:sp>
        <p:sp>
          <p:nvSpPr>
            <p:cNvPr id="20" name="矩形 19"/>
            <p:cNvSpPr/>
            <p:nvPr/>
          </p:nvSpPr>
          <p:spPr>
            <a:xfrm>
              <a:off x="3059832" y="3429000"/>
              <a:ext cx="36724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solidFill>
                    <a:prstClr val="black"/>
                  </a:solidFill>
                </a:rPr>
                <a:t>Code-switched System</a:t>
              </a:r>
              <a:endParaRPr lang="zh-TW" altLang="en-US" sz="1600" dirty="0">
                <a:solidFill>
                  <a:prstClr val="black"/>
                </a:solidFill>
              </a:endParaRPr>
            </a:p>
          </p:txBody>
        </p:sp>
        <p:sp>
          <p:nvSpPr>
            <p:cNvPr id="21" name="圓角矩形 20"/>
            <p:cNvSpPr/>
            <p:nvPr/>
          </p:nvSpPr>
          <p:spPr>
            <a:xfrm>
              <a:off x="7380312" y="4725144"/>
              <a:ext cx="1152128" cy="8640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err="1" smtClean="0">
                  <a:solidFill>
                    <a:prstClr val="black"/>
                  </a:solidFill>
                </a:rPr>
                <a:t>Viterbi</a:t>
              </a:r>
              <a:r>
                <a:rPr lang="en-US" altLang="zh-TW" sz="1600" dirty="0" smtClean="0">
                  <a:solidFill>
                    <a:prstClr val="black"/>
                  </a:solidFill>
                </a:rPr>
                <a:t> Decoding</a:t>
              </a:r>
              <a:endParaRPr lang="zh-TW" altLang="en-US" sz="1600" dirty="0">
                <a:solidFill>
                  <a:prstClr val="black"/>
                </a:solidFill>
              </a:endParaRPr>
            </a:p>
          </p:txBody>
        </p:sp>
        <p:cxnSp>
          <p:nvCxnSpPr>
            <p:cNvPr id="22" name="直線單箭頭接點 21"/>
            <p:cNvCxnSpPr/>
            <p:nvPr/>
          </p:nvCxnSpPr>
          <p:spPr>
            <a:xfrm>
              <a:off x="6876256" y="5157192"/>
              <a:ext cx="504056"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直線接點 22"/>
            <p:cNvCxnSpPr/>
            <p:nvPr/>
          </p:nvCxnSpPr>
          <p:spPr>
            <a:xfrm>
              <a:off x="6732240" y="4437112"/>
              <a:ext cx="1440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a:off x="6732240" y="5877272"/>
              <a:ext cx="1440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接點 24"/>
            <p:cNvCxnSpPr/>
            <p:nvPr/>
          </p:nvCxnSpPr>
          <p:spPr>
            <a:xfrm>
              <a:off x="6876256" y="4437112"/>
              <a:ext cx="0" cy="14401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接點 25"/>
            <p:cNvCxnSpPr/>
            <p:nvPr/>
          </p:nvCxnSpPr>
          <p:spPr>
            <a:xfrm>
              <a:off x="1979712" y="5157192"/>
              <a:ext cx="864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a:off x="2843808" y="4437112"/>
              <a:ext cx="0" cy="14401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p:nvPr/>
          </p:nvCxnSpPr>
          <p:spPr>
            <a:xfrm>
              <a:off x="2843808" y="4437112"/>
              <a:ext cx="216024"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a:off x="2843808" y="5877272"/>
              <a:ext cx="216024"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a:off x="7956376" y="5589240"/>
              <a:ext cx="0" cy="36004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6804248" y="6093297"/>
              <a:ext cx="2232248" cy="5262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smtClean="0">
                  <a:solidFill>
                    <a:srgbClr val="0070C0"/>
                  </a:solidFill>
                  <a:latin typeface="標楷體" pitchFamily="65" charset="-120"/>
                  <a:ea typeface="標楷體" pitchFamily="65" charset="-120"/>
                </a:rPr>
                <a:t>這個</a:t>
              </a:r>
              <a:r>
                <a:rPr lang="en-US" altLang="zh-TW" sz="1600" dirty="0" smtClean="0">
                  <a:solidFill>
                    <a:srgbClr val="00B050"/>
                  </a:solidFill>
                </a:rPr>
                <a:t>complexity</a:t>
              </a:r>
              <a:r>
                <a:rPr lang="zh-TW" altLang="en-US" sz="1600" dirty="0" smtClean="0">
                  <a:solidFill>
                    <a:srgbClr val="0070C0"/>
                  </a:solidFill>
                  <a:latin typeface="標楷體" pitchFamily="65" charset="-120"/>
                  <a:ea typeface="標楷體" pitchFamily="65" charset="-120"/>
                </a:rPr>
                <a:t>很高我買了</a:t>
              </a:r>
              <a:r>
                <a:rPr lang="en-US" altLang="zh-TW" sz="1600" dirty="0" err="1" smtClean="0">
                  <a:solidFill>
                    <a:srgbClr val="00B050"/>
                  </a:solidFill>
                </a:rPr>
                <a:t>iPad</a:t>
              </a:r>
              <a:r>
                <a:rPr lang="zh-TW" altLang="en-US" sz="1600" dirty="0" smtClean="0">
                  <a:solidFill>
                    <a:srgbClr val="0070C0"/>
                  </a:solidFill>
                  <a:latin typeface="標楷體" pitchFamily="65" charset="-120"/>
                  <a:ea typeface="標楷體" pitchFamily="65" charset="-120"/>
                </a:rPr>
                <a:t>的配件</a:t>
              </a:r>
              <a:endParaRPr lang="en-US" altLang="zh-TW" sz="1600" dirty="0" smtClean="0">
                <a:solidFill>
                  <a:srgbClr val="0070C0"/>
                </a:solidFill>
                <a:latin typeface="標楷體" pitchFamily="65" charset="-120"/>
                <a:ea typeface="標楷體" pitchFamily="65" charset="-120"/>
              </a:endParaRPr>
            </a:p>
          </p:txBody>
        </p:sp>
        <p:sp>
          <p:nvSpPr>
            <p:cNvPr id="32" name="矩形 31"/>
            <p:cNvSpPr/>
            <p:nvPr/>
          </p:nvSpPr>
          <p:spPr>
            <a:xfrm>
              <a:off x="251520" y="4437112"/>
              <a:ext cx="18722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solidFill>
                    <a:prstClr val="black"/>
                  </a:solidFill>
                </a:rPr>
                <a:t>Speech Utterance</a:t>
              </a:r>
              <a:endParaRPr lang="zh-TW" altLang="en-US" sz="1600" dirty="0">
                <a:solidFill>
                  <a:prstClr val="black"/>
                </a:solidFill>
              </a:endParaRPr>
            </a:p>
          </p:txBody>
        </p:sp>
        <p:sp>
          <p:nvSpPr>
            <p:cNvPr id="33" name="矩形 32"/>
            <p:cNvSpPr/>
            <p:nvPr/>
          </p:nvSpPr>
          <p:spPr>
            <a:xfrm>
              <a:off x="3635896" y="4293096"/>
              <a:ext cx="1224136" cy="28803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solidFill>
                    <a:srgbClr val="0070C0"/>
                  </a:solidFill>
                </a:rPr>
                <a:t>Mandarin</a:t>
              </a:r>
              <a:endParaRPr lang="zh-TW" altLang="en-US" sz="1600" dirty="0">
                <a:solidFill>
                  <a:srgbClr val="0070C0"/>
                </a:solidFill>
              </a:endParaRPr>
            </a:p>
          </p:txBody>
        </p:sp>
        <p:sp>
          <p:nvSpPr>
            <p:cNvPr id="34" name="矩形 33"/>
            <p:cNvSpPr/>
            <p:nvPr/>
          </p:nvSpPr>
          <p:spPr>
            <a:xfrm>
              <a:off x="4932040" y="4293096"/>
              <a:ext cx="1224136" cy="28803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solidFill>
                    <a:srgbClr val="00B050"/>
                  </a:solidFill>
                </a:rPr>
                <a:t>English</a:t>
              </a:r>
              <a:endParaRPr lang="zh-TW" altLang="en-US" sz="1600" dirty="0">
                <a:solidFill>
                  <a:srgbClr val="00B050"/>
                </a:solidFill>
              </a:endParaRPr>
            </a:p>
          </p:txBody>
        </p:sp>
        <p:sp>
          <p:nvSpPr>
            <p:cNvPr id="35" name="矩形 34"/>
            <p:cNvSpPr/>
            <p:nvPr/>
          </p:nvSpPr>
          <p:spPr>
            <a:xfrm>
              <a:off x="3491880" y="3933056"/>
              <a:ext cx="280831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solidFill>
                    <a:prstClr val="black"/>
                  </a:solidFill>
                </a:rPr>
                <a:t>Acoustic Model</a:t>
              </a:r>
              <a:endParaRPr lang="zh-TW" altLang="en-US" sz="1600" dirty="0">
                <a:solidFill>
                  <a:prstClr val="black"/>
                </a:solidFill>
              </a:endParaRPr>
            </a:p>
          </p:txBody>
        </p:sp>
        <p:sp>
          <p:nvSpPr>
            <p:cNvPr id="36" name="流程圖: 磁碟 35"/>
            <p:cNvSpPr/>
            <p:nvPr/>
          </p:nvSpPr>
          <p:spPr>
            <a:xfrm>
              <a:off x="3491880" y="4797152"/>
              <a:ext cx="2808312" cy="792088"/>
            </a:xfrm>
            <a:prstGeom prst="flowChartMagneticDisk">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dirty="0">
                <a:solidFill>
                  <a:prstClr val="black"/>
                </a:solidFill>
              </a:endParaRPr>
            </a:p>
          </p:txBody>
        </p:sp>
        <p:sp>
          <p:nvSpPr>
            <p:cNvPr id="37" name="矩形 36"/>
            <p:cNvSpPr/>
            <p:nvPr/>
          </p:nvSpPr>
          <p:spPr>
            <a:xfrm>
              <a:off x="3635896" y="5157192"/>
              <a:ext cx="1224136" cy="28803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solidFill>
                    <a:srgbClr val="0070C0"/>
                  </a:solidFill>
                </a:rPr>
                <a:t>Mandarin</a:t>
              </a:r>
              <a:endParaRPr lang="zh-TW" altLang="en-US" sz="1600" dirty="0">
                <a:solidFill>
                  <a:srgbClr val="0070C0"/>
                </a:solidFill>
              </a:endParaRPr>
            </a:p>
          </p:txBody>
        </p:sp>
        <p:sp>
          <p:nvSpPr>
            <p:cNvPr id="38" name="矩形 37"/>
            <p:cNvSpPr/>
            <p:nvPr/>
          </p:nvSpPr>
          <p:spPr>
            <a:xfrm>
              <a:off x="4932040" y="5157192"/>
              <a:ext cx="1224136" cy="28803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solidFill>
                    <a:srgbClr val="00B050"/>
                  </a:solidFill>
                </a:rPr>
                <a:t>English</a:t>
              </a:r>
              <a:endParaRPr lang="zh-TW" altLang="en-US" sz="1600" dirty="0">
                <a:solidFill>
                  <a:srgbClr val="00B050"/>
                </a:solidFill>
              </a:endParaRPr>
            </a:p>
          </p:txBody>
        </p:sp>
        <p:sp>
          <p:nvSpPr>
            <p:cNvPr id="39" name="矩形 38"/>
            <p:cNvSpPr/>
            <p:nvPr/>
          </p:nvSpPr>
          <p:spPr>
            <a:xfrm>
              <a:off x="3491880" y="4797152"/>
              <a:ext cx="280831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solidFill>
                    <a:prstClr val="black"/>
                  </a:solidFill>
                </a:rPr>
                <a:t>Language Model</a:t>
              </a:r>
              <a:endParaRPr lang="zh-TW" altLang="en-US" sz="1600" dirty="0">
                <a:solidFill>
                  <a:prstClr val="black"/>
                </a:solidFill>
              </a:endParaRPr>
            </a:p>
          </p:txBody>
        </p:sp>
        <p:sp>
          <p:nvSpPr>
            <p:cNvPr id="40" name="流程圖: 磁碟 39"/>
            <p:cNvSpPr/>
            <p:nvPr/>
          </p:nvSpPr>
          <p:spPr>
            <a:xfrm>
              <a:off x="3491880" y="5661248"/>
              <a:ext cx="2808312" cy="792088"/>
            </a:xfrm>
            <a:prstGeom prst="flowChartMagneticDisk">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dirty="0">
                <a:solidFill>
                  <a:prstClr val="black"/>
                </a:solidFill>
              </a:endParaRPr>
            </a:p>
          </p:txBody>
        </p:sp>
        <p:sp>
          <p:nvSpPr>
            <p:cNvPr id="41" name="矩形 40"/>
            <p:cNvSpPr/>
            <p:nvPr/>
          </p:nvSpPr>
          <p:spPr>
            <a:xfrm>
              <a:off x="3635896" y="6021288"/>
              <a:ext cx="1224136" cy="28803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solidFill>
                    <a:srgbClr val="0070C0"/>
                  </a:solidFill>
                </a:rPr>
                <a:t>Mandarin</a:t>
              </a:r>
              <a:endParaRPr lang="zh-TW" altLang="en-US" sz="1600" dirty="0">
                <a:solidFill>
                  <a:srgbClr val="0070C0"/>
                </a:solidFill>
              </a:endParaRPr>
            </a:p>
          </p:txBody>
        </p:sp>
        <p:sp>
          <p:nvSpPr>
            <p:cNvPr id="42" name="矩形 41"/>
            <p:cNvSpPr/>
            <p:nvPr/>
          </p:nvSpPr>
          <p:spPr>
            <a:xfrm>
              <a:off x="4932040" y="6021288"/>
              <a:ext cx="1224136" cy="28803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solidFill>
                    <a:srgbClr val="00B050"/>
                  </a:solidFill>
                </a:rPr>
                <a:t>English</a:t>
              </a:r>
              <a:endParaRPr lang="zh-TW" altLang="en-US" sz="1600" dirty="0">
                <a:solidFill>
                  <a:srgbClr val="00B050"/>
                </a:solidFill>
              </a:endParaRPr>
            </a:p>
          </p:txBody>
        </p:sp>
        <p:sp>
          <p:nvSpPr>
            <p:cNvPr id="43" name="矩形 42"/>
            <p:cNvSpPr/>
            <p:nvPr/>
          </p:nvSpPr>
          <p:spPr>
            <a:xfrm>
              <a:off x="3491880" y="5661248"/>
              <a:ext cx="280831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solidFill>
                    <a:prstClr val="black"/>
                  </a:solidFill>
                </a:rPr>
                <a:t>Lexicon</a:t>
              </a:r>
              <a:endParaRPr lang="zh-TW" altLang="en-US" sz="1600" dirty="0">
                <a:solidFill>
                  <a:prstClr val="black"/>
                </a:solidFill>
              </a:endParaRPr>
            </a:p>
          </p:txBody>
        </p:sp>
      </p:grpSp>
      <p:sp>
        <p:nvSpPr>
          <p:cNvPr id="45" name="Rectangle 3"/>
          <p:cNvSpPr txBox="1">
            <a:spLocks noChangeArrowheads="1"/>
          </p:cNvSpPr>
          <p:nvPr/>
        </p:nvSpPr>
        <p:spPr bwMode="auto">
          <a:xfrm>
            <a:off x="35496" y="2596608"/>
            <a:ext cx="9001571" cy="1754326"/>
          </a:xfrm>
          <a:prstGeom prst="rect">
            <a:avLst/>
          </a:prstGeom>
          <a:noFill/>
          <a:ln>
            <a:miter lim="800000"/>
            <a:headEnd/>
            <a:tailEnd/>
          </a:ln>
        </p:spPr>
        <p:txBody>
          <a:bodyPr vert="horz" wrap="square" lIns="91440" tIns="0" rIns="91440" bIns="0" numCol="1" rtlCol="0" anchor="t" anchorCtr="0" compatLnSpc="1">
            <a:prstTxWarp prst="textNoShape">
              <a:avLst/>
            </a:prstTxWarp>
            <a:spAutoFit/>
          </a:bodyPr>
          <a:lstStyle/>
          <a:p>
            <a:pPr marL="266700" indent="-266700">
              <a:spcBef>
                <a:spcPct val="0"/>
              </a:spcBef>
              <a:buFont typeface="Arial" pitchFamily="34" charset="0"/>
              <a:buChar char="•"/>
              <a:defRPr/>
            </a:pPr>
            <a:r>
              <a:rPr lang="en-US" altLang="zh-TW" sz="2400" b="1" dirty="0">
                <a:solidFill>
                  <a:prstClr val="black"/>
                </a:solidFill>
                <a:latin typeface="Times New Roman" pitchFamily="18" charset="0"/>
              </a:rPr>
              <a:t>Speech Recognition</a:t>
            </a:r>
          </a:p>
          <a:p>
            <a:pPr marL="444500" lvl="1" indent="-190500">
              <a:spcBef>
                <a:spcPct val="0"/>
              </a:spcBef>
              <a:buFont typeface="Arial" pitchFamily="34" charset="0"/>
              <a:buChar char="–"/>
              <a:defRPr/>
            </a:pPr>
            <a:r>
              <a:rPr lang="en-US" altLang="zh-TW" dirty="0">
                <a:solidFill>
                  <a:prstClr val="black"/>
                </a:solidFill>
                <a:latin typeface="Times New Roman" pitchFamily="18" charset="0"/>
              </a:rPr>
              <a:t>Bilingual acoustic models, language model, and lexicon</a:t>
            </a:r>
          </a:p>
          <a:p>
            <a:pPr marL="444500" lvl="1" indent="-190500">
              <a:spcBef>
                <a:spcPct val="0"/>
              </a:spcBef>
              <a:buFont typeface="Arial" pitchFamily="34" charset="0"/>
              <a:buChar char="–"/>
              <a:defRPr/>
            </a:pPr>
            <a:r>
              <a:rPr lang="en-US" altLang="zh-TW" dirty="0">
                <a:solidFill>
                  <a:prstClr val="black"/>
                </a:solidFill>
                <a:latin typeface="Times New Roman" pitchFamily="18" charset="0"/>
              </a:rPr>
              <a:t>A signal frame may belong to a Mandarin phoneme or an English phoneme, a Mandarin phoneme may be </a:t>
            </a:r>
            <a:r>
              <a:rPr lang="en-US" altLang="zh-TW" dirty="0" smtClean="0">
                <a:solidFill>
                  <a:prstClr val="black"/>
                </a:solidFill>
                <a:latin typeface="Times New Roman" pitchFamily="18" charset="0"/>
              </a:rPr>
              <a:t>preceded </a:t>
            </a:r>
            <a:r>
              <a:rPr lang="en-US" altLang="zh-TW" dirty="0">
                <a:solidFill>
                  <a:prstClr val="black"/>
                </a:solidFill>
                <a:latin typeface="Times New Roman" pitchFamily="18" charset="0"/>
              </a:rPr>
              <a:t>or followed by an English phoneme and </a:t>
            </a:r>
            <a:r>
              <a:rPr lang="en-US" altLang="zh-TW" dirty="0" smtClean="0">
                <a:solidFill>
                  <a:prstClr val="black"/>
                </a:solidFill>
                <a:latin typeface="Times New Roman" pitchFamily="18" charset="0"/>
              </a:rPr>
              <a:t>vice </a:t>
            </a:r>
            <a:r>
              <a:rPr lang="en-US" altLang="zh-TW" dirty="0">
                <a:solidFill>
                  <a:prstClr val="black"/>
                </a:solidFill>
                <a:latin typeface="Times New Roman" pitchFamily="18" charset="0"/>
              </a:rPr>
              <a:t>versa, a Chinese word may be preceded</a:t>
            </a:r>
            <a:r>
              <a:rPr lang="en-US" altLang="zh-TW" dirty="0" smtClean="0">
                <a:solidFill>
                  <a:prstClr val="black"/>
                </a:solidFill>
                <a:latin typeface="Times New Roman" pitchFamily="18" charset="0"/>
              </a:rPr>
              <a:t> </a:t>
            </a:r>
            <a:r>
              <a:rPr lang="en-US" altLang="zh-TW" dirty="0">
                <a:solidFill>
                  <a:prstClr val="black"/>
                </a:solidFill>
                <a:latin typeface="Times New Roman" pitchFamily="18" charset="0"/>
              </a:rPr>
              <a:t>or followed by an English word and </a:t>
            </a:r>
            <a:r>
              <a:rPr lang="en-US" altLang="zh-TW" dirty="0" smtClean="0">
                <a:solidFill>
                  <a:prstClr val="black"/>
                </a:solidFill>
                <a:latin typeface="Times New Roman" pitchFamily="18" charset="0"/>
              </a:rPr>
              <a:t>vice versa (bilingual </a:t>
            </a:r>
            <a:r>
              <a:rPr lang="en-US" altLang="zh-TW" dirty="0" err="1" smtClean="0">
                <a:solidFill>
                  <a:prstClr val="black"/>
                </a:solidFill>
                <a:latin typeface="Times New Roman" pitchFamily="18" charset="0"/>
              </a:rPr>
              <a:t>triphones</a:t>
            </a:r>
            <a:r>
              <a:rPr lang="en-US" altLang="zh-TW" dirty="0" smtClean="0">
                <a:solidFill>
                  <a:prstClr val="black"/>
                </a:solidFill>
                <a:latin typeface="Times New Roman" pitchFamily="18" charset="0"/>
              </a:rPr>
              <a:t>, bilingual n-grams, etc.)</a:t>
            </a:r>
            <a:endParaRPr lang="en-US" altLang="zh-TW" dirty="0">
              <a:solidFill>
                <a:prstClr val="black"/>
              </a:solidFill>
              <a:latin typeface="Times New Roman" pitchFamily="18" charset="0"/>
            </a:endParaRPr>
          </a:p>
        </p:txBody>
      </p:sp>
    </p:spTree>
    <p:extLst>
      <p:ext uri="{BB962C8B-B14F-4D97-AF65-F5344CB8AC3E}">
        <p14:creationId xmlns:p14="http://schemas.microsoft.com/office/powerpoint/2010/main" val="327077827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34925" y="115888"/>
            <a:ext cx="8229600" cy="633412"/>
          </a:xfrm>
          <a:noFill/>
          <a:ln>
            <a:miter lim="800000"/>
            <a:headEnd/>
            <a:tailEnd/>
          </a:ln>
        </p:spPr>
        <p:txBody>
          <a:bodyPr vert="horz" wrap="square" lIns="91440" tIns="45720" rIns="91440" bIns="45720" numCol="1" anchor="t" anchorCtr="0" compatLnSpc="1">
            <a:prstTxWarp prst="textNoShape">
              <a:avLst/>
            </a:prstTxWarp>
          </a:bodyPr>
          <a:lstStyle/>
          <a:p>
            <a:pPr algn="l"/>
            <a:r>
              <a:rPr lang="en-US" altLang="zh-TW" sz="3300" b="1" dirty="0">
                <a:latin typeface="Times New Roman" pitchFamily="18" charset="0"/>
              </a:rPr>
              <a:t>Recognizing Code-switched Speech</a:t>
            </a:r>
            <a:endParaRPr lang="en-US" altLang="zh-TW" sz="3300" b="1" dirty="0" smtClean="0">
              <a:latin typeface="Times New Roman" pitchFamily="18" charset="0"/>
            </a:endParaRPr>
          </a:p>
        </p:txBody>
      </p:sp>
      <p:sp>
        <p:nvSpPr>
          <p:cNvPr id="2051" name="Rectangle 3"/>
          <p:cNvSpPr>
            <a:spLocks noGrp="1" noChangeArrowheads="1"/>
          </p:cNvSpPr>
          <p:nvPr>
            <p:ph type="body" idx="1"/>
          </p:nvPr>
        </p:nvSpPr>
        <p:spPr bwMode="auto">
          <a:xfrm>
            <a:off x="34925" y="908720"/>
            <a:ext cx="9001571" cy="5833317"/>
          </a:xfrm>
          <a:noFill/>
          <a:ln>
            <a:miter lim="800000"/>
            <a:headEnd/>
            <a:tailEnd/>
          </a:ln>
        </p:spPr>
        <p:txBody>
          <a:bodyPr vert="horz" wrap="square" lIns="91440" tIns="45720" rIns="91440" bIns="45720" numCol="1" anchor="t" anchorCtr="0" compatLnSpc="1">
            <a:prstTxWarp prst="textNoShape">
              <a:avLst/>
            </a:prstTxWarp>
            <a:normAutofit/>
          </a:bodyPr>
          <a:lstStyle/>
          <a:p>
            <a:pPr eaLnBrk="1" hangingPunct="1">
              <a:lnSpc>
                <a:spcPct val="120000"/>
              </a:lnSpc>
              <a:spcBef>
                <a:spcPct val="0"/>
              </a:spcBef>
            </a:pPr>
            <a:r>
              <a:rPr lang="en-US" altLang="zh-TW" sz="2400" b="1" dirty="0" smtClean="0">
                <a:latin typeface="Times New Roman" pitchFamily="18" charset="0"/>
              </a:rPr>
              <a:t>Code-switching issues</a:t>
            </a:r>
          </a:p>
          <a:p>
            <a:pPr lvl="1">
              <a:lnSpc>
                <a:spcPct val="120000"/>
              </a:lnSpc>
              <a:spcBef>
                <a:spcPct val="0"/>
              </a:spcBef>
            </a:pPr>
            <a:r>
              <a:rPr lang="en-US" altLang="zh-TW" sz="2200" dirty="0" smtClean="0">
                <a:latin typeface="Times New Roman" pitchFamily="18" charset="0"/>
              </a:rPr>
              <a:t>Imbalanced data distribution</a:t>
            </a:r>
          </a:p>
          <a:p>
            <a:pPr lvl="2">
              <a:spcBef>
                <a:spcPct val="0"/>
              </a:spcBef>
            </a:pPr>
            <a:r>
              <a:rPr lang="en-US" altLang="zh-TW" sz="2000" dirty="0" smtClean="0">
                <a:latin typeface="Times New Roman" pitchFamily="18" charset="0"/>
              </a:rPr>
              <a:t>There are much more data for host language but only very limited for guest language</a:t>
            </a:r>
          </a:p>
          <a:p>
            <a:pPr lvl="2">
              <a:spcBef>
                <a:spcPct val="0"/>
              </a:spcBef>
            </a:pPr>
            <a:r>
              <a:rPr lang="en-US" altLang="zh-TW" sz="2000" dirty="0" smtClean="0">
                <a:latin typeface="Times New Roman" pitchFamily="18" charset="0"/>
              </a:rPr>
              <a:t>The models for guest language are usually weak, therefore accuracy is low</a:t>
            </a:r>
          </a:p>
          <a:p>
            <a:pPr lvl="1">
              <a:lnSpc>
                <a:spcPct val="120000"/>
              </a:lnSpc>
              <a:spcBef>
                <a:spcPct val="0"/>
              </a:spcBef>
            </a:pPr>
            <a:r>
              <a:rPr lang="en-US" altLang="zh-TW" sz="2200" dirty="0" smtClean="0">
                <a:latin typeface="Times New Roman" pitchFamily="18" charset="0"/>
              </a:rPr>
              <a:t>Inter-lingual ambiguity</a:t>
            </a:r>
          </a:p>
          <a:p>
            <a:pPr lvl="2">
              <a:spcBef>
                <a:spcPct val="0"/>
              </a:spcBef>
            </a:pPr>
            <a:r>
              <a:rPr lang="en-US" altLang="zh-TW" sz="2000" dirty="0" smtClean="0">
                <a:latin typeface="Times New Roman" pitchFamily="18" charset="0"/>
              </a:rPr>
              <a:t>Some phonemes for different languages are very </a:t>
            </a:r>
            <a:r>
              <a:rPr lang="en-US" altLang="zh-TW" sz="2000" dirty="0">
                <a:latin typeface="Times New Roman" pitchFamily="18" charset="0"/>
              </a:rPr>
              <a:t>similar but different  </a:t>
            </a:r>
            <a:r>
              <a:rPr lang="en-US" altLang="zh-TW" sz="2000" dirty="0" smtClean="0">
                <a:latin typeface="Times New Roman" pitchFamily="18" charset="0"/>
              </a:rPr>
              <a:t>(</a:t>
            </a:r>
            <a:r>
              <a:rPr lang="en-US" altLang="zh-TW" sz="2000" i="1" dirty="0" smtClean="0">
                <a:latin typeface="Times New Roman" pitchFamily="18" charset="0"/>
              </a:rPr>
              <a:t>e.g.</a:t>
            </a:r>
            <a:r>
              <a:rPr lang="en-US" altLang="zh-TW" sz="2000" dirty="0" smtClean="0">
                <a:latin typeface="Times New Roman" pitchFamily="18" charset="0"/>
              </a:rPr>
              <a:t> </a:t>
            </a:r>
            <a:r>
              <a:rPr lang="zh-TW" altLang="en-US" sz="2000" dirty="0" smtClean="0">
                <a:latin typeface="Times New Roman" pitchFamily="18" charset="0"/>
              </a:rPr>
              <a:t>ㄅ </a:t>
            </a:r>
            <a:r>
              <a:rPr lang="en-US" altLang="zh-TW" sz="2000" dirty="0" smtClean="0">
                <a:latin typeface="Times New Roman" pitchFamily="18" charset="0"/>
              </a:rPr>
              <a:t>vs. B ), but may be produced very closely by the same speaker</a:t>
            </a:r>
          </a:p>
          <a:p>
            <a:pPr lvl="1">
              <a:lnSpc>
                <a:spcPct val="120000"/>
              </a:lnSpc>
              <a:spcBef>
                <a:spcPct val="0"/>
              </a:spcBef>
            </a:pPr>
            <a:r>
              <a:rPr lang="en-US" altLang="zh-TW" sz="2200" dirty="0" smtClean="0">
                <a:latin typeface="Times New Roman" pitchFamily="18" charset="0"/>
                <a:ea typeface="標楷體" pitchFamily="65" charset="-120"/>
              </a:rPr>
              <a:t>Language identification (LID)</a:t>
            </a:r>
          </a:p>
          <a:p>
            <a:pPr lvl="2">
              <a:lnSpc>
                <a:spcPct val="120000"/>
              </a:lnSpc>
              <a:spcBef>
                <a:spcPct val="0"/>
              </a:spcBef>
            </a:pPr>
            <a:r>
              <a:rPr lang="en-US" altLang="zh-TW" sz="2000" dirty="0" smtClean="0">
                <a:latin typeface="Times New Roman" pitchFamily="18" charset="0"/>
                <a:ea typeface="標楷體" pitchFamily="65" charset="-120"/>
              </a:rPr>
              <a:t>Units for LID are smaller than an utterance</a:t>
            </a:r>
          </a:p>
          <a:p>
            <a:pPr lvl="2">
              <a:lnSpc>
                <a:spcPct val="120000"/>
              </a:lnSpc>
              <a:spcBef>
                <a:spcPct val="0"/>
              </a:spcBef>
            </a:pPr>
            <a:r>
              <a:rPr lang="en-US" altLang="zh-TW" sz="2000" dirty="0" smtClean="0">
                <a:latin typeface="Times New Roman" pitchFamily="18" charset="0"/>
                <a:ea typeface="標楷體" pitchFamily="65" charset="-120"/>
              </a:rPr>
              <a:t>Very limited information is available</a:t>
            </a:r>
            <a:endParaRPr lang="en-US" altLang="zh-TW" sz="2000" dirty="0" smtClean="0">
              <a:latin typeface="標楷體" pitchFamily="65" charset="-120"/>
              <a:ea typeface="標楷體" pitchFamily="65" charset="-120"/>
            </a:endParaRPr>
          </a:p>
        </p:txBody>
      </p:sp>
      <p:sp>
        <p:nvSpPr>
          <p:cNvPr id="2053"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solidFill>
                <a:prstClr val="black"/>
              </a:solidFill>
            </a:endParaRPr>
          </a:p>
        </p:txBody>
      </p:sp>
      <p:graphicFrame>
        <p:nvGraphicFramePr>
          <p:cNvPr id="47" name="圖表 46"/>
          <p:cNvGraphicFramePr/>
          <p:nvPr/>
        </p:nvGraphicFramePr>
        <p:xfrm>
          <a:off x="5292080" y="4869160"/>
          <a:ext cx="3851920" cy="1988840"/>
        </p:xfrm>
        <a:graphic>
          <a:graphicData uri="http://schemas.openxmlformats.org/drawingml/2006/chart">
            <c:chart xmlns:c="http://schemas.openxmlformats.org/drawingml/2006/chart" xmlns:r="http://schemas.openxmlformats.org/officeDocument/2006/relationships" r:id="rId3"/>
          </a:graphicData>
        </a:graphic>
      </p:graphicFrame>
      <p:grpSp>
        <p:nvGrpSpPr>
          <p:cNvPr id="59" name="群組 58"/>
          <p:cNvGrpSpPr/>
          <p:nvPr/>
        </p:nvGrpSpPr>
        <p:grpSpPr>
          <a:xfrm>
            <a:off x="539552" y="5661248"/>
            <a:ext cx="4824536" cy="792088"/>
            <a:chOff x="323528" y="5517232"/>
            <a:chExt cx="5760640" cy="873388"/>
          </a:xfrm>
        </p:grpSpPr>
        <p:sp>
          <p:nvSpPr>
            <p:cNvPr id="48" name="矩形 47"/>
            <p:cNvSpPr/>
            <p:nvPr/>
          </p:nvSpPr>
          <p:spPr>
            <a:xfrm>
              <a:off x="323528" y="5517232"/>
              <a:ext cx="864096"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rgbClr val="0070C0"/>
                  </a:solidFill>
                  <a:latin typeface="標楷體" pitchFamily="65" charset="-120"/>
                  <a:ea typeface="標楷體" pitchFamily="65" charset="-120"/>
                </a:rPr>
                <a:t>這裡</a:t>
              </a:r>
              <a:endParaRPr lang="zh-TW" altLang="en-US" sz="1400" dirty="0">
                <a:solidFill>
                  <a:prstClr val="white"/>
                </a:solidFill>
              </a:endParaRPr>
            </a:p>
          </p:txBody>
        </p:sp>
        <p:sp>
          <p:nvSpPr>
            <p:cNvPr id="49" name="矩形 48"/>
            <p:cNvSpPr/>
            <p:nvPr/>
          </p:nvSpPr>
          <p:spPr>
            <a:xfrm>
              <a:off x="1187624" y="5517232"/>
              <a:ext cx="432000"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rgbClr val="0070C0"/>
                  </a:solidFill>
                  <a:latin typeface="標楷體" pitchFamily="65" charset="-120"/>
                  <a:ea typeface="標楷體" pitchFamily="65" charset="-120"/>
                </a:rPr>
                <a:t>是</a:t>
              </a:r>
              <a:endParaRPr lang="zh-TW" altLang="en-US" sz="1400" dirty="0">
                <a:solidFill>
                  <a:prstClr val="white"/>
                </a:solidFill>
              </a:endParaRPr>
            </a:p>
          </p:txBody>
        </p:sp>
        <p:sp>
          <p:nvSpPr>
            <p:cNvPr id="50" name="矩形 49"/>
            <p:cNvSpPr/>
            <p:nvPr/>
          </p:nvSpPr>
          <p:spPr>
            <a:xfrm>
              <a:off x="1619672" y="5517232"/>
              <a:ext cx="432000"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rgbClr val="0070C0"/>
                  </a:solidFill>
                  <a:latin typeface="標楷體" pitchFamily="65" charset="-120"/>
                  <a:ea typeface="標楷體" pitchFamily="65" charset="-120"/>
                </a:rPr>
                <a:t>在</a:t>
              </a:r>
              <a:endParaRPr lang="zh-TW" altLang="en-US" sz="1400" dirty="0">
                <a:solidFill>
                  <a:prstClr val="white"/>
                </a:solidFill>
              </a:endParaRPr>
            </a:p>
          </p:txBody>
        </p:sp>
        <p:sp>
          <p:nvSpPr>
            <p:cNvPr id="51" name="矩形 50"/>
            <p:cNvSpPr/>
            <p:nvPr/>
          </p:nvSpPr>
          <p:spPr>
            <a:xfrm>
              <a:off x="2051720" y="5517232"/>
              <a:ext cx="432000"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rgbClr val="0070C0"/>
                  </a:solidFill>
                  <a:latin typeface="標楷體" pitchFamily="65" charset="-120"/>
                  <a:ea typeface="標楷體" pitchFamily="65" charset="-120"/>
                </a:rPr>
                <a:t>講</a:t>
              </a:r>
              <a:endParaRPr lang="zh-TW" altLang="en-US" sz="1400" dirty="0">
                <a:solidFill>
                  <a:prstClr val="white"/>
                </a:solidFill>
              </a:endParaRPr>
            </a:p>
          </p:txBody>
        </p:sp>
        <p:sp>
          <p:nvSpPr>
            <p:cNvPr id="52" name="矩形 51"/>
            <p:cNvSpPr/>
            <p:nvPr/>
          </p:nvSpPr>
          <p:spPr>
            <a:xfrm>
              <a:off x="2483768" y="5517232"/>
              <a:ext cx="1152000"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rgbClr val="00B050"/>
                  </a:solidFill>
                </a:rPr>
                <a:t>Fourier</a:t>
              </a:r>
              <a:endParaRPr lang="zh-TW" altLang="en-US" sz="1400" dirty="0">
                <a:solidFill>
                  <a:prstClr val="white"/>
                </a:solidFill>
              </a:endParaRPr>
            </a:p>
          </p:txBody>
        </p:sp>
        <p:sp>
          <p:nvSpPr>
            <p:cNvPr id="53" name="矩形 52"/>
            <p:cNvSpPr/>
            <p:nvPr/>
          </p:nvSpPr>
          <p:spPr>
            <a:xfrm>
              <a:off x="3635896" y="5517232"/>
              <a:ext cx="1152128"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rgbClr val="00B050"/>
                  </a:solidFill>
                </a:rPr>
                <a:t>Transform</a:t>
              </a:r>
              <a:endParaRPr lang="zh-TW" altLang="en-US" sz="1400" dirty="0">
                <a:solidFill>
                  <a:prstClr val="white"/>
                </a:solidFill>
              </a:endParaRPr>
            </a:p>
          </p:txBody>
        </p:sp>
        <p:sp>
          <p:nvSpPr>
            <p:cNvPr id="54" name="矩形 53"/>
            <p:cNvSpPr/>
            <p:nvPr/>
          </p:nvSpPr>
          <p:spPr>
            <a:xfrm>
              <a:off x="4788024" y="5517232"/>
              <a:ext cx="432000"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rgbClr val="0070C0"/>
                  </a:solidFill>
                  <a:latin typeface="標楷體" pitchFamily="65" charset="-120"/>
                  <a:ea typeface="標楷體" pitchFamily="65" charset="-120"/>
                </a:rPr>
                <a:t>的</a:t>
              </a:r>
              <a:endParaRPr lang="zh-TW" altLang="en-US" sz="1400" dirty="0">
                <a:solidFill>
                  <a:prstClr val="white"/>
                </a:solidFill>
              </a:endParaRPr>
            </a:p>
          </p:txBody>
        </p:sp>
        <p:sp>
          <p:nvSpPr>
            <p:cNvPr id="55" name="矩形 54"/>
            <p:cNvSpPr/>
            <p:nvPr/>
          </p:nvSpPr>
          <p:spPr>
            <a:xfrm>
              <a:off x="5220072" y="5517232"/>
              <a:ext cx="864096"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rgbClr val="0070C0"/>
                  </a:solidFill>
                  <a:latin typeface="標楷體" pitchFamily="65" charset="-120"/>
                  <a:ea typeface="標楷體" pitchFamily="65" charset="-120"/>
                </a:rPr>
                <a:t>性質</a:t>
              </a:r>
              <a:endParaRPr lang="zh-TW" altLang="en-US" sz="1400" dirty="0">
                <a:solidFill>
                  <a:prstClr val="white"/>
                </a:solidFill>
              </a:endParaRPr>
            </a:p>
          </p:txBody>
        </p:sp>
        <p:sp>
          <p:nvSpPr>
            <p:cNvPr id="56" name="矩形 55"/>
            <p:cNvSpPr/>
            <p:nvPr/>
          </p:nvSpPr>
          <p:spPr>
            <a:xfrm>
              <a:off x="323528" y="6102588"/>
              <a:ext cx="2160240" cy="28803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rgbClr val="0070C0"/>
                  </a:solidFill>
                  <a:ea typeface="標楷體" pitchFamily="65" charset="-120"/>
                </a:rPr>
                <a:t>Mandarin</a:t>
              </a:r>
              <a:endParaRPr lang="zh-TW" altLang="en-US" sz="1400" dirty="0">
                <a:solidFill>
                  <a:prstClr val="white"/>
                </a:solidFill>
              </a:endParaRPr>
            </a:p>
          </p:txBody>
        </p:sp>
        <p:sp>
          <p:nvSpPr>
            <p:cNvPr id="57" name="矩形 56"/>
            <p:cNvSpPr/>
            <p:nvPr/>
          </p:nvSpPr>
          <p:spPr>
            <a:xfrm>
              <a:off x="4788024" y="6102588"/>
              <a:ext cx="1296144" cy="28803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rgbClr val="0070C0"/>
                  </a:solidFill>
                  <a:ea typeface="標楷體" pitchFamily="65" charset="-120"/>
                </a:rPr>
                <a:t>Mandarin</a:t>
              </a:r>
              <a:endParaRPr lang="zh-TW" altLang="en-US" sz="1400" dirty="0">
                <a:solidFill>
                  <a:prstClr val="white"/>
                </a:solidFill>
              </a:endParaRPr>
            </a:p>
          </p:txBody>
        </p:sp>
        <p:sp>
          <p:nvSpPr>
            <p:cNvPr id="58" name="矩形 57"/>
            <p:cNvSpPr/>
            <p:nvPr/>
          </p:nvSpPr>
          <p:spPr>
            <a:xfrm>
              <a:off x="2483768" y="6102588"/>
              <a:ext cx="2304256" cy="28803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rgbClr val="00B050"/>
                  </a:solidFill>
                  <a:ea typeface="標楷體" pitchFamily="65" charset="-120"/>
                </a:rPr>
                <a:t>English</a:t>
              </a:r>
              <a:endParaRPr lang="zh-TW" altLang="en-US" sz="1400" dirty="0">
                <a:solidFill>
                  <a:srgbClr val="00B050"/>
                </a:solidFill>
              </a:endParaRPr>
            </a:p>
          </p:txBody>
        </p:sp>
      </p:grpSp>
      <p:cxnSp>
        <p:nvCxnSpPr>
          <p:cNvPr id="61" name="直線單箭頭接點 60"/>
          <p:cNvCxnSpPr/>
          <p:nvPr/>
        </p:nvCxnSpPr>
        <p:spPr>
          <a:xfrm>
            <a:off x="1403648" y="5949280"/>
            <a:ext cx="0" cy="21602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直線單箭頭接點 61"/>
          <p:cNvCxnSpPr/>
          <p:nvPr/>
        </p:nvCxnSpPr>
        <p:spPr>
          <a:xfrm>
            <a:off x="3275856" y="5949280"/>
            <a:ext cx="0" cy="21602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3" name="直線單箭頭接點 62"/>
          <p:cNvCxnSpPr/>
          <p:nvPr/>
        </p:nvCxnSpPr>
        <p:spPr>
          <a:xfrm>
            <a:off x="4788024" y="5949280"/>
            <a:ext cx="0" cy="21602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1242515" y="5301208"/>
            <a:ext cx="3401493" cy="2340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b="1" dirty="0" smtClean="0">
                <a:solidFill>
                  <a:prstClr val="black"/>
                </a:solidFill>
              </a:rPr>
              <a:t>Language Identification</a:t>
            </a:r>
            <a:endParaRPr lang="zh-TW" altLang="en-US" sz="1600" b="1" dirty="0">
              <a:solidFill>
                <a:prstClr val="black"/>
              </a:solidFill>
            </a:endParaRPr>
          </a:p>
        </p:txBody>
      </p:sp>
    </p:spTree>
    <p:extLst>
      <p:ext uri="{BB962C8B-B14F-4D97-AF65-F5344CB8AC3E}">
        <p14:creationId xmlns:p14="http://schemas.microsoft.com/office/powerpoint/2010/main" val="167990768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34925" y="115888"/>
            <a:ext cx="8229600" cy="633412"/>
          </a:xfrm>
          <a:noFill/>
          <a:ln>
            <a:miter lim="800000"/>
            <a:headEnd/>
            <a:tailEnd/>
          </a:ln>
        </p:spPr>
        <p:txBody>
          <a:bodyPr vert="horz" wrap="square" lIns="91440" tIns="45720" rIns="91440" bIns="45720" numCol="1" anchor="t" anchorCtr="0" compatLnSpc="1">
            <a:prstTxWarp prst="textNoShape">
              <a:avLst/>
            </a:prstTxWarp>
          </a:bodyPr>
          <a:lstStyle/>
          <a:p>
            <a:pPr algn="l"/>
            <a:r>
              <a:rPr lang="en-US" altLang="zh-TW" sz="3300" b="1" dirty="0">
                <a:latin typeface="Times New Roman" pitchFamily="18" charset="0"/>
              </a:rPr>
              <a:t>Recognizing Code-switched Speech</a:t>
            </a:r>
            <a:endParaRPr lang="en-US" altLang="zh-TW" sz="3300" b="1" dirty="0" smtClean="0">
              <a:latin typeface="Times New Roman" pitchFamily="18" charset="0"/>
            </a:endParaRPr>
          </a:p>
        </p:txBody>
      </p:sp>
      <p:sp>
        <p:nvSpPr>
          <p:cNvPr id="2051" name="Rectangle 3"/>
          <p:cNvSpPr>
            <a:spLocks noGrp="1" noChangeArrowheads="1"/>
          </p:cNvSpPr>
          <p:nvPr>
            <p:ph type="body" idx="1"/>
          </p:nvPr>
        </p:nvSpPr>
        <p:spPr bwMode="auto">
          <a:xfrm>
            <a:off x="34925" y="908720"/>
            <a:ext cx="9001571" cy="5833317"/>
          </a:xfrm>
          <a:noFill/>
          <a:ln>
            <a:miter lim="800000"/>
            <a:headEnd/>
            <a:tailEnd/>
          </a:ln>
        </p:spPr>
        <p:txBody>
          <a:bodyPr vert="horz" wrap="square" lIns="91440" tIns="45720" rIns="91440" bIns="45720" numCol="1" anchor="t" anchorCtr="0" compatLnSpc="1">
            <a:prstTxWarp prst="textNoShape">
              <a:avLst/>
            </a:prstTxWarp>
            <a:normAutofit/>
          </a:bodyPr>
          <a:lstStyle/>
          <a:p>
            <a:pPr eaLnBrk="1" hangingPunct="1">
              <a:lnSpc>
                <a:spcPct val="120000"/>
              </a:lnSpc>
              <a:spcBef>
                <a:spcPct val="0"/>
              </a:spcBef>
            </a:pPr>
            <a:r>
              <a:rPr lang="en-US" altLang="zh-TW" sz="2400" b="1" dirty="0" smtClean="0">
                <a:latin typeface="Times New Roman" pitchFamily="18" charset="0"/>
              </a:rPr>
              <a:t>Some approaches to handle the above problems</a:t>
            </a:r>
          </a:p>
          <a:p>
            <a:pPr lvl="1">
              <a:lnSpc>
                <a:spcPct val="120000"/>
              </a:lnSpc>
              <a:spcBef>
                <a:spcPct val="0"/>
              </a:spcBef>
            </a:pPr>
            <a:r>
              <a:rPr lang="en-US" altLang="zh-TW" sz="2200" dirty="0" smtClean="0">
                <a:latin typeface="Times New Roman" pitchFamily="18" charset="0"/>
              </a:rPr>
              <a:t>Acoustic unit merging and recovery</a:t>
            </a:r>
          </a:p>
          <a:p>
            <a:pPr lvl="2">
              <a:spcBef>
                <a:spcPct val="0"/>
              </a:spcBef>
            </a:pPr>
            <a:r>
              <a:rPr lang="en-US" altLang="zh-TW" sz="2000" dirty="0" smtClean="0">
                <a:latin typeface="Times New Roman" pitchFamily="18" charset="0"/>
              </a:rPr>
              <a:t>Some acoustic units shared across languages: Gaussian, state, model</a:t>
            </a:r>
          </a:p>
          <a:p>
            <a:pPr lvl="2">
              <a:spcBef>
                <a:spcPct val="0"/>
              </a:spcBef>
            </a:pPr>
            <a:r>
              <a:rPr lang="en-US" altLang="zh-TW" sz="2000" dirty="0" smtClean="0">
                <a:latin typeface="Times New Roman" pitchFamily="18" charset="0"/>
              </a:rPr>
              <a:t>Shared training data</a:t>
            </a:r>
          </a:p>
          <a:p>
            <a:pPr lvl="2">
              <a:spcBef>
                <a:spcPct val="0"/>
              </a:spcBef>
            </a:pPr>
            <a:r>
              <a:rPr lang="en-US" altLang="zh-TW" sz="2000" dirty="0" smtClean="0">
                <a:latin typeface="Times New Roman" pitchFamily="18" charset="0"/>
              </a:rPr>
              <a:t>Models recovered with respective data to preserve </a:t>
            </a:r>
            <a:r>
              <a:rPr lang="en-US" altLang="zh-TW" sz="2000" dirty="0">
                <a:latin typeface="Times New Roman" pitchFamily="18" charset="0"/>
              </a:rPr>
              <a:t>t</a:t>
            </a:r>
            <a:r>
              <a:rPr lang="en-US" altLang="zh-TW" sz="2000" dirty="0" smtClean="0">
                <a:latin typeface="Times New Roman" pitchFamily="18" charset="0"/>
              </a:rPr>
              <a:t>he language identity</a:t>
            </a:r>
          </a:p>
          <a:p>
            <a:pPr lvl="1">
              <a:lnSpc>
                <a:spcPct val="120000"/>
              </a:lnSpc>
              <a:spcBef>
                <a:spcPct val="0"/>
              </a:spcBef>
            </a:pPr>
            <a:r>
              <a:rPr lang="en-US" altLang="zh-TW" sz="2200" dirty="0" smtClean="0">
                <a:latin typeface="Times New Roman" pitchFamily="18" charset="0"/>
              </a:rPr>
              <a:t>Frame-level language identification </a:t>
            </a:r>
            <a:r>
              <a:rPr lang="en-US" altLang="zh-TW" sz="2200" dirty="0">
                <a:latin typeface="Times New Roman" pitchFamily="18" charset="0"/>
                <a:ea typeface="標楷體" pitchFamily="65" charset="-120"/>
              </a:rPr>
              <a:t>(LID)</a:t>
            </a:r>
          </a:p>
          <a:p>
            <a:pPr lvl="2">
              <a:spcBef>
                <a:spcPct val="0"/>
              </a:spcBef>
            </a:pPr>
            <a:r>
              <a:rPr lang="en-US" altLang="zh-TW" sz="2000" dirty="0" smtClean="0">
                <a:latin typeface="Times New Roman" pitchFamily="18" charset="0"/>
              </a:rPr>
              <a:t>LID for each frame</a:t>
            </a:r>
          </a:p>
          <a:p>
            <a:pPr lvl="2">
              <a:spcBef>
                <a:spcPct val="0"/>
              </a:spcBef>
            </a:pPr>
            <a:r>
              <a:rPr lang="en-US" altLang="zh-TW" sz="2000" dirty="0" smtClean="0">
                <a:latin typeface="Times New Roman" pitchFamily="18" charset="0"/>
              </a:rPr>
              <a:t>Integrated in recognition</a:t>
            </a:r>
          </a:p>
          <a:p>
            <a:pPr lvl="2">
              <a:lnSpc>
                <a:spcPct val="120000"/>
              </a:lnSpc>
              <a:spcBef>
                <a:spcPct val="0"/>
              </a:spcBef>
            </a:pPr>
            <a:endParaRPr lang="en-US" altLang="zh-TW" sz="1800" dirty="0" smtClean="0">
              <a:latin typeface="Times New Roman" pitchFamily="18" charset="0"/>
            </a:endParaRPr>
          </a:p>
        </p:txBody>
      </p:sp>
      <p:sp>
        <p:nvSpPr>
          <p:cNvPr id="2053"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solidFill>
                <a:prstClr val="black"/>
              </a:solidFill>
            </a:endParaRPr>
          </a:p>
        </p:txBody>
      </p:sp>
      <p:grpSp>
        <p:nvGrpSpPr>
          <p:cNvPr id="101" name="群組 100"/>
          <p:cNvGrpSpPr/>
          <p:nvPr/>
        </p:nvGrpSpPr>
        <p:grpSpPr>
          <a:xfrm>
            <a:off x="107504" y="4005064"/>
            <a:ext cx="5040560" cy="2808312"/>
            <a:chOff x="251520" y="2492896"/>
            <a:chExt cx="8568952" cy="3964240"/>
          </a:xfrm>
        </p:grpSpPr>
        <p:cxnSp>
          <p:nvCxnSpPr>
            <p:cNvPr id="76" name="直線單箭頭接點 75"/>
            <p:cNvCxnSpPr>
              <a:stCxn id="74" idx="2"/>
              <a:endCxn id="73" idx="0"/>
            </p:cNvCxnSpPr>
            <p:nvPr/>
          </p:nvCxnSpPr>
          <p:spPr>
            <a:xfrm rot="16200000" flipH="1">
              <a:off x="3610905" y="4135384"/>
              <a:ext cx="432048" cy="1467552"/>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a:stCxn id="80" idx="2"/>
              <a:endCxn id="73" idx="0"/>
            </p:cNvCxnSpPr>
            <p:nvPr/>
          </p:nvCxnSpPr>
          <p:spPr>
            <a:xfrm rot="5400000">
              <a:off x="5051065" y="4162776"/>
              <a:ext cx="432048" cy="141276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2" name="圓角矩形 21"/>
            <p:cNvSpPr/>
            <p:nvPr/>
          </p:nvSpPr>
          <p:spPr>
            <a:xfrm>
              <a:off x="899592" y="5085184"/>
              <a:ext cx="409457" cy="122413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TW" sz="1000" dirty="0" smtClean="0">
                  <a:solidFill>
                    <a:prstClr val="black"/>
                  </a:solidFill>
                  <a:ea typeface="標楷體" pitchFamily="65" charset="-120"/>
                </a:rPr>
                <a:t>Gaussian 1</a:t>
              </a:r>
            </a:p>
          </p:txBody>
        </p:sp>
        <p:sp>
          <p:nvSpPr>
            <p:cNvPr id="23" name="圓角矩形 22"/>
            <p:cNvSpPr/>
            <p:nvPr/>
          </p:nvSpPr>
          <p:spPr>
            <a:xfrm>
              <a:off x="1862029" y="5085184"/>
              <a:ext cx="409457" cy="122413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TW" sz="1000" dirty="0" smtClean="0">
                  <a:solidFill>
                    <a:prstClr val="black"/>
                  </a:solidFill>
                  <a:ea typeface="標楷體" pitchFamily="65" charset="-120"/>
                </a:rPr>
                <a:t>Gaussian M</a:t>
              </a:r>
            </a:p>
          </p:txBody>
        </p:sp>
        <p:sp>
          <p:nvSpPr>
            <p:cNvPr id="24" name="圓角矩形 23"/>
            <p:cNvSpPr/>
            <p:nvPr/>
          </p:nvSpPr>
          <p:spPr>
            <a:xfrm>
              <a:off x="1125005" y="4077072"/>
              <a:ext cx="911958" cy="57606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smtClean="0">
                  <a:solidFill>
                    <a:prstClr val="black"/>
                  </a:solidFill>
                  <a:ea typeface="標楷體" pitchFamily="65" charset="-120"/>
                </a:rPr>
                <a:t>State </a:t>
              </a:r>
            </a:p>
          </p:txBody>
        </p:sp>
        <p:cxnSp>
          <p:nvCxnSpPr>
            <p:cNvPr id="25" name="直線單箭頭接點 24"/>
            <p:cNvCxnSpPr>
              <a:stCxn id="24" idx="2"/>
            </p:cNvCxnSpPr>
            <p:nvPr/>
          </p:nvCxnSpPr>
          <p:spPr>
            <a:xfrm rot="5400000">
              <a:off x="1126629" y="4630828"/>
              <a:ext cx="432048" cy="47666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stCxn id="24" idx="2"/>
              <a:endCxn id="23" idx="0"/>
            </p:cNvCxnSpPr>
            <p:nvPr/>
          </p:nvCxnSpPr>
          <p:spPr>
            <a:xfrm rot="16200000" flipH="1">
              <a:off x="1607847" y="4626273"/>
              <a:ext cx="432048" cy="485773"/>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a:stCxn id="24" idx="2"/>
            </p:cNvCxnSpPr>
            <p:nvPr/>
          </p:nvCxnSpPr>
          <p:spPr>
            <a:xfrm rot="5400000">
              <a:off x="1364167" y="4869160"/>
              <a:ext cx="432842" cy="79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直線接點 27"/>
            <p:cNvCxnSpPr/>
            <p:nvPr/>
          </p:nvCxnSpPr>
          <p:spPr>
            <a:xfrm>
              <a:off x="1342653" y="5697252"/>
              <a:ext cx="481218"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線接點 28"/>
            <p:cNvCxnSpPr/>
            <p:nvPr/>
          </p:nvCxnSpPr>
          <p:spPr>
            <a:xfrm>
              <a:off x="2123728" y="4299235"/>
              <a:ext cx="4357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0" name="圓角矩形 29"/>
            <p:cNvSpPr/>
            <p:nvPr/>
          </p:nvSpPr>
          <p:spPr>
            <a:xfrm>
              <a:off x="323528" y="2579278"/>
              <a:ext cx="1175529" cy="56166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smtClean="0">
                  <a:solidFill>
                    <a:prstClr val="black"/>
                  </a:solidFill>
                  <a:ea typeface="標楷體" pitchFamily="65" charset="-120"/>
                </a:rPr>
                <a:t>Triphone</a:t>
              </a:r>
            </a:p>
          </p:txBody>
        </p:sp>
        <p:sp>
          <p:nvSpPr>
            <p:cNvPr id="31" name="圓角矩形 30"/>
            <p:cNvSpPr/>
            <p:nvPr/>
          </p:nvSpPr>
          <p:spPr>
            <a:xfrm>
              <a:off x="1737473" y="2579278"/>
              <a:ext cx="1175529" cy="561662"/>
            </a:xfrm>
            <a:prstGeom prst="roundRect">
              <a:avLst/>
            </a:prstGeom>
            <a:solidFill>
              <a:srgbClr val="0070C0">
                <a:alpha val="7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smtClean="0">
                  <a:solidFill>
                    <a:prstClr val="black"/>
                  </a:solidFill>
                  <a:ea typeface="標楷體" pitchFamily="65" charset="-120"/>
                </a:rPr>
                <a:t>Triphone</a:t>
              </a:r>
            </a:p>
          </p:txBody>
        </p:sp>
        <p:sp>
          <p:nvSpPr>
            <p:cNvPr id="32" name="圓角矩形 31"/>
            <p:cNvSpPr/>
            <p:nvPr/>
          </p:nvSpPr>
          <p:spPr>
            <a:xfrm>
              <a:off x="3172747" y="2579306"/>
              <a:ext cx="1175529" cy="561662"/>
            </a:xfrm>
            <a:prstGeom prst="roundRect">
              <a:avLst/>
            </a:prstGeom>
            <a:solidFill>
              <a:srgbClr val="0070C0">
                <a:alpha val="7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smtClean="0">
                  <a:solidFill>
                    <a:prstClr val="black"/>
                  </a:solidFill>
                  <a:ea typeface="標楷體" pitchFamily="65" charset="-120"/>
                </a:rPr>
                <a:t>Triphone</a:t>
              </a:r>
            </a:p>
          </p:txBody>
        </p:sp>
        <p:cxnSp>
          <p:nvCxnSpPr>
            <p:cNvPr id="33" name="直線接點 32"/>
            <p:cNvCxnSpPr/>
            <p:nvPr/>
          </p:nvCxnSpPr>
          <p:spPr>
            <a:xfrm>
              <a:off x="6518321" y="4302318"/>
              <a:ext cx="4357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34" name="群組 33"/>
            <p:cNvGrpSpPr/>
            <p:nvPr/>
          </p:nvGrpSpPr>
          <p:grpSpPr>
            <a:xfrm>
              <a:off x="899592" y="3140939"/>
              <a:ext cx="7241708" cy="945356"/>
              <a:chOff x="911292" y="3140939"/>
              <a:chExt cx="7241708" cy="945356"/>
            </a:xfrm>
          </p:grpSpPr>
          <p:cxnSp>
            <p:nvCxnSpPr>
              <p:cNvPr id="35" name="直線單箭頭接點 34"/>
              <p:cNvCxnSpPr>
                <a:stCxn id="30" idx="2"/>
                <a:endCxn id="24" idx="0"/>
              </p:cNvCxnSpPr>
              <p:nvPr/>
            </p:nvCxnSpPr>
            <p:spPr>
              <a:xfrm rot="16200000" flipH="1">
                <a:off x="778073" y="3274160"/>
                <a:ext cx="936132" cy="66969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a:stCxn id="30" idx="2"/>
              </p:cNvCxnSpPr>
              <p:nvPr/>
            </p:nvCxnSpPr>
            <p:spPr>
              <a:xfrm rot="16200000" flipH="1">
                <a:off x="1157457" y="2894775"/>
                <a:ext cx="936132" cy="142846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a:stCxn id="31" idx="2"/>
                <a:endCxn id="24" idx="0"/>
              </p:cNvCxnSpPr>
              <p:nvPr/>
            </p:nvCxnSpPr>
            <p:spPr>
              <a:xfrm rot="5400000">
                <a:off x="1485046" y="3236880"/>
                <a:ext cx="936132" cy="744253"/>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a:stCxn id="31" idx="2"/>
              </p:cNvCxnSpPr>
              <p:nvPr/>
            </p:nvCxnSpPr>
            <p:spPr>
              <a:xfrm rot="16200000" flipH="1">
                <a:off x="2212835" y="3253343"/>
                <a:ext cx="942271" cy="717464"/>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32" idx="2"/>
              </p:cNvCxnSpPr>
              <p:nvPr/>
            </p:nvCxnSpPr>
            <p:spPr>
              <a:xfrm rot="5400000">
                <a:off x="2930486" y="3253184"/>
                <a:ext cx="942243" cy="717810"/>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a:stCxn id="32" idx="2"/>
              </p:cNvCxnSpPr>
              <p:nvPr/>
            </p:nvCxnSpPr>
            <p:spPr>
              <a:xfrm rot="5400000">
                <a:off x="2582080" y="2898640"/>
                <a:ext cx="936104" cy="142076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67" idx="2"/>
              </p:cNvCxnSpPr>
              <p:nvPr/>
            </p:nvCxnSpPr>
            <p:spPr>
              <a:xfrm rot="16200000" flipH="1">
                <a:off x="5171937" y="3272784"/>
                <a:ext cx="939215" cy="675526"/>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a:stCxn id="67" idx="2"/>
              </p:cNvCxnSpPr>
              <p:nvPr/>
            </p:nvCxnSpPr>
            <p:spPr>
              <a:xfrm rot="16200000" flipH="1">
                <a:off x="5549945" y="2894775"/>
                <a:ext cx="936132" cy="142846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stCxn id="68" idx="2"/>
              </p:cNvCxnSpPr>
              <p:nvPr/>
            </p:nvCxnSpPr>
            <p:spPr>
              <a:xfrm rot="5400000">
                <a:off x="5878910" y="3241338"/>
                <a:ext cx="939215" cy="738419"/>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a:stCxn id="68" idx="2"/>
              </p:cNvCxnSpPr>
              <p:nvPr/>
            </p:nvCxnSpPr>
            <p:spPr>
              <a:xfrm rot="16200000" flipH="1">
                <a:off x="6627135" y="3231530"/>
                <a:ext cx="945354" cy="764173"/>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a:stCxn id="69" idx="2"/>
              </p:cNvCxnSpPr>
              <p:nvPr/>
            </p:nvCxnSpPr>
            <p:spPr>
              <a:xfrm rot="5400000">
                <a:off x="7344787" y="3278081"/>
                <a:ext cx="945326" cy="67110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a:stCxn id="69" idx="2"/>
              </p:cNvCxnSpPr>
              <p:nvPr/>
            </p:nvCxnSpPr>
            <p:spPr>
              <a:xfrm rot="5400000">
                <a:off x="6974567" y="2898641"/>
                <a:ext cx="936106" cy="142076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59" name="直線接點 58"/>
            <p:cNvCxnSpPr/>
            <p:nvPr/>
          </p:nvCxnSpPr>
          <p:spPr>
            <a:xfrm>
              <a:off x="1547664" y="2924944"/>
              <a:ext cx="163783"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755576" y="3933056"/>
              <a:ext cx="3168352" cy="2520280"/>
            </a:xfrm>
            <a:prstGeom prst="rect">
              <a:avLst/>
            </a:prstGeom>
            <a:no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solidFill>
                  <a:prstClr val="white"/>
                </a:solidFill>
              </a:endParaRPr>
            </a:p>
          </p:txBody>
        </p:sp>
        <p:sp>
          <p:nvSpPr>
            <p:cNvPr id="65" name="矩形 64"/>
            <p:cNvSpPr/>
            <p:nvPr/>
          </p:nvSpPr>
          <p:spPr>
            <a:xfrm>
              <a:off x="5148064" y="3936856"/>
              <a:ext cx="3168352" cy="2520280"/>
            </a:xfrm>
            <a:prstGeom prst="rect">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solidFill>
                  <a:prstClr val="white"/>
                </a:solidFill>
              </a:endParaRPr>
            </a:p>
          </p:txBody>
        </p:sp>
        <p:cxnSp>
          <p:nvCxnSpPr>
            <p:cNvPr id="66" name="直線接點 65"/>
            <p:cNvCxnSpPr/>
            <p:nvPr/>
          </p:nvCxnSpPr>
          <p:spPr>
            <a:xfrm>
              <a:off x="2987824" y="2924944"/>
              <a:ext cx="163783"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67" name="圓角矩形 66"/>
            <p:cNvSpPr/>
            <p:nvPr/>
          </p:nvSpPr>
          <p:spPr>
            <a:xfrm>
              <a:off x="4716016" y="2579278"/>
              <a:ext cx="1175529" cy="561662"/>
            </a:xfrm>
            <a:prstGeom prst="roundRect">
              <a:avLst/>
            </a:prstGeom>
            <a:solidFill>
              <a:srgbClr val="00B050">
                <a:alpha val="7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smtClean="0">
                  <a:solidFill>
                    <a:prstClr val="black"/>
                  </a:solidFill>
                  <a:ea typeface="標楷體" pitchFamily="65" charset="-120"/>
                </a:rPr>
                <a:t>Triphone</a:t>
              </a:r>
            </a:p>
          </p:txBody>
        </p:sp>
        <p:sp>
          <p:nvSpPr>
            <p:cNvPr id="68" name="圓角矩形 67"/>
            <p:cNvSpPr/>
            <p:nvPr/>
          </p:nvSpPr>
          <p:spPr>
            <a:xfrm>
              <a:off x="6129961" y="2579278"/>
              <a:ext cx="1175529" cy="561662"/>
            </a:xfrm>
            <a:prstGeom prst="roundRect">
              <a:avLst/>
            </a:prstGeom>
            <a:solidFill>
              <a:srgbClr val="00B050">
                <a:alpha val="7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smtClean="0">
                  <a:solidFill>
                    <a:prstClr val="black"/>
                  </a:solidFill>
                  <a:ea typeface="標楷體" pitchFamily="65" charset="-120"/>
                </a:rPr>
                <a:t>Triphone</a:t>
              </a:r>
            </a:p>
          </p:txBody>
        </p:sp>
        <p:sp>
          <p:nvSpPr>
            <p:cNvPr id="69" name="圓角矩形 68"/>
            <p:cNvSpPr/>
            <p:nvPr/>
          </p:nvSpPr>
          <p:spPr>
            <a:xfrm>
              <a:off x="7565235" y="2579306"/>
              <a:ext cx="1175529" cy="56166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smtClean="0">
                  <a:solidFill>
                    <a:prstClr val="black"/>
                  </a:solidFill>
                  <a:ea typeface="標楷體" pitchFamily="65" charset="-120"/>
                </a:rPr>
                <a:t>Triphone</a:t>
              </a:r>
            </a:p>
          </p:txBody>
        </p:sp>
        <p:cxnSp>
          <p:nvCxnSpPr>
            <p:cNvPr id="70" name="直線接點 69"/>
            <p:cNvCxnSpPr/>
            <p:nvPr/>
          </p:nvCxnSpPr>
          <p:spPr>
            <a:xfrm>
              <a:off x="5940152" y="2924944"/>
              <a:ext cx="163783"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1" name="直線接點 70"/>
            <p:cNvCxnSpPr/>
            <p:nvPr/>
          </p:nvCxnSpPr>
          <p:spPr>
            <a:xfrm>
              <a:off x="7380312" y="2924944"/>
              <a:ext cx="163783"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72" name="圓角矩形 3"/>
            <p:cNvSpPr/>
            <p:nvPr/>
          </p:nvSpPr>
          <p:spPr>
            <a:xfrm>
              <a:off x="2411760" y="5085184"/>
              <a:ext cx="409457" cy="122413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TW" sz="1000" dirty="0" smtClean="0">
                  <a:solidFill>
                    <a:prstClr val="black"/>
                  </a:solidFill>
                  <a:ea typeface="標楷體" pitchFamily="65" charset="-120"/>
                </a:rPr>
                <a:t>Gaussian 1</a:t>
              </a:r>
            </a:p>
          </p:txBody>
        </p:sp>
        <p:sp>
          <p:nvSpPr>
            <p:cNvPr id="73" name="圓角矩形 72"/>
            <p:cNvSpPr/>
            <p:nvPr/>
          </p:nvSpPr>
          <p:spPr>
            <a:xfrm>
              <a:off x="4355976" y="5085184"/>
              <a:ext cx="409457" cy="1224136"/>
            </a:xfrm>
            <a:prstGeom prst="roundRect">
              <a:avLst/>
            </a:prstGeom>
            <a:solidFill>
              <a:srgbClr val="FFC000">
                <a:alpha val="7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TW" sz="1000" dirty="0" smtClean="0">
                  <a:solidFill>
                    <a:prstClr val="black"/>
                  </a:solidFill>
                  <a:ea typeface="標楷體" pitchFamily="65" charset="-120"/>
                </a:rPr>
                <a:t>Gaussian</a:t>
              </a:r>
            </a:p>
          </p:txBody>
        </p:sp>
        <p:sp>
          <p:nvSpPr>
            <p:cNvPr id="74" name="圓角矩形 73"/>
            <p:cNvSpPr/>
            <p:nvPr/>
          </p:nvSpPr>
          <p:spPr>
            <a:xfrm>
              <a:off x="2637174" y="4077072"/>
              <a:ext cx="911958" cy="576064"/>
            </a:xfrm>
            <a:prstGeom prst="roundRect">
              <a:avLst/>
            </a:prstGeom>
            <a:solidFill>
              <a:srgbClr val="0070C0">
                <a:alpha val="7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smtClean="0">
                  <a:solidFill>
                    <a:prstClr val="black"/>
                  </a:solidFill>
                  <a:ea typeface="標楷體" pitchFamily="65" charset="-120"/>
                </a:rPr>
                <a:t>State</a:t>
              </a:r>
            </a:p>
          </p:txBody>
        </p:sp>
        <p:cxnSp>
          <p:nvCxnSpPr>
            <p:cNvPr id="75" name="直線單箭頭接點 74"/>
            <p:cNvCxnSpPr>
              <a:stCxn id="74" idx="2"/>
            </p:cNvCxnSpPr>
            <p:nvPr/>
          </p:nvCxnSpPr>
          <p:spPr>
            <a:xfrm rot="5400000">
              <a:off x="2638797" y="4630828"/>
              <a:ext cx="432048" cy="47666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a:stCxn id="74" idx="2"/>
            </p:cNvCxnSpPr>
            <p:nvPr/>
          </p:nvCxnSpPr>
          <p:spPr>
            <a:xfrm rot="5400000">
              <a:off x="2876335" y="4869160"/>
              <a:ext cx="432842" cy="79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8" name="直線接點 77"/>
            <p:cNvCxnSpPr/>
            <p:nvPr/>
          </p:nvCxnSpPr>
          <p:spPr>
            <a:xfrm>
              <a:off x="2854821" y="5697252"/>
              <a:ext cx="481218"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79" name="圓角矩形 78"/>
            <p:cNvSpPr/>
            <p:nvPr/>
          </p:nvSpPr>
          <p:spPr>
            <a:xfrm>
              <a:off x="6254517" y="5085184"/>
              <a:ext cx="409457" cy="122413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TW" sz="1000" dirty="0" smtClean="0">
                  <a:solidFill>
                    <a:prstClr val="black"/>
                  </a:solidFill>
                  <a:ea typeface="標楷體" pitchFamily="65" charset="-120"/>
                </a:rPr>
                <a:t>Gaussian M</a:t>
              </a:r>
            </a:p>
          </p:txBody>
        </p:sp>
        <p:sp>
          <p:nvSpPr>
            <p:cNvPr id="80" name="圓角矩形 79"/>
            <p:cNvSpPr/>
            <p:nvPr/>
          </p:nvSpPr>
          <p:spPr>
            <a:xfrm>
              <a:off x="5517494" y="4077072"/>
              <a:ext cx="911958" cy="576064"/>
            </a:xfrm>
            <a:prstGeom prst="roundRect">
              <a:avLst/>
            </a:prstGeom>
            <a:solidFill>
              <a:srgbClr val="00B050">
                <a:alpha val="7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smtClean="0">
                  <a:solidFill>
                    <a:prstClr val="black"/>
                  </a:solidFill>
                  <a:ea typeface="標楷體" pitchFamily="65" charset="-120"/>
                </a:rPr>
                <a:t>State</a:t>
              </a:r>
            </a:p>
          </p:txBody>
        </p:sp>
        <p:cxnSp>
          <p:nvCxnSpPr>
            <p:cNvPr id="82" name="直線單箭頭接點 81"/>
            <p:cNvCxnSpPr>
              <a:stCxn id="80" idx="2"/>
              <a:endCxn id="79" idx="0"/>
            </p:cNvCxnSpPr>
            <p:nvPr/>
          </p:nvCxnSpPr>
          <p:spPr>
            <a:xfrm rot="16200000" flipH="1">
              <a:off x="6000335" y="4626273"/>
              <a:ext cx="432048" cy="485773"/>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3" name="直線單箭頭接點 82"/>
            <p:cNvCxnSpPr>
              <a:stCxn id="80" idx="2"/>
            </p:cNvCxnSpPr>
            <p:nvPr/>
          </p:nvCxnSpPr>
          <p:spPr>
            <a:xfrm rot="5400000">
              <a:off x="5756655" y="4869160"/>
              <a:ext cx="432842" cy="79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4" name="直線接點 83"/>
            <p:cNvCxnSpPr/>
            <p:nvPr/>
          </p:nvCxnSpPr>
          <p:spPr>
            <a:xfrm>
              <a:off x="5735141" y="5697252"/>
              <a:ext cx="481218"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85" name="圓角矩形 3"/>
            <p:cNvSpPr/>
            <p:nvPr/>
          </p:nvSpPr>
          <p:spPr>
            <a:xfrm>
              <a:off x="6804248" y="5085184"/>
              <a:ext cx="409457" cy="122413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TW" sz="1000" dirty="0" smtClean="0">
                  <a:solidFill>
                    <a:prstClr val="black"/>
                  </a:solidFill>
                  <a:ea typeface="標楷體" pitchFamily="65" charset="-120"/>
                </a:rPr>
                <a:t>Gaussian 1</a:t>
              </a:r>
            </a:p>
          </p:txBody>
        </p:sp>
        <p:sp>
          <p:nvSpPr>
            <p:cNvPr id="86" name="圓角矩形 85"/>
            <p:cNvSpPr/>
            <p:nvPr/>
          </p:nvSpPr>
          <p:spPr>
            <a:xfrm>
              <a:off x="7766685" y="5085184"/>
              <a:ext cx="409457" cy="122413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TW" sz="1000" dirty="0" smtClean="0">
                  <a:solidFill>
                    <a:prstClr val="black"/>
                  </a:solidFill>
                  <a:ea typeface="標楷體" pitchFamily="65" charset="-120"/>
                </a:rPr>
                <a:t>Gaussian M</a:t>
              </a:r>
            </a:p>
          </p:txBody>
        </p:sp>
        <p:sp>
          <p:nvSpPr>
            <p:cNvPr id="87" name="圓角矩形 86"/>
            <p:cNvSpPr/>
            <p:nvPr/>
          </p:nvSpPr>
          <p:spPr>
            <a:xfrm>
              <a:off x="7029662" y="4077072"/>
              <a:ext cx="911958" cy="57606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smtClean="0">
                  <a:solidFill>
                    <a:prstClr val="black"/>
                  </a:solidFill>
                  <a:ea typeface="標楷體" pitchFamily="65" charset="-120"/>
                </a:rPr>
                <a:t>State</a:t>
              </a:r>
            </a:p>
          </p:txBody>
        </p:sp>
        <p:cxnSp>
          <p:nvCxnSpPr>
            <p:cNvPr id="88" name="直線單箭頭接點 87"/>
            <p:cNvCxnSpPr>
              <a:stCxn id="87" idx="2"/>
            </p:cNvCxnSpPr>
            <p:nvPr/>
          </p:nvCxnSpPr>
          <p:spPr>
            <a:xfrm rot="5400000">
              <a:off x="7031285" y="4630828"/>
              <a:ext cx="432048" cy="47666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a:stCxn id="87" idx="2"/>
              <a:endCxn id="86" idx="0"/>
            </p:cNvCxnSpPr>
            <p:nvPr/>
          </p:nvCxnSpPr>
          <p:spPr>
            <a:xfrm rot="16200000" flipH="1">
              <a:off x="7512503" y="4626273"/>
              <a:ext cx="432048" cy="485773"/>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a:stCxn id="87" idx="2"/>
            </p:cNvCxnSpPr>
            <p:nvPr/>
          </p:nvCxnSpPr>
          <p:spPr>
            <a:xfrm rot="5400000">
              <a:off x="7268823" y="4869160"/>
              <a:ext cx="432842" cy="79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1" name="直線接點 90"/>
            <p:cNvCxnSpPr/>
            <p:nvPr/>
          </p:nvCxnSpPr>
          <p:spPr>
            <a:xfrm>
              <a:off x="7247309" y="5697252"/>
              <a:ext cx="481218"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92" name="矩形 91"/>
            <p:cNvSpPr/>
            <p:nvPr/>
          </p:nvSpPr>
          <p:spPr>
            <a:xfrm>
              <a:off x="251520" y="2492896"/>
              <a:ext cx="4176464" cy="720080"/>
            </a:xfrm>
            <a:prstGeom prst="rect">
              <a:avLst/>
            </a:prstGeom>
            <a:no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solidFill>
                  <a:prstClr val="white"/>
                </a:solidFill>
              </a:endParaRPr>
            </a:p>
          </p:txBody>
        </p:sp>
        <p:sp>
          <p:nvSpPr>
            <p:cNvPr id="93" name="矩形 92"/>
            <p:cNvSpPr/>
            <p:nvPr/>
          </p:nvSpPr>
          <p:spPr>
            <a:xfrm>
              <a:off x="4644008" y="2496696"/>
              <a:ext cx="4176464" cy="716280"/>
            </a:xfrm>
            <a:prstGeom prst="rect">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solidFill>
                  <a:prstClr val="white"/>
                </a:solidFill>
              </a:endParaRPr>
            </a:p>
          </p:txBody>
        </p:sp>
      </p:grpSp>
      <p:grpSp>
        <p:nvGrpSpPr>
          <p:cNvPr id="107" name="Group 1"/>
          <p:cNvGrpSpPr>
            <a:grpSpLocks/>
          </p:cNvGrpSpPr>
          <p:nvPr/>
        </p:nvGrpSpPr>
        <p:grpSpPr bwMode="auto">
          <a:xfrm>
            <a:off x="5508104" y="4725144"/>
            <a:ext cx="3456384" cy="2016224"/>
            <a:chOff x="6711" y="10080"/>
            <a:chExt cx="3943" cy="2125"/>
          </a:xfrm>
        </p:grpSpPr>
        <p:sp>
          <p:nvSpPr>
            <p:cNvPr id="108" name="AutoShape 21"/>
            <p:cNvSpPr>
              <a:spLocks noChangeArrowheads="1"/>
            </p:cNvSpPr>
            <p:nvPr/>
          </p:nvSpPr>
          <p:spPr bwMode="auto">
            <a:xfrm>
              <a:off x="8204" y="10773"/>
              <a:ext cx="1051" cy="642"/>
            </a:xfrm>
            <a:prstGeom prst="roundRect">
              <a:avLst>
                <a:gd name="adj" fmla="val 16667"/>
              </a:avLst>
            </a:prstGeom>
            <a:solidFill>
              <a:srgbClr val="FFFFFF"/>
            </a:solidFill>
            <a:ln w="25400">
              <a:solidFill>
                <a:srgbClr val="000000"/>
              </a:solidFill>
              <a:round/>
              <a:headEnd/>
              <a:tailEnd/>
            </a:ln>
          </p:spPr>
          <p:txBody>
            <a:bodyPr vert="horz" wrap="square" lIns="0" tIns="0" rIns="0" bIns="0" numCol="1" anchor="ctr" anchorCtr="0" compatLnSpc="1">
              <a:prstTxWarp prst="textNoShape">
                <a:avLst/>
              </a:prstTxWarp>
            </a:bodyPr>
            <a:lstStyle/>
            <a:p>
              <a:pPr algn="ctr" fontAlgn="base">
                <a:spcBef>
                  <a:spcPct val="0"/>
                </a:spcBef>
                <a:spcAft>
                  <a:spcPct val="0"/>
                </a:spcAft>
              </a:pPr>
              <a:r>
                <a:rPr kumimoji="1" lang="en-US" altLang="zh-TW" sz="1000" dirty="0" err="1" smtClean="0">
                  <a:solidFill>
                    <a:prstClr val="black"/>
                  </a:solidFill>
                  <a:cs typeface="Calibri" pitchFamily="34" charset="0"/>
                </a:rPr>
                <a:t>Viterbi</a:t>
              </a:r>
              <a:endParaRPr kumimoji="1" lang="en-US" altLang="zh-TW" sz="1000" dirty="0" smtClean="0">
                <a:solidFill>
                  <a:prstClr val="black"/>
                </a:solidFill>
                <a:latin typeface="Arial" pitchFamily="34" charset="0"/>
                <a:cs typeface="新細明體" pitchFamily="18" charset="-120"/>
              </a:endParaRPr>
            </a:p>
            <a:p>
              <a:pPr algn="ctr" eaLnBrk="0" fontAlgn="base" hangingPunct="0">
                <a:spcBef>
                  <a:spcPct val="0"/>
                </a:spcBef>
                <a:spcAft>
                  <a:spcPct val="0"/>
                </a:spcAft>
              </a:pPr>
              <a:r>
                <a:rPr kumimoji="1" lang="en-US" altLang="zh-TW" sz="1000" dirty="0" smtClean="0">
                  <a:solidFill>
                    <a:prstClr val="black"/>
                  </a:solidFill>
                  <a:cs typeface="Calibri" pitchFamily="34" charset="0"/>
                </a:rPr>
                <a:t>Decoding</a:t>
              </a:r>
              <a:endParaRPr kumimoji="1" lang="en-US" altLang="zh-TW" sz="1000" dirty="0" smtClean="0">
                <a:solidFill>
                  <a:prstClr val="black"/>
                </a:solidFill>
                <a:latin typeface="Arial" pitchFamily="34" charset="0"/>
                <a:cs typeface="新細明體" pitchFamily="18" charset="-120"/>
              </a:endParaRPr>
            </a:p>
            <a:p>
              <a:pPr algn="ctr" eaLnBrk="0" fontAlgn="base" hangingPunct="0">
                <a:spcBef>
                  <a:spcPct val="0"/>
                </a:spcBef>
                <a:spcAft>
                  <a:spcPct val="0"/>
                </a:spcAft>
              </a:pPr>
              <a:r>
                <a:rPr kumimoji="1" lang="en-US" altLang="zh-TW" sz="1000" dirty="0" smtClean="0">
                  <a:solidFill>
                    <a:prstClr val="black"/>
                  </a:solidFill>
                  <a:cs typeface="Calibri" pitchFamily="34" charset="0"/>
                </a:rPr>
                <a:t>Procedure</a:t>
              </a:r>
              <a:endParaRPr kumimoji="1" lang="en-US" altLang="zh-TW" sz="1000" dirty="0" smtClean="0">
                <a:solidFill>
                  <a:prstClr val="black"/>
                </a:solidFill>
                <a:latin typeface="Arial" pitchFamily="34" charset="0"/>
                <a:cs typeface="新細明體" pitchFamily="18" charset="-120"/>
              </a:endParaRPr>
            </a:p>
          </p:txBody>
        </p:sp>
        <p:sp>
          <p:nvSpPr>
            <p:cNvPr id="109" name="AutoShape 20"/>
            <p:cNvSpPr>
              <a:spLocks noChangeArrowheads="1"/>
            </p:cNvSpPr>
            <p:nvPr/>
          </p:nvSpPr>
          <p:spPr bwMode="auto">
            <a:xfrm>
              <a:off x="9662" y="10264"/>
              <a:ext cx="992" cy="896"/>
            </a:xfrm>
            <a:prstGeom prst="can">
              <a:avLst>
                <a:gd name="adj" fmla="val 25000"/>
              </a:avLst>
            </a:prstGeom>
            <a:solidFill>
              <a:srgbClr val="FFFFFF"/>
            </a:solidFill>
            <a:ln w="25400">
              <a:solidFill>
                <a:srgbClr val="000000"/>
              </a:solidFill>
              <a:round/>
              <a:headEnd/>
              <a:tailEnd/>
            </a:ln>
          </p:spPr>
          <p:txBody>
            <a:bodyPr vert="horz" wrap="square" lIns="0" tIns="0" rIns="0" bIns="0" numCol="1" anchor="ctr" anchorCtr="0" compatLnSpc="1">
              <a:prstTxWarp prst="textNoShape">
                <a:avLst/>
              </a:prstTxWarp>
            </a:bodyPr>
            <a:lstStyle/>
            <a:p>
              <a:pPr algn="ctr" fontAlgn="base">
                <a:spcBef>
                  <a:spcPct val="0"/>
                </a:spcBef>
                <a:spcAft>
                  <a:spcPct val="0"/>
                </a:spcAft>
              </a:pPr>
              <a:r>
                <a:rPr kumimoji="1" lang="en-US" altLang="zh-TW" sz="1000" dirty="0" smtClean="0">
                  <a:solidFill>
                    <a:prstClr val="black"/>
                  </a:solidFill>
                  <a:cs typeface="Calibri" pitchFamily="34" charset="0"/>
                </a:rPr>
                <a:t>Bilingual</a:t>
              </a:r>
              <a:endParaRPr kumimoji="1" lang="en-US" altLang="zh-TW" sz="1000" dirty="0" smtClean="0">
                <a:solidFill>
                  <a:prstClr val="black"/>
                </a:solidFill>
                <a:latin typeface="Arial" pitchFamily="34" charset="0"/>
                <a:cs typeface="新細明體" pitchFamily="18" charset="-120"/>
              </a:endParaRPr>
            </a:p>
            <a:p>
              <a:pPr algn="ctr" eaLnBrk="0" fontAlgn="base" hangingPunct="0">
                <a:spcBef>
                  <a:spcPct val="0"/>
                </a:spcBef>
                <a:spcAft>
                  <a:spcPct val="0"/>
                </a:spcAft>
              </a:pPr>
              <a:r>
                <a:rPr kumimoji="1" lang="en-US" altLang="zh-TW" sz="1000" dirty="0" smtClean="0">
                  <a:solidFill>
                    <a:prstClr val="black"/>
                  </a:solidFill>
                  <a:cs typeface="Calibri" pitchFamily="34" charset="0"/>
                </a:rPr>
                <a:t>Language</a:t>
              </a:r>
              <a:endParaRPr kumimoji="1" lang="en-US" altLang="zh-TW" sz="1000" dirty="0" smtClean="0">
                <a:solidFill>
                  <a:prstClr val="black"/>
                </a:solidFill>
                <a:latin typeface="Arial" pitchFamily="34" charset="0"/>
                <a:cs typeface="新細明體" pitchFamily="18" charset="-120"/>
              </a:endParaRPr>
            </a:p>
            <a:p>
              <a:pPr algn="ctr" eaLnBrk="0" fontAlgn="base" hangingPunct="0">
                <a:spcBef>
                  <a:spcPct val="0"/>
                </a:spcBef>
                <a:spcAft>
                  <a:spcPct val="0"/>
                </a:spcAft>
              </a:pPr>
              <a:r>
                <a:rPr kumimoji="1" lang="en-US" altLang="zh-TW" sz="1000" dirty="0" smtClean="0">
                  <a:solidFill>
                    <a:prstClr val="black"/>
                  </a:solidFill>
                  <a:cs typeface="Calibri" pitchFamily="34" charset="0"/>
                </a:rPr>
                <a:t>Model</a:t>
              </a:r>
              <a:endParaRPr kumimoji="1" lang="en-US" altLang="zh-TW" sz="1000" dirty="0" smtClean="0">
                <a:solidFill>
                  <a:prstClr val="black"/>
                </a:solidFill>
                <a:latin typeface="Arial" pitchFamily="34" charset="0"/>
                <a:cs typeface="新細明體" pitchFamily="18" charset="-120"/>
              </a:endParaRPr>
            </a:p>
          </p:txBody>
        </p:sp>
        <p:sp>
          <p:nvSpPr>
            <p:cNvPr id="110" name="AutoShape 19"/>
            <p:cNvSpPr>
              <a:spLocks noChangeArrowheads="1"/>
            </p:cNvSpPr>
            <p:nvPr/>
          </p:nvSpPr>
          <p:spPr bwMode="auto">
            <a:xfrm>
              <a:off x="9662" y="11309"/>
              <a:ext cx="992" cy="896"/>
            </a:xfrm>
            <a:prstGeom prst="can">
              <a:avLst>
                <a:gd name="adj" fmla="val 25000"/>
              </a:avLst>
            </a:prstGeom>
            <a:solidFill>
              <a:srgbClr val="FFFFFF"/>
            </a:solidFill>
            <a:ln w="25400">
              <a:solidFill>
                <a:srgbClr val="000000"/>
              </a:solidFill>
              <a:round/>
              <a:headEnd/>
              <a:tailEnd/>
            </a:ln>
          </p:spPr>
          <p:txBody>
            <a:bodyPr vert="horz" wrap="square" lIns="0" tIns="0" rIns="0" bIns="0" numCol="1" anchor="ctr" anchorCtr="0" compatLnSpc="1">
              <a:prstTxWarp prst="textNoShape">
                <a:avLst/>
              </a:prstTxWarp>
            </a:bodyPr>
            <a:lstStyle/>
            <a:p>
              <a:pPr algn="ctr" fontAlgn="base">
                <a:spcBef>
                  <a:spcPct val="0"/>
                </a:spcBef>
                <a:spcAft>
                  <a:spcPct val="0"/>
                </a:spcAft>
              </a:pPr>
              <a:r>
                <a:rPr kumimoji="1" lang="en-US" altLang="zh-TW" sz="1000" smtClean="0">
                  <a:solidFill>
                    <a:prstClr val="black"/>
                  </a:solidFill>
                  <a:cs typeface="Calibri" pitchFamily="34" charset="0"/>
                </a:rPr>
                <a:t>Bilingual</a:t>
              </a:r>
              <a:endParaRPr kumimoji="1" lang="en-US" altLang="zh-TW" sz="1000" smtClean="0">
                <a:solidFill>
                  <a:prstClr val="black"/>
                </a:solidFill>
                <a:latin typeface="Arial" pitchFamily="34" charset="0"/>
                <a:cs typeface="新細明體" pitchFamily="18" charset="-120"/>
              </a:endParaRPr>
            </a:p>
            <a:p>
              <a:pPr algn="ctr" eaLnBrk="0" fontAlgn="base" hangingPunct="0">
                <a:spcBef>
                  <a:spcPct val="0"/>
                </a:spcBef>
                <a:spcAft>
                  <a:spcPct val="0"/>
                </a:spcAft>
              </a:pPr>
              <a:r>
                <a:rPr kumimoji="1" lang="en-US" altLang="zh-TW" sz="1000" smtClean="0">
                  <a:solidFill>
                    <a:prstClr val="black"/>
                  </a:solidFill>
                  <a:cs typeface="Calibri" pitchFamily="34" charset="0"/>
                </a:rPr>
                <a:t>Lexicon</a:t>
              </a:r>
              <a:endParaRPr kumimoji="1" lang="en-US" altLang="zh-TW" sz="1000" smtClean="0">
                <a:solidFill>
                  <a:prstClr val="black"/>
                </a:solidFill>
                <a:latin typeface="Arial" pitchFamily="34" charset="0"/>
                <a:cs typeface="新細明體" pitchFamily="18" charset="-120"/>
              </a:endParaRPr>
            </a:p>
          </p:txBody>
        </p:sp>
        <p:sp>
          <p:nvSpPr>
            <p:cNvPr id="111" name="AutoShape 18"/>
            <p:cNvSpPr>
              <a:spLocks noChangeArrowheads="1"/>
            </p:cNvSpPr>
            <p:nvPr/>
          </p:nvSpPr>
          <p:spPr bwMode="auto">
            <a:xfrm>
              <a:off x="6782" y="10264"/>
              <a:ext cx="992" cy="896"/>
            </a:xfrm>
            <a:prstGeom prst="can">
              <a:avLst>
                <a:gd name="adj" fmla="val 25000"/>
              </a:avLst>
            </a:prstGeom>
            <a:solidFill>
              <a:srgbClr val="FFFFFF"/>
            </a:solidFill>
            <a:ln w="25400">
              <a:solidFill>
                <a:srgbClr val="000000"/>
              </a:solidFill>
              <a:round/>
              <a:headEnd/>
              <a:tailEnd/>
            </a:ln>
          </p:spPr>
          <p:txBody>
            <a:bodyPr vert="horz" wrap="square" lIns="0" tIns="0" rIns="0" bIns="0" numCol="1" anchor="ctr" anchorCtr="0" compatLnSpc="1">
              <a:prstTxWarp prst="textNoShape">
                <a:avLst/>
              </a:prstTxWarp>
            </a:bodyPr>
            <a:lstStyle/>
            <a:p>
              <a:pPr algn="ctr" fontAlgn="base">
                <a:spcBef>
                  <a:spcPct val="0"/>
                </a:spcBef>
                <a:spcAft>
                  <a:spcPct val="0"/>
                </a:spcAft>
              </a:pPr>
              <a:r>
                <a:rPr kumimoji="1" lang="en-US" altLang="zh-TW" sz="1000" dirty="0" smtClean="0">
                  <a:solidFill>
                    <a:prstClr val="black"/>
                  </a:solidFill>
                  <a:cs typeface="Calibri" pitchFamily="34" charset="0"/>
                </a:rPr>
                <a:t>Bilingual</a:t>
              </a:r>
              <a:endParaRPr kumimoji="1" lang="en-US" altLang="zh-TW" sz="1000" dirty="0" smtClean="0">
                <a:solidFill>
                  <a:prstClr val="black"/>
                </a:solidFill>
                <a:latin typeface="Arial" pitchFamily="34" charset="0"/>
                <a:cs typeface="新細明體" pitchFamily="18" charset="-120"/>
              </a:endParaRPr>
            </a:p>
            <a:p>
              <a:pPr algn="ctr" eaLnBrk="0" fontAlgn="base" hangingPunct="0">
                <a:spcBef>
                  <a:spcPct val="0"/>
                </a:spcBef>
                <a:spcAft>
                  <a:spcPct val="0"/>
                </a:spcAft>
              </a:pPr>
              <a:r>
                <a:rPr kumimoji="1" lang="en-US" altLang="zh-TW" sz="1000" dirty="0" smtClean="0">
                  <a:solidFill>
                    <a:prstClr val="black"/>
                  </a:solidFill>
                  <a:cs typeface="Calibri" pitchFamily="34" charset="0"/>
                </a:rPr>
                <a:t>Acoustic</a:t>
              </a:r>
              <a:endParaRPr kumimoji="1" lang="en-US" altLang="zh-TW" sz="1000" dirty="0" smtClean="0">
                <a:solidFill>
                  <a:prstClr val="black"/>
                </a:solidFill>
                <a:latin typeface="Arial" pitchFamily="34" charset="0"/>
                <a:cs typeface="新細明體" pitchFamily="18" charset="-120"/>
              </a:endParaRPr>
            </a:p>
            <a:p>
              <a:pPr algn="ctr" eaLnBrk="0" fontAlgn="base" hangingPunct="0">
                <a:spcBef>
                  <a:spcPct val="0"/>
                </a:spcBef>
                <a:spcAft>
                  <a:spcPct val="0"/>
                </a:spcAft>
              </a:pPr>
              <a:r>
                <a:rPr kumimoji="1" lang="en-US" altLang="zh-TW" sz="1000" dirty="0" smtClean="0">
                  <a:solidFill>
                    <a:prstClr val="black"/>
                  </a:solidFill>
                  <a:cs typeface="Calibri" pitchFamily="34" charset="0"/>
                </a:rPr>
                <a:t>Model</a:t>
              </a:r>
              <a:endParaRPr kumimoji="1" lang="en-US" altLang="zh-TW" sz="1000" dirty="0" smtClean="0">
                <a:solidFill>
                  <a:prstClr val="black"/>
                </a:solidFill>
                <a:latin typeface="Arial" pitchFamily="34" charset="0"/>
                <a:cs typeface="新細明體" pitchFamily="18" charset="-120"/>
              </a:endParaRPr>
            </a:p>
          </p:txBody>
        </p:sp>
        <p:sp>
          <p:nvSpPr>
            <p:cNvPr id="112" name="AutoShape 17"/>
            <p:cNvSpPr>
              <a:spLocks noChangeArrowheads="1"/>
            </p:cNvSpPr>
            <p:nvPr/>
          </p:nvSpPr>
          <p:spPr bwMode="auto">
            <a:xfrm>
              <a:off x="6775" y="11235"/>
              <a:ext cx="992" cy="896"/>
            </a:xfrm>
            <a:prstGeom prst="can">
              <a:avLst>
                <a:gd name="adj" fmla="val 25000"/>
              </a:avLst>
            </a:prstGeom>
            <a:solidFill>
              <a:srgbClr val="FFFF00"/>
            </a:solidFill>
            <a:ln w="25400">
              <a:solidFill>
                <a:srgbClr val="000000"/>
              </a:solidFill>
              <a:round/>
              <a:headEnd/>
              <a:tailEnd/>
            </a:ln>
          </p:spPr>
          <p:txBody>
            <a:bodyPr vert="horz" wrap="square" lIns="0" tIns="0" rIns="0" bIns="0" numCol="1" anchor="ctr" anchorCtr="0" compatLnSpc="1">
              <a:prstTxWarp prst="textNoShape">
                <a:avLst/>
              </a:prstTxWarp>
            </a:bodyPr>
            <a:lstStyle/>
            <a:p>
              <a:pPr algn="ctr" eaLnBrk="0" fontAlgn="base" hangingPunct="0">
                <a:spcBef>
                  <a:spcPct val="0"/>
                </a:spcBef>
                <a:spcAft>
                  <a:spcPct val="0"/>
                </a:spcAft>
              </a:pPr>
              <a:r>
                <a:rPr kumimoji="1" lang="en-US" altLang="zh-TW" sz="1000" dirty="0" smtClean="0">
                  <a:solidFill>
                    <a:prstClr val="black"/>
                  </a:solidFill>
                  <a:cs typeface="Calibri" pitchFamily="34" charset="0"/>
                </a:rPr>
                <a:t>Language</a:t>
              </a:r>
              <a:endParaRPr kumimoji="1" lang="en-US" altLang="zh-TW" sz="1000" dirty="0" smtClean="0">
                <a:solidFill>
                  <a:prstClr val="black"/>
                </a:solidFill>
                <a:latin typeface="Arial" pitchFamily="34" charset="0"/>
                <a:cs typeface="新細明體" pitchFamily="18" charset="-120"/>
              </a:endParaRPr>
            </a:p>
            <a:p>
              <a:pPr algn="ctr" eaLnBrk="0" fontAlgn="base" hangingPunct="0">
                <a:spcBef>
                  <a:spcPct val="0"/>
                </a:spcBef>
                <a:spcAft>
                  <a:spcPct val="0"/>
                </a:spcAft>
              </a:pPr>
              <a:r>
                <a:rPr kumimoji="1" lang="en-US" altLang="zh-TW" sz="1000" dirty="0" smtClean="0">
                  <a:solidFill>
                    <a:prstClr val="black"/>
                  </a:solidFill>
                  <a:cs typeface="Calibri" pitchFamily="34" charset="0"/>
                </a:rPr>
                <a:t>Detector</a:t>
              </a:r>
              <a:endParaRPr kumimoji="1" lang="en-US" altLang="zh-TW" sz="1000" dirty="0" smtClean="0">
                <a:solidFill>
                  <a:prstClr val="black"/>
                </a:solidFill>
                <a:latin typeface="Arial" pitchFamily="34" charset="0"/>
                <a:cs typeface="新細明體" pitchFamily="18" charset="-120"/>
              </a:endParaRPr>
            </a:p>
          </p:txBody>
        </p:sp>
        <p:sp>
          <p:nvSpPr>
            <p:cNvPr id="113" name="AutoShape 16"/>
            <p:cNvSpPr>
              <a:spLocks noChangeArrowheads="1"/>
            </p:cNvSpPr>
            <p:nvPr/>
          </p:nvSpPr>
          <p:spPr bwMode="auto">
            <a:xfrm>
              <a:off x="8046" y="10080"/>
              <a:ext cx="1339" cy="543"/>
            </a:xfrm>
            <a:prstGeom prst="flowChartMultidocument">
              <a:avLst/>
            </a:prstGeom>
            <a:solidFill>
              <a:srgbClr val="FFFFFF"/>
            </a:solidFill>
            <a:ln w="25400">
              <a:solidFill>
                <a:srgbClr val="000000"/>
              </a:solidFill>
              <a:miter lim="800000"/>
              <a:headEnd/>
              <a:tailEnd/>
            </a:ln>
          </p:spPr>
          <p:txBody>
            <a:bodyPr vert="horz" wrap="square" lIns="0" tIns="0" rIns="0" bIns="0" numCol="1" anchor="ctr" anchorCtr="0" compatLnSpc="1">
              <a:prstTxWarp prst="textNoShape">
                <a:avLst/>
              </a:prstTxWarp>
            </a:bodyPr>
            <a:lstStyle/>
            <a:p>
              <a:pPr algn="ctr" fontAlgn="base">
                <a:spcBef>
                  <a:spcPct val="0"/>
                </a:spcBef>
                <a:spcAft>
                  <a:spcPct val="0"/>
                </a:spcAft>
              </a:pPr>
              <a:r>
                <a:rPr kumimoji="1" lang="en-US" altLang="zh-TW" sz="1000" dirty="0" smtClean="0">
                  <a:solidFill>
                    <a:prstClr val="black"/>
                  </a:solidFill>
                  <a:cs typeface="Calibri" pitchFamily="34" charset="0"/>
                </a:rPr>
                <a:t>Code-mixed Speech</a:t>
              </a:r>
              <a:endParaRPr kumimoji="1" lang="en-US" altLang="zh-TW" sz="1000" dirty="0" smtClean="0">
                <a:solidFill>
                  <a:prstClr val="black"/>
                </a:solidFill>
                <a:latin typeface="Arial" pitchFamily="34" charset="0"/>
                <a:cs typeface="新細明體" pitchFamily="18" charset="-120"/>
              </a:endParaRPr>
            </a:p>
          </p:txBody>
        </p:sp>
        <p:sp>
          <p:nvSpPr>
            <p:cNvPr id="114" name="AutoShape 15"/>
            <p:cNvSpPr>
              <a:spLocks noChangeArrowheads="1"/>
            </p:cNvSpPr>
            <p:nvPr/>
          </p:nvSpPr>
          <p:spPr bwMode="auto">
            <a:xfrm>
              <a:off x="8046" y="11648"/>
              <a:ext cx="1339" cy="543"/>
            </a:xfrm>
            <a:prstGeom prst="flowChartMultidocument">
              <a:avLst/>
            </a:prstGeom>
            <a:solidFill>
              <a:srgbClr val="FFFFFF"/>
            </a:solidFill>
            <a:ln w="25400">
              <a:solidFill>
                <a:srgbClr val="000000"/>
              </a:solidFill>
              <a:miter lim="800000"/>
              <a:headEnd/>
              <a:tailEnd/>
            </a:ln>
          </p:spPr>
          <p:txBody>
            <a:bodyPr vert="horz" wrap="square" lIns="0" tIns="0" rIns="0" bIns="0" numCol="1" anchor="ctr" anchorCtr="0" compatLnSpc="1">
              <a:prstTxWarp prst="textNoShape">
                <a:avLst/>
              </a:prstTxWarp>
            </a:bodyPr>
            <a:lstStyle/>
            <a:p>
              <a:pPr algn="ctr" fontAlgn="base">
                <a:spcBef>
                  <a:spcPct val="0"/>
                </a:spcBef>
                <a:spcAft>
                  <a:spcPct val="0"/>
                </a:spcAft>
              </a:pPr>
              <a:r>
                <a:rPr kumimoji="1" lang="en-US" altLang="zh-TW" sz="1000" smtClean="0">
                  <a:solidFill>
                    <a:prstClr val="black"/>
                  </a:solidFill>
                  <a:cs typeface="Calibri" pitchFamily="34" charset="0"/>
                </a:rPr>
                <a:t>Bilingual</a:t>
              </a:r>
              <a:endParaRPr kumimoji="1" lang="en-US" altLang="zh-TW" sz="1000" smtClean="0">
                <a:solidFill>
                  <a:prstClr val="black"/>
                </a:solidFill>
                <a:latin typeface="Arial" pitchFamily="34" charset="0"/>
                <a:cs typeface="新細明體" pitchFamily="18" charset="-120"/>
              </a:endParaRPr>
            </a:p>
            <a:p>
              <a:pPr algn="ctr" eaLnBrk="0" fontAlgn="base" hangingPunct="0">
                <a:spcBef>
                  <a:spcPct val="0"/>
                </a:spcBef>
                <a:spcAft>
                  <a:spcPct val="0"/>
                </a:spcAft>
              </a:pPr>
              <a:r>
                <a:rPr kumimoji="1" lang="en-US" altLang="zh-TW" sz="1000" smtClean="0">
                  <a:solidFill>
                    <a:prstClr val="black"/>
                  </a:solidFill>
                  <a:cs typeface="Calibri" pitchFamily="34" charset="0"/>
                </a:rPr>
                <a:t>Transcription</a:t>
              </a:r>
              <a:endParaRPr kumimoji="1" lang="en-US" altLang="zh-TW" sz="1000" smtClean="0">
                <a:solidFill>
                  <a:prstClr val="black"/>
                </a:solidFill>
                <a:latin typeface="Arial" pitchFamily="34" charset="0"/>
                <a:cs typeface="新細明體" pitchFamily="18" charset="-120"/>
              </a:endParaRPr>
            </a:p>
          </p:txBody>
        </p:sp>
        <p:sp>
          <p:nvSpPr>
            <p:cNvPr id="115" name="AutoShape 14"/>
            <p:cNvSpPr>
              <a:spLocks noChangeShapeType="1"/>
            </p:cNvSpPr>
            <p:nvPr/>
          </p:nvSpPr>
          <p:spPr bwMode="auto">
            <a:xfrm>
              <a:off x="8678" y="10589"/>
              <a:ext cx="0" cy="184"/>
            </a:xfrm>
            <a:prstGeom prst="straightConnector1">
              <a:avLst/>
            </a:prstGeom>
            <a:noFill/>
            <a:ln w="25400">
              <a:solidFill>
                <a:srgbClr val="000000"/>
              </a:solidFill>
              <a:round/>
              <a:headEnd/>
              <a:tailEnd type="triangle" w="sm" len="med"/>
            </a:ln>
          </p:spPr>
          <p:txBody>
            <a:bodyPr vert="horz" wrap="square" lIns="91440" tIns="45720" rIns="91440" bIns="45720" numCol="1" anchor="t" anchorCtr="0" compatLnSpc="1">
              <a:prstTxWarp prst="textNoShape">
                <a:avLst/>
              </a:prstTxWarp>
            </a:bodyPr>
            <a:lstStyle/>
            <a:p>
              <a:endParaRPr lang="zh-TW" altLang="en-US" sz="1000">
                <a:solidFill>
                  <a:prstClr val="black"/>
                </a:solidFill>
              </a:endParaRPr>
            </a:p>
          </p:txBody>
        </p:sp>
        <p:sp>
          <p:nvSpPr>
            <p:cNvPr id="116" name="AutoShape 13"/>
            <p:cNvSpPr>
              <a:spLocks noChangeShapeType="1"/>
            </p:cNvSpPr>
            <p:nvPr/>
          </p:nvSpPr>
          <p:spPr bwMode="auto">
            <a:xfrm>
              <a:off x="8678" y="11415"/>
              <a:ext cx="0" cy="233"/>
            </a:xfrm>
            <a:prstGeom prst="straightConnector1">
              <a:avLst/>
            </a:prstGeom>
            <a:noFill/>
            <a:ln w="25400">
              <a:solidFill>
                <a:srgbClr val="000000"/>
              </a:solidFill>
              <a:round/>
              <a:headEnd/>
              <a:tailEnd type="triangle" w="sm" len="med"/>
            </a:ln>
          </p:spPr>
          <p:txBody>
            <a:bodyPr vert="horz" wrap="square" lIns="91440" tIns="45720" rIns="91440" bIns="45720" numCol="1" anchor="t" anchorCtr="0" compatLnSpc="1">
              <a:prstTxWarp prst="textNoShape">
                <a:avLst/>
              </a:prstTxWarp>
            </a:bodyPr>
            <a:lstStyle/>
            <a:p>
              <a:endParaRPr lang="zh-TW" altLang="en-US" sz="1000">
                <a:solidFill>
                  <a:prstClr val="black"/>
                </a:solidFill>
              </a:endParaRPr>
            </a:p>
          </p:txBody>
        </p:sp>
        <p:sp>
          <p:nvSpPr>
            <p:cNvPr id="117" name="AutoShape 12"/>
            <p:cNvSpPr>
              <a:spLocks noChangeShapeType="1"/>
            </p:cNvSpPr>
            <p:nvPr/>
          </p:nvSpPr>
          <p:spPr bwMode="auto">
            <a:xfrm flipH="1">
              <a:off x="9255" y="10942"/>
              <a:ext cx="180" cy="7"/>
            </a:xfrm>
            <a:prstGeom prst="straightConnector1">
              <a:avLst/>
            </a:prstGeom>
            <a:noFill/>
            <a:ln w="25400">
              <a:solidFill>
                <a:srgbClr val="000000"/>
              </a:solidFill>
              <a:round/>
              <a:headEnd/>
              <a:tailEnd type="triangle" w="sm" len="med"/>
            </a:ln>
          </p:spPr>
          <p:txBody>
            <a:bodyPr vert="horz" wrap="square" lIns="91440" tIns="45720" rIns="91440" bIns="45720" numCol="1" anchor="t" anchorCtr="0" compatLnSpc="1">
              <a:prstTxWarp prst="textNoShape">
                <a:avLst/>
              </a:prstTxWarp>
            </a:bodyPr>
            <a:lstStyle/>
            <a:p>
              <a:endParaRPr lang="zh-TW" altLang="en-US" sz="1000">
                <a:solidFill>
                  <a:prstClr val="black"/>
                </a:solidFill>
              </a:endParaRPr>
            </a:p>
          </p:txBody>
        </p:sp>
        <p:sp>
          <p:nvSpPr>
            <p:cNvPr id="118" name="AutoShape 11"/>
            <p:cNvSpPr>
              <a:spLocks noChangeShapeType="1"/>
            </p:cNvSpPr>
            <p:nvPr/>
          </p:nvSpPr>
          <p:spPr bwMode="auto">
            <a:xfrm flipH="1">
              <a:off x="9255" y="11189"/>
              <a:ext cx="180" cy="7"/>
            </a:xfrm>
            <a:prstGeom prst="straightConnector1">
              <a:avLst/>
            </a:prstGeom>
            <a:noFill/>
            <a:ln w="25400">
              <a:solidFill>
                <a:srgbClr val="000000"/>
              </a:solidFill>
              <a:round/>
              <a:headEnd/>
              <a:tailEnd type="triangle" w="sm" len="med"/>
            </a:ln>
          </p:spPr>
          <p:txBody>
            <a:bodyPr vert="horz" wrap="square" lIns="91440" tIns="45720" rIns="91440" bIns="45720" numCol="1" anchor="t" anchorCtr="0" compatLnSpc="1">
              <a:prstTxWarp prst="textNoShape">
                <a:avLst/>
              </a:prstTxWarp>
            </a:bodyPr>
            <a:lstStyle/>
            <a:p>
              <a:endParaRPr lang="zh-TW" altLang="en-US" sz="1000">
                <a:solidFill>
                  <a:prstClr val="black"/>
                </a:solidFill>
              </a:endParaRPr>
            </a:p>
          </p:txBody>
        </p:sp>
        <p:sp>
          <p:nvSpPr>
            <p:cNvPr id="119" name="AutoShape 10"/>
            <p:cNvSpPr>
              <a:spLocks noChangeShapeType="1"/>
            </p:cNvSpPr>
            <p:nvPr/>
          </p:nvSpPr>
          <p:spPr bwMode="auto">
            <a:xfrm>
              <a:off x="8002" y="11113"/>
              <a:ext cx="202" cy="0"/>
            </a:xfrm>
            <a:prstGeom prst="straightConnector1">
              <a:avLst/>
            </a:prstGeom>
            <a:noFill/>
            <a:ln w="25400">
              <a:solidFill>
                <a:srgbClr val="000000"/>
              </a:solidFill>
              <a:round/>
              <a:headEnd/>
              <a:tailEnd type="triangle" w="sm" len="med"/>
            </a:ln>
          </p:spPr>
          <p:txBody>
            <a:bodyPr vert="horz" wrap="square" lIns="91440" tIns="45720" rIns="91440" bIns="45720" numCol="1" anchor="t" anchorCtr="0" compatLnSpc="1">
              <a:prstTxWarp prst="textNoShape">
                <a:avLst/>
              </a:prstTxWarp>
            </a:bodyPr>
            <a:lstStyle/>
            <a:p>
              <a:endParaRPr lang="zh-TW" altLang="en-US" sz="1000">
                <a:solidFill>
                  <a:prstClr val="black"/>
                </a:solidFill>
              </a:endParaRPr>
            </a:p>
          </p:txBody>
        </p:sp>
        <p:sp>
          <p:nvSpPr>
            <p:cNvPr id="120" name="AutoShape 9"/>
            <p:cNvSpPr>
              <a:spLocks noChangeShapeType="1"/>
            </p:cNvSpPr>
            <p:nvPr/>
          </p:nvSpPr>
          <p:spPr bwMode="auto">
            <a:xfrm>
              <a:off x="8002" y="10691"/>
              <a:ext cx="0" cy="957"/>
            </a:xfrm>
            <a:prstGeom prst="straightConnector1">
              <a:avLst/>
            </a:prstGeom>
            <a:noFill/>
            <a:ln w="25400">
              <a:solidFill>
                <a:srgbClr val="000000"/>
              </a:solidFill>
              <a:round/>
              <a:headEnd/>
              <a:tailEnd/>
            </a:ln>
          </p:spPr>
          <p:txBody>
            <a:bodyPr vert="horz" wrap="square" lIns="91440" tIns="45720" rIns="91440" bIns="45720" numCol="1" anchor="t" anchorCtr="0" compatLnSpc="1">
              <a:prstTxWarp prst="textNoShape">
                <a:avLst/>
              </a:prstTxWarp>
            </a:bodyPr>
            <a:lstStyle/>
            <a:p>
              <a:endParaRPr lang="zh-TW" altLang="en-US" sz="1000">
                <a:solidFill>
                  <a:prstClr val="black"/>
                </a:solidFill>
              </a:endParaRPr>
            </a:p>
          </p:txBody>
        </p:sp>
        <p:sp>
          <p:nvSpPr>
            <p:cNvPr id="121" name="AutoShape 8"/>
            <p:cNvSpPr>
              <a:spLocks noChangeShapeType="1"/>
            </p:cNvSpPr>
            <p:nvPr/>
          </p:nvSpPr>
          <p:spPr bwMode="auto">
            <a:xfrm flipH="1">
              <a:off x="7774" y="10691"/>
              <a:ext cx="228" cy="0"/>
            </a:xfrm>
            <a:prstGeom prst="straightConnector1">
              <a:avLst/>
            </a:prstGeom>
            <a:noFill/>
            <a:ln w="25400">
              <a:solidFill>
                <a:srgbClr val="000000"/>
              </a:solidFill>
              <a:round/>
              <a:headEnd/>
              <a:tailEnd/>
            </a:ln>
          </p:spPr>
          <p:txBody>
            <a:bodyPr vert="horz" wrap="square" lIns="91440" tIns="45720" rIns="91440" bIns="45720" numCol="1" anchor="t" anchorCtr="0" compatLnSpc="1">
              <a:prstTxWarp prst="textNoShape">
                <a:avLst/>
              </a:prstTxWarp>
            </a:bodyPr>
            <a:lstStyle/>
            <a:p>
              <a:endParaRPr lang="zh-TW" altLang="en-US" sz="1000">
                <a:solidFill>
                  <a:prstClr val="black"/>
                </a:solidFill>
              </a:endParaRPr>
            </a:p>
          </p:txBody>
        </p:sp>
        <p:sp>
          <p:nvSpPr>
            <p:cNvPr id="122" name="AutoShape 7"/>
            <p:cNvSpPr>
              <a:spLocks noChangeShapeType="1"/>
            </p:cNvSpPr>
            <p:nvPr/>
          </p:nvSpPr>
          <p:spPr bwMode="auto">
            <a:xfrm flipH="1">
              <a:off x="7772" y="11648"/>
              <a:ext cx="228" cy="0"/>
            </a:xfrm>
            <a:prstGeom prst="straightConnector1">
              <a:avLst/>
            </a:prstGeom>
            <a:noFill/>
            <a:ln w="25400">
              <a:solidFill>
                <a:srgbClr val="000000"/>
              </a:solidFill>
              <a:round/>
              <a:headEnd/>
              <a:tailEnd/>
            </a:ln>
          </p:spPr>
          <p:txBody>
            <a:bodyPr vert="horz" wrap="square" lIns="91440" tIns="45720" rIns="91440" bIns="45720" numCol="1" anchor="t" anchorCtr="0" compatLnSpc="1">
              <a:prstTxWarp prst="textNoShape">
                <a:avLst/>
              </a:prstTxWarp>
            </a:bodyPr>
            <a:lstStyle/>
            <a:p>
              <a:endParaRPr lang="zh-TW" altLang="en-US" sz="1000">
                <a:solidFill>
                  <a:prstClr val="black"/>
                </a:solidFill>
              </a:endParaRPr>
            </a:p>
          </p:txBody>
        </p:sp>
        <p:sp>
          <p:nvSpPr>
            <p:cNvPr id="123" name="AutoShape 6"/>
            <p:cNvSpPr>
              <a:spLocks noChangeShapeType="1"/>
            </p:cNvSpPr>
            <p:nvPr/>
          </p:nvSpPr>
          <p:spPr bwMode="auto">
            <a:xfrm flipH="1">
              <a:off x="9434" y="10732"/>
              <a:ext cx="228" cy="0"/>
            </a:xfrm>
            <a:prstGeom prst="straightConnector1">
              <a:avLst/>
            </a:prstGeom>
            <a:noFill/>
            <a:ln w="25400">
              <a:solidFill>
                <a:srgbClr val="000000"/>
              </a:solidFill>
              <a:round/>
              <a:headEnd/>
              <a:tailEnd/>
            </a:ln>
          </p:spPr>
          <p:txBody>
            <a:bodyPr vert="horz" wrap="square" lIns="91440" tIns="45720" rIns="91440" bIns="45720" numCol="1" anchor="t" anchorCtr="0" compatLnSpc="1">
              <a:prstTxWarp prst="textNoShape">
                <a:avLst/>
              </a:prstTxWarp>
            </a:bodyPr>
            <a:lstStyle/>
            <a:p>
              <a:endParaRPr lang="zh-TW" altLang="en-US" sz="1000">
                <a:solidFill>
                  <a:prstClr val="black"/>
                </a:solidFill>
              </a:endParaRPr>
            </a:p>
          </p:txBody>
        </p:sp>
        <p:sp>
          <p:nvSpPr>
            <p:cNvPr id="124" name="AutoShape 5"/>
            <p:cNvSpPr>
              <a:spLocks noChangeShapeType="1"/>
            </p:cNvSpPr>
            <p:nvPr/>
          </p:nvSpPr>
          <p:spPr bwMode="auto">
            <a:xfrm flipH="1">
              <a:off x="9435" y="11792"/>
              <a:ext cx="228" cy="0"/>
            </a:xfrm>
            <a:prstGeom prst="straightConnector1">
              <a:avLst/>
            </a:prstGeom>
            <a:noFill/>
            <a:ln w="25400">
              <a:solidFill>
                <a:srgbClr val="000000"/>
              </a:solidFill>
              <a:round/>
              <a:headEnd/>
              <a:tailEnd/>
            </a:ln>
          </p:spPr>
          <p:txBody>
            <a:bodyPr vert="horz" wrap="square" lIns="91440" tIns="45720" rIns="91440" bIns="45720" numCol="1" anchor="t" anchorCtr="0" compatLnSpc="1">
              <a:prstTxWarp prst="textNoShape">
                <a:avLst/>
              </a:prstTxWarp>
            </a:bodyPr>
            <a:lstStyle/>
            <a:p>
              <a:endParaRPr lang="zh-TW" altLang="en-US" sz="1000">
                <a:solidFill>
                  <a:prstClr val="black"/>
                </a:solidFill>
              </a:endParaRPr>
            </a:p>
          </p:txBody>
        </p:sp>
        <p:sp>
          <p:nvSpPr>
            <p:cNvPr id="125" name="AutoShape 4"/>
            <p:cNvSpPr>
              <a:spLocks noChangeShapeType="1"/>
            </p:cNvSpPr>
            <p:nvPr/>
          </p:nvSpPr>
          <p:spPr bwMode="auto">
            <a:xfrm>
              <a:off x="9435" y="10742"/>
              <a:ext cx="0" cy="200"/>
            </a:xfrm>
            <a:prstGeom prst="straightConnector1">
              <a:avLst/>
            </a:prstGeom>
            <a:noFill/>
            <a:ln w="25400">
              <a:solidFill>
                <a:srgbClr val="000000"/>
              </a:solidFill>
              <a:round/>
              <a:headEnd/>
              <a:tailEnd/>
            </a:ln>
          </p:spPr>
          <p:txBody>
            <a:bodyPr vert="horz" wrap="square" lIns="91440" tIns="45720" rIns="91440" bIns="45720" numCol="1" anchor="t" anchorCtr="0" compatLnSpc="1">
              <a:prstTxWarp prst="textNoShape">
                <a:avLst/>
              </a:prstTxWarp>
            </a:bodyPr>
            <a:lstStyle/>
            <a:p>
              <a:endParaRPr lang="zh-TW" altLang="en-US" sz="1000">
                <a:solidFill>
                  <a:prstClr val="black"/>
                </a:solidFill>
              </a:endParaRPr>
            </a:p>
          </p:txBody>
        </p:sp>
        <p:sp>
          <p:nvSpPr>
            <p:cNvPr id="126" name="AutoShape 3"/>
            <p:cNvSpPr>
              <a:spLocks noChangeShapeType="1"/>
            </p:cNvSpPr>
            <p:nvPr/>
          </p:nvSpPr>
          <p:spPr bwMode="auto">
            <a:xfrm flipH="1">
              <a:off x="9434" y="11196"/>
              <a:ext cx="1" cy="596"/>
            </a:xfrm>
            <a:prstGeom prst="straightConnector1">
              <a:avLst/>
            </a:prstGeom>
            <a:noFill/>
            <a:ln w="25400">
              <a:solidFill>
                <a:srgbClr val="000000"/>
              </a:solidFill>
              <a:round/>
              <a:headEnd/>
              <a:tailEnd/>
            </a:ln>
          </p:spPr>
          <p:txBody>
            <a:bodyPr vert="horz" wrap="square" lIns="91440" tIns="45720" rIns="91440" bIns="45720" numCol="1" anchor="t" anchorCtr="0" compatLnSpc="1">
              <a:prstTxWarp prst="textNoShape">
                <a:avLst/>
              </a:prstTxWarp>
            </a:bodyPr>
            <a:lstStyle/>
            <a:p>
              <a:endParaRPr lang="zh-TW" altLang="en-US" sz="1000">
                <a:solidFill>
                  <a:prstClr val="black"/>
                </a:solidFill>
              </a:endParaRPr>
            </a:p>
          </p:txBody>
        </p:sp>
        <p:sp>
          <p:nvSpPr>
            <p:cNvPr id="127" name="Rectangle 2"/>
            <p:cNvSpPr>
              <a:spLocks noChangeArrowheads="1"/>
            </p:cNvSpPr>
            <p:nvPr/>
          </p:nvSpPr>
          <p:spPr bwMode="auto">
            <a:xfrm>
              <a:off x="6711" y="11195"/>
              <a:ext cx="1127" cy="996"/>
            </a:xfrm>
            <a:prstGeom prst="rect">
              <a:avLst/>
            </a:prstGeom>
            <a:noFill/>
            <a:ln w="25400">
              <a:solidFill>
                <a:srgbClr val="000000"/>
              </a:solidFill>
              <a:prstDash val="sysDot"/>
              <a:miter lim="800000"/>
              <a:headEnd/>
              <a:tailEnd/>
            </a:ln>
          </p:spPr>
          <p:txBody>
            <a:bodyPr vert="horz" wrap="square" lIns="91440" tIns="45720" rIns="91440" bIns="45720" numCol="1" anchor="t" anchorCtr="0" compatLnSpc="1">
              <a:prstTxWarp prst="textNoShape">
                <a:avLst/>
              </a:prstTxWarp>
            </a:bodyPr>
            <a:lstStyle/>
            <a:p>
              <a:endParaRPr lang="zh-TW" altLang="en-US" sz="1000">
                <a:solidFill>
                  <a:prstClr val="black"/>
                </a:solidFill>
              </a:endParaRPr>
            </a:p>
          </p:txBody>
        </p:sp>
      </p:grpSp>
      <p:sp>
        <p:nvSpPr>
          <p:cNvPr id="128" name="矩形 127"/>
          <p:cNvSpPr/>
          <p:nvPr/>
        </p:nvSpPr>
        <p:spPr>
          <a:xfrm>
            <a:off x="5580112" y="4149080"/>
            <a:ext cx="3401493" cy="504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b="1" dirty="0" smtClean="0">
                <a:solidFill>
                  <a:prstClr val="black"/>
                </a:solidFill>
              </a:rPr>
              <a:t>Integration of Language Identification and Speech Recognition</a:t>
            </a:r>
            <a:endParaRPr lang="zh-TW" altLang="en-US" sz="1600" b="1" dirty="0">
              <a:solidFill>
                <a:prstClr val="black"/>
              </a:solidFill>
            </a:endParaRPr>
          </a:p>
        </p:txBody>
      </p:sp>
    </p:spTree>
    <p:extLst>
      <p:ext uri="{BB962C8B-B14F-4D97-AF65-F5344CB8AC3E}">
        <p14:creationId xmlns:p14="http://schemas.microsoft.com/office/powerpoint/2010/main" val="17903135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bwMode="auto">
          <a:xfrm>
            <a:off x="0" y="-117053"/>
            <a:ext cx="9144000" cy="95410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1" hangingPunct="1"/>
            <a:r>
              <a:rPr lang="en-US" altLang="zh-TW" sz="2800" b="1" dirty="0" smtClean="0">
                <a:latin typeface="Times New Roman" pitchFamily="18" charset="0"/>
              </a:rPr>
              <a:t>Discriminative Training and Minimum Phone Error Rate (MPE) Training For Large Vocabulary Speech Recognition</a:t>
            </a:r>
          </a:p>
        </p:txBody>
      </p:sp>
      <p:sp>
        <p:nvSpPr>
          <p:cNvPr id="17411" name="Rectangle 3"/>
          <p:cNvSpPr>
            <a:spLocks noGrp="1" noChangeArrowheads="1"/>
          </p:cNvSpPr>
          <p:nvPr>
            <p:ph type="body" sz="half" idx="1"/>
          </p:nvPr>
        </p:nvSpPr>
        <p:spPr bwMode="auto">
          <a:xfrm>
            <a:off x="0" y="908050"/>
            <a:ext cx="9144000" cy="596060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180975" indent="-180975" eaLnBrk="1" hangingPunct="1">
              <a:lnSpc>
                <a:spcPct val="90000"/>
              </a:lnSpc>
              <a:spcBef>
                <a:spcPct val="0"/>
              </a:spcBef>
            </a:pPr>
            <a:r>
              <a:rPr lang="en-US" altLang="zh-TW" sz="2200" b="1" dirty="0">
                <a:latin typeface="Times New Roman" pitchFamily="18" charset="0"/>
              </a:rPr>
              <a:t>Minimum Bayesian </a:t>
            </a:r>
            <a:r>
              <a:rPr lang="en-US" altLang="zh-TW" sz="2200" b="1" dirty="0" smtClean="0">
                <a:latin typeface="Times New Roman" pitchFamily="18" charset="0"/>
              </a:rPr>
              <a:t>Risk </a:t>
            </a:r>
            <a:r>
              <a:rPr lang="en-US" altLang="zh-TW" sz="2200" b="1" dirty="0">
                <a:latin typeface="Times New Roman" pitchFamily="18" charset="0"/>
              </a:rPr>
              <a:t>(MBR)</a:t>
            </a:r>
          </a:p>
          <a:p>
            <a:pPr lvl="1" eaLnBrk="1" hangingPunct="1">
              <a:lnSpc>
                <a:spcPct val="90000"/>
              </a:lnSpc>
              <a:spcBef>
                <a:spcPts val="500"/>
              </a:spcBef>
            </a:pPr>
            <a:r>
              <a:rPr lang="en-US" altLang="zh-TW" sz="2000" dirty="0" smtClean="0">
                <a:latin typeface="Times New Roman" pitchFamily="18" charset="0"/>
              </a:rPr>
              <a:t>                                    	adjusting all model parameters to minimize the</a:t>
            </a:r>
          </a:p>
          <a:p>
            <a:pPr marL="3690000" lvl="1" indent="0" eaLnBrk="1" hangingPunct="1">
              <a:lnSpc>
                <a:spcPct val="90000"/>
              </a:lnSpc>
              <a:spcBef>
                <a:spcPts val="0"/>
              </a:spcBef>
              <a:buNone/>
            </a:pPr>
            <a:r>
              <a:rPr lang="en-US" altLang="zh-TW" sz="2000" dirty="0" smtClean="0">
                <a:latin typeface="Times New Roman" pitchFamily="18" charset="0"/>
              </a:rPr>
              <a:t>Bayesian </a:t>
            </a:r>
            <a:r>
              <a:rPr lang="en-US" altLang="zh-TW" sz="2000" dirty="0" smtClean="0">
                <a:latin typeface="Times New Roman" pitchFamily="18" charset="0"/>
              </a:rPr>
              <a:t>Risk</a:t>
            </a:r>
            <a:endParaRPr lang="en-US" altLang="zh-TW" sz="2000" dirty="0" smtClean="0">
              <a:latin typeface="Times New Roman" pitchFamily="18" charset="0"/>
            </a:endParaRPr>
          </a:p>
          <a:p>
            <a:pPr lvl="2" eaLnBrk="1" hangingPunct="1">
              <a:lnSpc>
                <a:spcPct val="90000"/>
              </a:lnSpc>
              <a:spcBef>
                <a:spcPts val="200"/>
              </a:spcBef>
            </a:pPr>
            <a:r>
              <a:rPr lang="en-US" altLang="zh-TW" sz="1800" dirty="0" smtClean="0">
                <a:latin typeface="Times New Roman" pitchFamily="18" charset="0"/>
              </a:rPr>
              <a:t>Λ: {</a:t>
            </a:r>
            <a:r>
              <a:rPr lang="en-US" altLang="zh-TW" sz="1800" dirty="0" err="1" smtClean="0">
                <a:latin typeface="Times New Roman" pitchFamily="18" charset="0"/>
              </a:rPr>
              <a:t>λ</a:t>
            </a:r>
            <a:r>
              <a:rPr lang="en-US" altLang="zh-TW" sz="1800" baseline="-25000" dirty="0" err="1" smtClean="0">
                <a:latin typeface="Times New Roman" pitchFamily="18" charset="0"/>
              </a:rPr>
              <a:t>i</a:t>
            </a:r>
            <a:r>
              <a:rPr lang="en-US" altLang="zh-TW" sz="1800" dirty="0" err="1" smtClean="0">
                <a:latin typeface="Times New Roman" pitchFamily="18" charset="0"/>
              </a:rPr>
              <a:t>,i</a:t>
            </a:r>
            <a:r>
              <a:rPr lang="en-US" altLang="zh-TW" sz="1800" dirty="0" smtClean="0">
                <a:latin typeface="Times New Roman" pitchFamily="18" charset="0"/>
              </a:rPr>
              <a:t>=1,2,……N} acoustic models</a:t>
            </a:r>
          </a:p>
          <a:p>
            <a:pPr lvl="2" eaLnBrk="1" hangingPunct="1">
              <a:lnSpc>
                <a:spcPct val="90000"/>
              </a:lnSpc>
              <a:spcBef>
                <a:spcPts val="200"/>
              </a:spcBef>
            </a:pPr>
            <a:r>
              <a:rPr lang="en-US" altLang="zh-TW" sz="1800" dirty="0" smtClean="0">
                <a:latin typeface="Times New Roman" pitchFamily="18" charset="0"/>
              </a:rPr>
              <a:t>Γ: Language model parameters</a:t>
            </a:r>
          </a:p>
          <a:p>
            <a:pPr lvl="2" eaLnBrk="1" hangingPunct="1">
              <a:lnSpc>
                <a:spcPct val="90000"/>
              </a:lnSpc>
              <a:spcBef>
                <a:spcPts val="200"/>
              </a:spcBef>
            </a:pPr>
            <a:r>
              <a:rPr lang="en-US" altLang="zh-TW" sz="1800" dirty="0" smtClean="0">
                <a:latin typeface="Times New Roman" pitchFamily="18" charset="0"/>
              </a:rPr>
              <a:t>O</a:t>
            </a:r>
            <a:r>
              <a:rPr lang="en-US" altLang="zh-TW" sz="1800" baseline="-25000" dirty="0" smtClean="0">
                <a:latin typeface="Times New Roman" pitchFamily="18" charset="0"/>
              </a:rPr>
              <a:t>r</a:t>
            </a:r>
            <a:r>
              <a:rPr lang="en-US" altLang="zh-TW" sz="1800" dirty="0" smtClean="0">
                <a:latin typeface="Times New Roman" pitchFamily="18" charset="0"/>
              </a:rPr>
              <a:t> : r-</a:t>
            </a:r>
            <a:r>
              <a:rPr lang="en-US" altLang="zh-TW" sz="1800" dirty="0" err="1" smtClean="0">
                <a:latin typeface="Times New Roman" pitchFamily="18" charset="0"/>
              </a:rPr>
              <a:t>th</a:t>
            </a:r>
            <a:r>
              <a:rPr lang="en-US" altLang="zh-TW" sz="1800" dirty="0" smtClean="0">
                <a:latin typeface="Times New Roman" pitchFamily="18" charset="0"/>
              </a:rPr>
              <a:t> training utterance</a:t>
            </a:r>
          </a:p>
          <a:p>
            <a:pPr lvl="2" eaLnBrk="1" hangingPunct="1">
              <a:lnSpc>
                <a:spcPct val="90000"/>
              </a:lnSpc>
              <a:spcBef>
                <a:spcPts val="200"/>
              </a:spcBef>
            </a:pPr>
            <a:r>
              <a:rPr lang="en-US" altLang="zh-TW" sz="1800" dirty="0" err="1" smtClean="0">
                <a:latin typeface="Times New Roman" pitchFamily="18" charset="0"/>
              </a:rPr>
              <a:t>s</a:t>
            </a:r>
            <a:r>
              <a:rPr lang="en-US" altLang="zh-TW" sz="1800" baseline="-25000" dirty="0" err="1" smtClean="0">
                <a:latin typeface="Times New Roman" pitchFamily="18" charset="0"/>
              </a:rPr>
              <a:t>r</a:t>
            </a:r>
            <a:r>
              <a:rPr lang="en-US" altLang="zh-TW" sz="1800" dirty="0" smtClean="0">
                <a:latin typeface="Times New Roman" pitchFamily="18" charset="0"/>
              </a:rPr>
              <a:t>: correct transcription of O</a:t>
            </a:r>
            <a:r>
              <a:rPr lang="en-US" altLang="zh-TW" sz="1800" baseline="-25000" dirty="0" smtClean="0">
                <a:latin typeface="Times New Roman" pitchFamily="18" charset="0"/>
              </a:rPr>
              <a:t>r</a:t>
            </a:r>
          </a:p>
          <a:p>
            <a:pPr lvl="1" eaLnBrk="1" hangingPunct="1">
              <a:lnSpc>
                <a:spcPct val="90000"/>
              </a:lnSpc>
              <a:spcBef>
                <a:spcPts val="500"/>
              </a:spcBef>
            </a:pPr>
            <a:r>
              <a:rPr lang="en-US" altLang="zh-TW" sz="2000" dirty="0" smtClean="0">
                <a:latin typeface="Times New Roman" pitchFamily="18" charset="0"/>
              </a:rPr>
              <a:t>                                               Bayesian </a:t>
            </a:r>
            <a:r>
              <a:rPr lang="en-US" altLang="zh-TW" sz="2000" dirty="0" smtClean="0">
                <a:latin typeface="Times New Roman" pitchFamily="18" charset="0"/>
              </a:rPr>
              <a:t>Risk</a:t>
            </a:r>
            <a:endParaRPr lang="en-US" altLang="zh-TW" sz="2000" dirty="0" smtClean="0">
              <a:latin typeface="Times New Roman" pitchFamily="18" charset="0"/>
            </a:endParaRPr>
          </a:p>
          <a:p>
            <a:pPr lvl="2" eaLnBrk="1" hangingPunct="1">
              <a:lnSpc>
                <a:spcPct val="90000"/>
              </a:lnSpc>
              <a:spcBef>
                <a:spcPts val="200"/>
              </a:spcBef>
            </a:pPr>
            <a:r>
              <a:rPr lang="en-US" altLang="zh-TW" sz="1800" dirty="0" smtClean="0">
                <a:latin typeface="Times New Roman" pitchFamily="18" charset="0"/>
              </a:rPr>
              <a:t>u: a possible recognition output found in the lattice</a:t>
            </a:r>
          </a:p>
          <a:p>
            <a:pPr lvl="2" eaLnBrk="1" hangingPunct="1">
              <a:lnSpc>
                <a:spcPct val="90000"/>
              </a:lnSpc>
              <a:spcBef>
                <a:spcPts val="200"/>
              </a:spcBef>
            </a:pPr>
            <a:r>
              <a:rPr lang="en-US" altLang="zh-TW" sz="1800" i="1" dirty="0" smtClean="0">
                <a:latin typeface="Times New Roman" pitchFamily="18" charset="0"/>
              </a:rPr>
              <a:t>L(</a:t>
            </a:r>
            <a:r>
              <a:rPr lang="en-US" altLang="zh-TW" sz="1800" i="1" dirty="0" err="1" smtClean="0">
                <a:latin typeface="Times New Roman" pitchFamily="18" charset="0"/>
              </a:rPr>
              <a:t>u,s</a:t>
            </a:r>
            <a:r>
              <a:rPr lang="en-US" altLang="zh-TW" sz="1800" i="1" baseline="-25000" dirty="0" err="1" smtClean="0">
                <a:latin typeface="Times New Roman" pitchFamily="18" charset="0"/>
              </a:rPr>
              <a:t>r</a:t>
            </a:r>
            <a:r>
              <a:rPr lang="en-US" altLang="zh-TW" sz="1800" i="1" dirty="0" smtClean="0">
                <a:latin typeface="Times New Roman" pitchFamily="18" charset="0"/>
              </a:rPr>
              <a:t>)</a:t>
            </a:r>
            <a:r>
              <a:rPr lang="en-US" altLang="zh-TW" sz="1800" dirty="0" smtClean="0">
                <a:latin typeface="Times New Roman" pitchFamily="18" charset="0"/>
              </a:rPr>
              <a:t> : Loss function</a:t>
            </a:r>
          </a:p>
          <a:p>
            <a:pPr lvl="2" eaLnBrk="1" hangingPunct="1">
              <a:lnSpc>
                <a:spcPct val="90000"/>
              </a:lnSpc>
              <a:spcBef>
                <a:spcPts val="200"/>
              </a:spcBef>
            </a:pPr>
            <a:r>
              <a:rPr lang="en-US" altLang="zh-TW" sz="1800" i="1" dirty="0" smtClean="0">
                <a:latin typeface="Times New Roman" pitchFamily="18" charset="0"/>
              </a:rPr>
              <a:t>P</a:t>
            </a:r>
            <a:r>
              <a:rPr lang="en-US" altLang="zh-TW" sz="1800" i="1" baseline="-25000" dirty="0" smtClean="0"/>
              <a:t>Λ,Γ</a:t>
            </a:r>
            <a:r>
              <a:rPr lang="en-US" altLang="zh-TW" sz="1800" i="1" dirty="0" smtClean="0"/>
              <a:t> </a:t>
            </a:r>
            <a:r>
              <a:rPr lang="en-US" altLang="zh-TW" sz="1800" i="1" dirty="0" smtClean="0">
                <a:latin typeface="Times New Roman" pitchFamily="18" charset="0"/>
              </a:rPr>
              <a:t>(</a:t>
            </a:r>
            <a:r>
              <a:rPr lang="en-US" altLang="zh-TW" sz="1800" i="1" dirty="0" err="1" smtClean="0">
                <a:latin typeface="Times New Roman" pitchFamily="18" charset="0"/>
              </a:rPr>
              <a:t>u|O</a:t>
            </a:r>
            <a:r>
              <a:rPr lang="en-US" altLang="zh-TW" sz="1800" i="1" baseline="-25000" dirty="0" err="1" smtClean="0">
                <a:latin typeface="Times New Roman" pitchFamily="18" charset="0"/>
              </a:rPr>
              <a:t>r</a:t>
            </a:r>
            <a:r>
              <a:rPr lang="en-US" altLang="zh-TW" sz="1800" i="1" dirty="0" smtClean="0">
                <a:latin typeface="Times New Roman" pitchFamily="18" charset="0"/>
              </a:rPr>
              <a:t>)</a:t>
            </a:r>
            <a:r>
              <a:rPr lang="en-US" altLang="zh-TW" sz="1800" dirty="0" smtClean="0">
                <a:latin typeface="Times New Roman" pitchFamily="18" charset="0"/>
              </a:rPr>
              <a:t> : posteriori probability of </a:t>
            </a:r>
            <a:r>
              <a:rPr lang="en-US" altLang="zh-TW" sz="1800" i="1" dirty="0" smtClean="0">
                <a:latin typeface="Times New Roman" pitchFamily="18" charset="0"/>
              </a:rPr>
              <a:t>u</a:t>
            </a:r>
            <a:r>
              <a:rPr lang="en-US" altLang="zh-TW" sz="1800" dirty="0" smtClean="0">
                <a:latin typeface="Times New Roman" pitchFamily="18" charset="0"/>
              </a:rPr>
              <a:t> given O</a:t>
            </a:r>
            <a:r>
              <a:rPr lang="en-US" altLang="zh-TW" sz="1800" i="1" baseline="-25000" dirty="0" smtClean="0">
                <a:latin typeface="Times New Roman" pitchFamily="18" charset="0"/>
              </a:rPr>
              <a:t>r</a:t>
            </a:r>
            <a:r>
              <a:rPr lang="en-US" altLang="zh-TW" sz="1800" dirty="0" smtClean="0">
                <a:latin typeface="Times New Roman" pitchFamily="18" charset="0"/>
              </a:rPr>
              <a:t> based on </a:t>
            </a:r>
            <a:r>
              <a:rPr lang="en-US" altLang="zh-TW" sz="1800" dirty="0" smtClean="0"/>
              <a:t>Λ,Γ</a:t>
            </a:r>
            <a:endParaRPr lang="en-US" altLang="zh-TW" sz="1800" dirty="0" smtClean="0">
              <a:latin typeface="Times New Roman" pitchFamily="18" charset="0"/>
            </a:endParaRPr>
          </a:p>
          <a:p>
            <a:pPr lvl="1" eaLnBrk="1" hangingPunct="1">
              <a:lnSpc>
                <a:spcPct val="90000"/>
              </a:lnSpc>
              <a:spcBef>
                <a:spcPts val="1200"/>
              </a:spcBef>
              <a:spcAft>
                <a:spcPts val="700"/>
              </a:spcAft>
            </a:pPr>
            <a:r>
              <a:rPr lang="en-US" altLang="zh-TW" sz="2000" dirty="0" smtClean="0">
                <a:latin typeface="Times New Roman" pitchFamily="18" charset="0"/>
              </a:rPr>
              <a:t> </a:t>
            </a:r>
          </a:p>
          <a:p>
            <a:pPr lvl="1" eaLnBrk="1" hangingPunct="1">
              <a:lnSpc>
                <a:spcPct val="90000"/>
              </a:lnSpc>
              <a:spcBef>
                <a:spcPts val="1000"/>
              </a:spcBef>
            </a:pPr>
            <a:r>
              <a:rPr lang="en-US" altLang="zh-TW" sz="2000" dirty="0" smtClean="0">
                <a:latin typeface="Times New Roman" pitchFamily="18" charset="0"/>
              </a:rPr>
              <a:t>Other definitions of </a:t>
            </a:r>
            <a:r>
              <a:rPr lang="en-US" altLang="zh-TW" sz="2000" i="1" dirty="0" smtClean="0">
                <a:latin typeface="Times New Roman" pitchFamily="18" charset="0"/>
              </a:rPr>
              <a:t>L(</a:t>
            </a:r>
            <a:r>
              <a:rPr lang="en-US" altLang="zh-TW" sz="2000" i="1" dirty="0" err="1" smtClean="0">
                <a:latin typeface="Times New Roman" pitchFamily="18" charset="0"/>
              </a:rPr>
              <a:t>u,s</a:t>
            </a:r>
            <a:r>
              <a:rPr lang="en-US" altLang="zh-TW" sz="2000" i="1" baseline="-25000" dirty="0" err="1" smtClean="0">
                <a:latin typeface="Times New Roman" pitchFamily="18" charset="0"/>
              </a:rPr>
              <a:t>r</a:t>
            </a:r>
            <a:r>
              <a:rPr lang="en-US" altLang="zh-TW" sz="2000" i="1" dirty="0" smtClean="0">
                <a:latin typeface="Times New Roman" pitchFamily="18" charset="0"/>
              </a:rPr>
              <a:t>) </a:t>
            </a:r>
            <a:r>
              <a:rPr lang="en-US" altLang="zh-TW" sz="2000" dirty="0" smtClean="0">
                <a:latin typeface="Times New Roman" pitchFamily="18" charset="0"/>
              </a:rPr>
              <a:t>possible</a:t>
            </a:r>
          </a:p>
          <a:p>
            <a:pPr marL="180975" indent="-180975">
              <a:lnSpc>
                <a:spcPct val="90000"/>
              </a:lnSpc>
              <a:spcBef>
                <a:spcPts val="200"/>
              </a:spcBef>
            </a:pPr>
            <a:r>
              <a:rPr lang="en-US" altLang="zh-TW" sz="2200" b="1" dirty="0">
                <a:latin typeface="Times New Roman" pitchFamily="18" charset="0"/>
              </a:rPr>
              <a:t>Minimum Phone Error Rate (MPE) Training</a:t>
            </a:r>
          </a:p>
          <a:p>
            <a:pPr lvl="1" eaLnBrk="1" hangingPunct="1">
              <a:lnSpc>
                <a:spcPct val="90000"/>
              </a:lnSpc>
            </a:pPr>
            <a:r>
              <a:rPr lang="en-US" altLang="zh-TW" sz="2000" dirty="0" smtClean="0">
                <a:latin typeface="Times New Roman" pitchFamily="18" charset="0"/>
              </a:rPr>
              <a:t> </a:t>
            </a:r>
          </a:p>
          <a:p>
            <a:pPr lvl="2" eaLnBrk="1" hangingPunct="1">
              <a:lnSpc>
                <a:spcPct val="90000"/>
              </a:lnSpc>
              <a:spcBef>
                <a:spcPts val="1500"/>
              </a:spcBef>
            </a:pPr>
            <a:r>
              <a:rPr lang="en-US" altLang="zh-TW" sz="1800" dirty="0" err="1" smtClean="0">
                <a:latin typeface="Times New Roman" pitchFamily="18" charset="0"/>
              </a:rPr>
              <a:t>Acc</a:t>
            </a:r>
            <a:r>
              <a:rPr lang="en-US" altLang="zh-TW" sz="1800" dirty="0" smtClean="0">
                <a:latin typeface="Times New Roman" pitchFamily="18" charset="0"/>
              </a:rPr>
              <a:t>(</a:t>
            </a:r>
            <a:r>
              <a:rPr lang="en-US" altLang="zh-TW" sz="1800" dirty="0" err="1" smtClean="0">
                <a:latin typeface="Times New Roman" pitchFamily="18" charset="0"/>
              </a:rPr>
              <a:t>u,s</a:t>
            </a:r>
            <a:r>
              <a:rPr lang="en-US" altLang="zh-TW" sz="1800" baseline="-25000" dirty="0" err="1" smtClean="0">
                <a:latin typeface="Times New Roman" pitchFamily="18" charset="0"/>
              </a:rPr>
              <a:t>r</a:t>
            </a:r>
            <a:r>
              <a:rPr lang="en-US" altLang="zh-TW" sz="1800" dirty="0" smtClean="0">
                <a:latin typeface="Times New Roman" pitchFamily="18" charset="0"/>
              </a:rPr>
              <a:t>) : phone accuracy</a:t>
            </a:r>
          </a:p>
          <a:p>
            <a:pPr lvl="1" eaLnBrk="1" hangingPunct="1">
              <a:lnSpc>
                <a:spcPct val="90000"/>
              </a:lnSpc>
            </a:pPr>
            <a:r>
              <a:rPr lang="en-US" altLang="zh-TW" sz="2000" dirty="0" smtClean="0">
                <a:latin typeface="Times New Roman" pitchFamily="18" charset="0"/>
              </a:rPr>
              <a:t>Better features obtainable in the same way</a:t>
            </a:r>
          </a:p>
          <a:p>
            <a:pPr lvl="2" eaLnBrk="1" hangingPunct="1">
              <a:lnSpc>
                <a:spcPct val="90000"/>
              </a:lnSpc>
            </a:pPr>
            <a:r>
              <a:rPr lang="en-US" altLang="zh-TW" sz="1800" dirty="0" smtClean="0">
                <a:latin typeface="Times New Roman" pitchFamily="18" charset="0"/>
              </a:rPr>
              <a:t>e.g.     </a:t>
            </a:r>
            <a:r>
              <a:rPr lang="en-US" altLang="zh-TW" sz="1800" i="1" dirty="0" err="1" smtClean="0">
                <a:latin typeface="Times New Roman" pitchFamily="18" charset="0"/>
              </a:rPr>
              <a:t>y</a:t>
            </a:r>
            <a:r>
              <a:rPr lang="en-US" altLang="zh-TW" sz="1800" i="1" baseline="-25000" dirty="0" err="1" smtClean="0">
                <a:latin typeface="Times New Roman" pitchFamily="18" charset="0"/>
              </a:rPr>
              <a:t>t</a:t>
            </a:r>
            <a:r>
              <a:rPr lang="en-US" altLang="zh-TW" sz="1800" i="1" dirty="0" smtClean="0">
                <a:latin typeface="Times New Roman" pitchFamily="18" charset="0"/>
              </a:rPr>
              <a:t> = </a:t>
            </a:r>
            <a:r>
              <a:rPr lang="en-US" altLang="zh-TW" sz="1800" i="1" dirty="0" err="1" smtClean="0">
                <a:latin typeface="Times New Roman" pitchFamily="18" charset="0"/>
              </a:rPr>
              <a:t>x</a:t>
            </a:r>
            <a:r>
              <a:rPr lang="en-US" altLang="zh-TW" sz="1800" i="1" baseline="-25000" dirty="0" err="1" smtClean="0">
                <a:latin typeface="Times New Roman" pitchFamily="18" charset="0"/>
              </a:rPr>
              <a:t>t</a:t>
            </a:r>
            <a:r>
              <a:rPr lang="en-US" altLang="zh-TW" sz="1800" i="1" dirty="0" smtClean="0">
                <a:latin typeface="Times New Roman" pitchFamily="18" charset="0"/>
              </a:rPr>
              <a:t> + </a:t>
            </a:r>
            <a:r>
              <a:rPr lang="en-US" altLang="zh-TW" sz="1800" i="1" dirty="0" err="1" smtClean="0">
                <a:latin typeface="Times New Roman" pitchFamily="18" charset="0"/>
              </a:rPr>
              <a:t>Mh</a:t>
            </a:r>
            <a:r>
              <a:rPr lang="en-US" altLang="zh-TW" sz="1800" i="1" baseline="-25000" dirty="0" err="1" smtClean="0">
                <a:latin typeface="Times New Roman" pitchFamily="18" charset="0"/>
              </a:rPr>
              <a:t>t</a:t>
            </a:r>
            <a:r>
              <a:rPr lang="en-US" altLang="zh-TW" sz="1800" dirty="0" smtClean="0">
                <a:latin typeface="Times New Roman" pitchFamily="18" charset="0"/>
              </a:rPr>
              <a:t>	    feature-space MPE</a:t>
            </a:r>
          </a:p>
        </p:txBody>
      </p:sp>
      <p:graphicFrame>
        <p:nvGraphicFramePr>
          <p:cNvPr id="17412" name="Object 6"/>
          <p:cNvGraphicFramePr>
            <a:graphicFrameLocks noGrp="1" noChangeAspect="1"/>
          </p:cNvGraphicFramePr>
          <p:nvPr>
            <p:ph sz="quarter" idx="2"/>
            <p:extLst>
              <p:ext uri="{D42A27DB-BD31-4B8C-83A1-F6EECF244321}">
                <p14:modId xmlns:p14="http://schemas.microsoft.com/office/powerpoint/2010/main" val="1510510879"/>
              </p:ext>
            </p:extLst>
          </p:nvPr>
        </p:nvGraphicFramePr>
        <p:xfrm>
          <a:off x="755576" y="1259562"/>
          <a:ext cx="2808287" cy="492125"/>
        </p:xfrm>
        <a:graphic>
          <a:graphicData uri="http://schemas.openxmlformats.org/presentationml/2006/ole">
            <mc:AlternateContent xmlns:mc="http://schemas.openxmlformats.org/markup-compatibility/2006">
              <mc:Choice xmlns:v="urn:schemas-microsoft-com:vml" Requires="v">
                <p:oleObj spid="_x0000_s18246" name="Equation" r:id="rId3" imgW="2171700" imgH="381000" progId="Equation.DSMT4">
                  <p:embed/>
                </p:oleObj>
              </mc:Choice>
              <mc:Fallback>
                <p:oleObj name="Equation" r:id="rId3" imgW="2171700" imgH="381000" progId="Equation.DSMT4">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1259562"/>
                        <a:ext cx="2808287"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13" name="Object 8"/>
          <p:cNvGraphicFramePr>
            <a:graphicFrameLocks noGrp="1" noChangeAspect="1"/>
          </p:cNvGraphicFramePr>
          <p:nvPr>
            <p:ph sz="quarter" idx="3"/>
            <p:extLst>
              <p:ext uri="{D42A27DB-BD31-4B8C-83A1-F6EECF244321}">
                <p14:modId xmlns:p14="http://schemas.microsoft.com/office/powerpoint/2010/main" val="1595976696"/>
              </p:ext>
            </p:extLst>
          </p:nvPr>
        </p:nvGraphicFramePr>
        <p:xfrm>
          <a:off x="713241" y="3009845"/>
          <a:ext cx="3025775" cy="395288"/>
        </p:xfrm>
        <a:graphic>
          <a:graphicData uri="http://schemas.openxmlformats.org/presentationml/2006/ole">
            <mc:AlternateContent xmlns:mc="http://schemas.openxmlformats.org/markup-compatibility/2006">
              <mc:Choice xmlns:v="urn:schemas-microsoft-com:vml" Requires="v">
                <p:oleObj spid="_x0000_s18247" name="Equation" r:id="rId5" imgW="2628900" imgH="342900" progId="Equation.DSMT4">
                  <p:embed/>
                </p:oleObj>
              </mc:Choice>
              <mc:Fallback>
                <p:oleObj name="Equation" r:id="rId5" imgW="2628900" imgH="342900" progId="Equation.DSMT4">
                  <p:embed/>
                  <p:pic>
                    <p:nvPicPr>
                      <p:cNvPr id="0" name=""/>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3241" y="3009845"/>
                        <a:ext cx="3025775" cy="395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14" name="Object 10"/>
          <p:cNvGraphicFramePr>
            <a:graphicFrameLocks noChangeAspect="1"/>
          </p:cNvGraphicFramePr>
          <p:nvPr>
            <p:extLst>
              <p:ext uri="{D42A27DB-BD31-4B8C-83A1-F6EECF244321}">
                <p14:modId xmlns:p14="http://schemas.microsoft.com/office/powerpoint/2010/main" val="1478410664"/>
              </p:ext>
            </p:extLst>
          </p:nvPr>
        </p:nvGraphicFramePr>
        <p:xfrm>
          <a:off x="806455" y="4083574"/>
          <a:ext cx="3168650" cy="658812"/>
        </p:xfrm>
        <a:graphic>
          <a:graphicData uri="http://schemas.openxmlformats.org/presentationml/2006/ole">
            <mc:AlternateContent xmlns:mc="http://schemas.openxmlformats.org/markup-compatibility/2006">
              <mc:Choice xmlns:v="urn:schemas-microsoft-com:vml" Requires="v">
                <p:oleObj spid="_x0000_s18248" name="Equation" r:id="rId7" imgW="2324100" imgH="482600" progId="Equation.DSMT4">
                  <p:embed/>
                </p:oleObj>
              </mc:Choice>
              <mc:Fallback>
                <p:oleObj name="Equation" r:id="rId7" imgW="2324100" imgH="482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6455" y="4083574"/>
                        <a:ext cx="3168650" cy="658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15" name="Object 11"/>
          <p:cNvGraphicFramePr>
            <a:graphicFrameLocks noChangeAspect="1"/>
          </p:cNvGraphicFramePr>
          <p:nvPr>
            <p:extLst>
              <p:ext uri="{D42A27DB-BD31-4B8C-83A1-F6EECF244321}">
                <p14:modId xmlns:p14="http://schemas.microsoft.com/office/powerpoint/2010/main" val="850560543"/>
              </p:ext>
            </p:extLst>
          </p:nvPr>
        </p:nvGraphicFramePr>
        <p:xfrm>
          <a:off x="789501" y="5366664"/>
          <a:ext cx="3384550" cy="506413"/>
        </p:xfrm>
        <a:graphic>
          <a:graphicData uri="http://schemas.openxmlformats.org/presentationml/2006/ole">
            <mc:AlternateContent xmlns:mc="http://schemas.openxmlformats.org/markup-compatibility/2006">
              <mc:Choice xmlns:v="urn:schemas-microsoft-com:vml" Requires="v">
                <p:oleObj spid="_x0000_s18249" name="Equation" r:id="rId9" imgW="2781300" imgH="381000" progId="Equation.DSMT4">
                  <p:embed/>
                </p:oleObj>
              </mc:Choice>
              <mc:Fallback>
                <p:oleObj name="Equation" r:id="rId9" imgW="2781300" imgH="3810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9501" y="5366664"/>
                        <a:ext cx="3384550" cy="506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Line 7"/>
          <p:cNvSpPr>
            <a:spLocks noChangeShapeType="1"/>
          </p:cNvSpPr>
          <p:nvPr/>
        </p:nvSpPr>
        <p:spPr bwMode="auto">
          <a:xfrm>
            <a:off x="0" y="849845"/>
            <a:ext cx="9144000" cy="0"/>
          </a:xfrm>
          <a:prstGeom prst="line">
            <a:avLst/>
          </a:prstGeom>
          <a:noFill/>
          <a:ln w="57150" cmpd="thickThin">
            <a:solidFill>
              <a:schemeClr val="tx1"/>
            </a:solidFill>
            <a:round/>
            <a:headEnd/>
            <a:tailEnd/>
          </a:ln>
          <a:effectLst/>
        </p:spPr>
        <p:txBody>
          <a:bodyPr/>
          <a:lstStyle/>
          <a:p>
            <a:endParaRPr lang="zh-TW" altLang="en-US"/>
          </a:p>
        </p:txBody>
      </p:sp>
    </p:spTree>
    <p:extLst>
      <p:ext uri="{BB962C8B-B14F-4D97-AF65-F5344CB8AC3E}">
        <p14:creationId xmlns:p14="http://schemas.microsoft.com/office/powerpoint/2010/main" val="120333956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0" y="0"/>
            <a:ext cx="9144000" cy="720000"/>
          </a:xfrm>
          <a:noFill/>
          <a:ln>
            <a:miter lim="800000"/>
            <a:headEnd/>
            <a:tailEnd/>
          </a:ln>
        </p:spPr>
        <p:txBody>
          <a:bodyPr vert="horz" wrap="square" lIns="91440" tIns="45720" rIns="91440" bIns="45720" numCol="1" anchor="ctr" anchorCtr="0" compatLnSpc="1">
            <a:prstTxWarp prst="textNoShape">
              <a:avLst/>
            </a:prstTxWarp>
            <a:noAutofit/>
          </a:bodyPr>
          <a:lstStyle/>
          <a:p>
            <a:pPr algn="l"/>
            <a:r>
              <a:rPr lang="en-US" altLang="zh-TW" sz="3250" b="1" dirty="0" smtClean="0">
                <a:latin typeface="Times New Roman" pitchFamily="18" charset="0"/>
              </a:rPr>
              <a:t>References for Recognizing </a:t>
            </a:r>
            <a:r>
              <a:rPr lang="en-US" altLang="zh-TW" sz="3250" b="1" dirty="0">
                <a:latin typeface="Times New Roman" pitchFamily="18" charset="0"/>
              </a:rPr>
              <a:t>Code-switched Speech</a:t>
            </a:r>
            <a:endParaRPr lang="en-US" altLang="zh-TW" sz="3250" b="1" dirty="0" smtClean="0">
              <a:latin typeface="Times New Roman" pitchFamily="18" charset="0"/>
            </a:endParaRPr>
          </a:p>
        </p:txBody>
      </p:sp>
      <p:sp>
        <p:nvSpPr>
          <p:cNvPr id="2051" name="Rectangle 3"/>
          <p:cNvSpPr>
            <a:spLocks noGrp="1" noChangeArrowheads="1"/>
          </p:cNvSpPr>
          <p:nvPr>
            <p:ph type="body" idx="1"/>
          </p:nvPr>
        </p:nvSpPr>
        <p:spPr bwMode="auto">
          <a:xfrm>
            <a:off x="0" y="908720"/>
            <a:ext cx="9144000" cy="5338384"/>
          </a:xfrm>
          <a:noFill/>
          <a:ln>
            <a:miter lim="800000"/>
            <a:headEnd/>
            <a:tailEnd/>
          </a:ln>
        </p:spPr>
        <p:txBody>
          <a:bodyPr vert="horz" wrap="square" lIns="91440" tIns="45720" rIns="91440" bIns="45720" numCol="1" anchor="t" anchorCtr="0" compatLnSpc="1">
            <a:prstTxWarp prst="textNoShape">
              <a:avLst/>
            </a:prstTxWarp>
            <a:spAutoFit/>
          </a:bodyPr>
          <a:lstStyle/>
          <a:p>
            <a:pPr marL="914400" lvl="1" indent="-457200">
              <a:lnSpc>
                <a:spcPct val="120000"/>
              </a:lnSpc>
              <a:spcBef>
                <a:spcPct val="0"/>
              </a:spcBef>
              <a:buFont typeface="+mj-lt"/>
              <a:buAutoNum type="arabicPeriod"/>
            </a:pPr>
            <a:r>
              <a:rPr lang="en-US" altLang="zh-TW" sz="2200" b="1" dirty="0">
                <a:latin typeface="Times New Roman" pitchFamily="18" charset="0"/>
              </a:rPr>
              <a:t>“An Improved Framework for Recognizing Highly Imbalanced Bilingual Code-Switched Lectures with Cross-Language Acoustic Modeling and Frame-Level Language Identification”, </a:t>
            </a:r>
            <a:r>
              <a:rPr lang="en-US" altLang="zh-TW" sz="2200" i="1" dirty="0">
                <a:latin typeface="Times New Roman" pitchFamily="18" charset="0"/>
              </a:rPr>
              <a:t>IEEE/ACM Transactions on Audio, Speech and Language Processing, Vol. 23, No. 7, </a:t>
            </a:r>
            <a:r>
              <a:rPr lang="en-US" altLang="zh-TW" sz="2200" i="1" dirty="0" smtClean="0">
                <a:latin typeface="Times New Roman" pitchFamily="18" charset="0"/>
              </a:rPr>
              <a:t>2015</a:t>
            </a:r>
            <a:r>
              <a:rPr lang="en-US" altLang="zh-TW" sz="2200" i="1" dirty="0">
                <a:latin typeface="Times New Roman" pitchFamily="18" charset="0"/>
              </a:rPr>
              <a:t>.</a:t>
            </a:r>
            <a:endParaRPr lang="en-US" altLang="zh-TW" sz="2200" dirty="0" smtClean="0">
              <a:latin typeface="Times New Roman" pitchFamily="18" charset="0"/>
            </a:endParaRPr>
          </a:p>
          <a:p>
            <a:pPr marL="914400" lvl="1" indent="-457200">
              <a:lnSpc>
                <a:spcPct val="120000"/>
              </a:lnSpc>
              <a:spcBef>
                <a:spcPct val="0"/>
              </a:spcBef>
              <a:buFont typeface="+mj-lt"/>
              <a:buAutoNum type="arabicPeriod"/>
            </a:pPr>
            <a:r>
              <a:rPr lang="en-US" altLang="zh-TW" sz="2200" b="1" dirty="0" smtClean="0">
                <a:latin typeface="Times New Roman" pitchFamily="18" charset="0"/>
              </a:rPr>
              <a:t>“Recognition Of Highly Imbalanced Code-mixed </a:t>
            </a:r>
            <a:r>
              <a:rPr lang="en-US" altLang="zh-TW" sz="2200" b="1" dirty="0" err="1" smtClean="0">
                <a:latin typeface="Times New Roman" pitchFamily="18" charset="0"/>
              </a:rPr>
              <a:t>Bilin-gual</a:t>
            </a:r>
            <a:r>
              <a:rPr lang="en-US" altLang="zh-TW" sz="2200" b="1" dirty="0" smtClean="0">
                <a:latin typeface="Times New Roman" pitchFamily="18" charset="0"/>
              </a:rPr>
              <a:t> Speech With Frame-level Language Detection Based On Blurred </a:t>
            </a:r>
            <a:r>
              <a:rPr lang="en-US" altLang="zh-TW" sz="2200" b="1" dirty="0" err="1" smtClean="0">
                <a:latin typeface="Times New Roman" pitchFamily="18" charset="0"/>
              </a:rPr>
              <a:t>Posteriorgram</a:t>
            </a:r>
            <a:r>
              <a:rPr lang="en-US" altLang="zh-TW" sz="2200" b="1" dirty="0" smtClean="0">
                <a:latin typeface="Times New Roman" pitchFamily="18" charset="0"/>
              </a:rPr>
              <a:t>,”</a:t>
            </a:r>
            <a:r>
              <a:rPr lang="en-US" altLang="zh-TW" sz="2200" dirty="0" smtClean="0">
                <a:latin typeface="Times New Roman" pitchFamily="18" charset="0"/>
              </a:rPr>
              <a:t> </a:t>
            </a:r>
            <a:r>
              <a:rPr lang="en-US" altLang="zh-TW" sz="2200" i="1" dirty="0" smtClean="0">
                <a:latin typeface="Times New Roman" pitchFamily="18" charset="0"/>
              </a:rPr>
              <a:t>ICASSP, 2012.</a:t>
            </a:r>
          </a:p>
          <a:p>
            <a:pPr marL="914400" lvl="1" indent="-457200">
              <a:lnSpc>
                <a:spcPct val="120000"/>
              </a:lnSpc>
              <a:spcBef>
                <a:spcPct val="0"/>
              </a:spcBef>
              <a:buFont typeface="+mj-lt"/>
              <a:buAutoNum type="arabicPeriod"/>
            </a:pPr>
            <a:r>
              <a:rPr lang="en-US" altLang="zh-TW" sz="2200" b="1" dirty="0" smtClean="0">
                <a:latin typeface="Times New Roman" pitchFamily="18" charset="0"/>
              </a:rPr>
              <a:t>“Language Independent And Language Adaptive Acoustic Modeling For Speech Recognition,”</a:t>
            </a:r>
            <a:r>
              <a:rPr lang="en-US" altLang="zh-TW" sz="2200" dirty="0" smtClean="0">
                <a:latin typeface="Times New Roman" pitchFamily="18" charset="0"/>
              </a:rPr>
              <a:t> Tanja Schultz and Alex </a:t>
            </a:r>
            <a:r>
              <a:rPr lang="en-US" altLang="zh-TW" sz="2200" dirty="0" err="1" smtClean="0">
                <a:latin typeface="Times New Roman" pitchFamily="18" charset="0"/>
              </a:rPr>
              <a:t>Waibel</a:t>
            </a:r>
            <a:r>
              <a:rPr lang="en-US" altLang="zh-TW" sz="2200" dirty="0" smtClean="0">
                <a:latin typeface="Times New Roman" pitchFamily="18" charset="0"/>
              </a:rPr>
              <a:t>, </a:t>
            </a:r>
            <a:r>
              <a:rPr lang="en-US" altLang="zh-TW" sz="2200" i="1" dirty="0" smtClean="0">
                <a:latin typeface="Times New Roman" pitchFamily="18" charset="0"/>
              </a:rPr>
              <a:t>Speech Communication, 2001.</a:t>
            </a:r>
          </a:p>
          <a:p>
            <a:pPr marL="914400" lvl="1" indent="-457200">
              <a:lnSpc>
                <a:spcPct val="120000"/>
              </a:lnSpc>
              <a:spcBef>
                <a:spcPct val="0"/>
              </a:spcBef>
              <a:buFont typeface="+mj-lt"/>
              <a:buAutoNum type="arabicPeriod"/>
            </a:pPr>
            <a:r>
              <a:rPr lang="en-US" altLang="zh-TW" sz="2200" b="1" dirty="0" smtClean="0">
                <a:latin typeface="Times New Roman" pitchFamily="18" charset="0"/>
              </a:rPr>
              <a:t>“Learning Methods In Multilingual Speech Recognition,”</a:t>
            </a:r>
            <a:r>
              <a:rPr lang="en-US" altLang="zh-TW" sz="2200" dirty="0" smtClean="0">
                <a:latin typeface="Times New Roman" pitchFamily="18" charset="0"/>
              </a:rPr>
              <a:t> </a:t>
            </a:r>
            <a:r>
              <a:rPr lang="en-US" altLang="zh-TW" sz="2200" dirty="0" err="1" smtClean="0">
                <a:latin typeface="Times New Roman" pitchFamily="18" charset="0"/>
              </a:rPr>
              <a:t>Hui</a:t>
            </a:r>
            <a:r>
              <a:rPr lang="en-US" altLang="zh-TW" sz="2200" dirty="0" smtClean="0">
                <a:latin typeface="Times New Roman" pitchFamily="18" charset="0"/>
              </a:rPr>
              <a:t> Lin, Li Deng, </a:t>
            </a:r>
            <a:r>
              <a:rPr lang="en-US" altLang="zh-TW" sz="2200" dirty="0" err="1" smtClean="0">
                <a:latin typeface="Times New Roman" pitchFamily="18" charset="0"/>
              </a:rPr>
              <a:t>Jasha</a:t>
            </a:r>
            <a:r>
              <a:rPr lang="en-US" altLang="zh-TW" sz="2200" dirty="0" smtClean="0">
                <a:latin typeface="Times New Roman" pitchFamily="18" charset="0"/>
              </a:rPr>
              <a:t> </a:t>
            </a:r>
            <a:r>
              <a:rPr lang="en-US" altLang="zh-TW" sz="2200" dirty="0" err="1" smtClean="0">
                <a:latin typeface="Times New Roman" pitchFamily="18" charset="0"/>
              </a:rPr>
              <a:t>Droppo</a:t>
            </a:r>
            <a:r>
              <a:rPr lang="en-US" altLang="zh-TW" sz="2200" dirty="0" smtClean="0">
                <a:latin typeface="Times New Roman" pitchFamily="18" charset="0"/>
              </a:rPr>
              <a:t>, Dong Yu, and Alex </a:t>
            </a:r>
            <a:r>
              <a:rPr lang="en-US" altLang="zh-TW" sz="2200" dirty="0" err="1" smtClean="0">
                <a:latin typeface="Times New Roman" pitchFamily="18" charset="0"/>
              </a:rPr>
              <a:t>Acero</a:t>
            </a:r>
            <a:r>
              <a:rPr lang="en-US" altLang="zh-TW" sz="2200" dirty="0" smtClean="0">
                <a:latin typeface="Times New Roman" pitchFamily="18" charset="0"/>
              </a:rPr>
              <a:t>, </a:t>
            </a:r>
            <a:r>
              <a:rPr lang="en-US" altLang="zh-TW" sz="2200" i="1" dirty="0" smtClean="0">
                <a:latin typeface="Times New Roman" pitchFamily="18" charset="0"/>
              </a:rPr>
              <a:t>NIPS, 2008.</a:t>
            </a:r>
          </a:p>
        </p:txBody>
      </p:sp>
      <p:sp>
        <p:nvSpPr>
          <p:cNvPr id="2053"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solidFill>
                <a:prstClr val="black"/>
              </a:solidFill>
            </a:endParaRPr>
          </a:p>
        </p:txBody>
      </p:sp>
    </p:spTree>
    <p:extLst>
      <p:ext uri="{BB962C8B-B14F-4D97-AF65-F5344CB8AC3E}">
        <p14:creationId xmlns:p14="http://schemas.microsoft.com/office/powerpoint/2010/main" val="122969104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bwMode="auto">
          <a:xfrm>
            <a:off x="36000" y="115200"/>
            <a:ext cx="8229600" cy="633600"/>
          </a:xfrm>
          <a:noFill/>
          <a:ln>
            <a:miter lim="800000"/>
            <a:headEnd/>
            <a:tailEnd/>
          </a:ln>
        </p:spPr>
        <p:txBody>
          <a:bodyPr vert="horz" wrap="square" lIns="91440" tIns="45720" rIns="91440" bIns="45720" numCol="1" anchor="t" anchorCtr="0" compatLnSpc="1">
            <a:prstTxWarp prst="textNoShape">
              <a:avLst/>
            </a:prstTxWarp>
            <a:normAutofit/>
          </a:bodyPr>
          <a:lstStyle/>
          <a:p>
            <a:pPr algn="l" eaLnBrk="1" hangingPunct="1">
              <a:lnSpc>
                <a:spcPct val="90000"/>
              </a:lnSpc>
            </a:pPr>
            <a:r>
              <a:rPr lang="en-US" altLang="zh-TW" sz="3300" b="1" dirty="0" smtClean="0">
                <a:latin typeface="Times New Roman" pitchFamily="18" charset="0"/>
              </a:rPr>
              <a:t>Speech-to-speech Translation</a:t>
            </a:r>
          </a:p>
        </p:txBody>
      </p:sp>
      <p:sp>
        <p:nvSpPr>
          <p:cNvPr id="34819" name="Rectangle 3"/>
          <p:cNvSpPr>
            <a:spLocks noGrp="1" noChangeArrowheads="1"/>
          </p:cNvSpPr>
          <p:nvPr>
            <p:ph type="body" sz="half" idx="1"/>
          </p:nvPr>
        </p:nvSpPr>
        <p:spPr bwMode="auto">
          <a:xfrm>
            <a:off x="0" y="4149080"/>
            <a:ext cx="9144000" cy="1311128"/>
          </a:xfrm>
          <a:noFill/>
          <a:ln>
            <a:miter lim="800000"/>
            <a:headEnd/>
            <a:tailEnd/>
          </a:ln>
        </p:spPr>
        <p:txBody>
          <a:bodyPr vert="horz" wrap="square" lIns="91440" tIns="45720" rIns="91440" bIns="45720" numCol="1" anchor="t" anchorCtr="0" compatLnSpc="1">
            <a:prstTxWarp prst="textNoShape">
              <a:avLst/>
            </a:prstTxWarp>
            <a:spAutoFit/>
          </a:bodyPr>
          <a:lstStyle/>
          <a:p>
            <a:pPr marL="180975" indent="-180975">
              <a:lnSpc>
                <a:spcPct val="110000"/>
              </a:lnSpc>
              <a:spcBef>
                <a:spcPct val="0"/>
              </a:spcBef>
            </a:pPr>
            <a:r>
              <a:rPr lang="en-US" altLang="zh-TW" sz="2400" b="1" dirty="0">
                <a:latin typeface="Times New Roman" pitchFamily="18" charset="0"/>
              </a:rPr>
              <a:t>Language difference is a major problem in the globalized world</a:t>
            </a:r>
          </a:p>
          <a:p>
            <a:pPr marL="180975" lvl="1" indent="-180975">
              <a:lnSpc>
                <a:spcPct val="110000"/>
              </a:lnSpc>
              <a:spcBef>
                <a:spcPct val="0"/>
              </a:spcBef>
              <a:buFont typeface="Arial" pitchFamily="34" charset="0"/>
              <a:buChar char="•"/>
            </a:pPr>
            <a:r>
              <a:rPr lang="en-US" altLang="zh-TW" sz="2400" b="1" dirty="0">
                <a:latin typeface="Times New Roman" pitchFamily="18" charset="0"/>
              </a:rPr>
              <a:t>For N languages considered, ~ N</a:t>
            </a:r>
            <a:r>
              <a:rPr lang="en-US" altLang="zh-TW" sz="2400" b="1" baseline="40000" dirty="0">
                <a:latin typeface="Times New Roman" pitchFamily="18" charset="0"/>
              </a:rPr>
              <a:t>2</a:t>
            </a:r>
            <a:r>
              <a:rPr lang="en-US" altLang="zh-TW" sz="2400" b="1" dirty="0">
                <a:latin typeface="Times New Roman" pitchFamily="18" charset="0"/>
              </a:rPr>
              <a:t> pairs of languages for translation</a:t>
            </a:r>
          </a:p>
          <a:p>
            <a:pPr marL="180975" lvl="1" indent="-180975">
              <a:lnSpc>
                <a:spcPct val="110000"/>
              </a:lnSpc>
              <a:spcBef>
                <a:spcPct val="0"/>
              </a:spcBef>
              <a:buFont typeface="Arial" pitchFamily="34" charset="0"/>
              <a:buChar char="•"/>
            </a:pPr>
            <a:r>
              <a:rPr lang="en-US" altLang="zh-TW" sz="2400" b="1" dirty="0">
                <a:latin typeface="Times New Roman" pitchFamily="18" charset="0"/>
              </a:rPr>
              <a:t>Human revision after machine translation </a:t>
            </a:r>
            <a:r>
              <a:rPr lang="en-US" altLang="zh-TW" sz="2400" b="1" dirty="0" smtClean="0">
                <a:latin typeface="Times New Roman" pitchFamily="18" charset="0"/>
              </a:rPr>
              <a:t>feasible</a:t>
            </a:r>
          </a:p>
        </p:txBody>
      </p:sp>
      <p:sp>
        <p:nvSpPr>
          <p:cNvPr id="1843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18438"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18440"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7"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solidFill>
                <a:prstClr val="black"/>
              </a:solidFill>
            </a:endParaRPr>
          </a:p>
        </p:txBody>
      </p:sp>
      <p:grpSp>
        <p:nvGrpSpPr>
          <p:cNvPr id="2" name="群組 1"/>
          <p:cNvGrpSpPr>
            <a:grpSpLocks noChangeAspect="1"/>
          </p:cNvGrpSpPr>
          <p:nvPr/>
        </p:nvGrpSpPr>
        <p:grpSpPr>
          <a:xfrm>
            <a:off x="539552" y="980728"/>
            <a:ext cx="6912768" cy="2900065"/>
            <a:chOff x="539552" y="1196752"/>
            <a:chExt cx="5760640" cy="1611147"/>
          </a:xfrm>
        </p:grpSpPr>
        <p:cxnSp>
          <p:nvCxnSpPr>
            <p:cNvPr id="3" name="直線接點 2"/>
            <p:cNvCxnSpPr/>
            <p:nvPr/>
          </p:nvCxnSpPr>
          <p:spPr>
            <a:xfrm>
              <a:off x="539552" y="1196832"/>
              <a:ext cx="0" cy="72000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0" name="直線接點 9"/>
            <p:cNvCxnSpPr/>
            <p:nvPr/>
          </p:nvCxnSpPr>
          <p:spPr>
            <a:xfrm>
              <a:off x="2987824" y="1196752"/>
              <a:ext cx="0" cy="72008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5" name="直線單箭頭接點 4"/>
            <p:cNvCxnSpPr/>
            <p:nvPr/>
          </p:nvCxnSpPr>
          <p:spPr>
            <a:xfrm>
              <a:off x="2627784" y="1412776"/>
              <a:ext cx="36004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6" name="直線單箭頭接點 15"/>
            <p:cNvCxnSpPr/>
            <p:nvPr/>
          </p:nvCxnSpPr>
          <p:spPr>
            <a:xfrm rot="10800000">
              <a:off x="539553" y="1411200"/>
              <a:ext cx="36004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6" name="文字方塊 5"/>
            <p:cNvSpPr txBox="1"/>
            <p:nvPr/>
          </p:nvSpPr>
          <p:spPr>
            <a:xfrm>
              <a:off x="971600" y="1269340"/>
              <a:ext cx="1620180" cy="170987"/>
            </a:xfrm>
            <a:prstGeom prst="rect">
              <a:avLst/>
            </a:prstGeom>
            <a:noFill/>
          </p:spPr>
          <p:txBody>
            <a:bodyPr wrap="square" lIns="0" tIns="0" rIns="0" bIns="0" rtlCol="0">
              <a:spAutoFit/>
            </a:bodyPr>
            <a:lstStyle/>
            <a:p>
              <a:pPr algn="ctr"/>
              <a:r>
                <a:rPr lang="en-US" altLang="zh-TW" sz="2000" dirty="0" smtClean="0">
                  <a:solidFill>
                    <a:prstClr val="black"/>
                  </a:solidFill>
                  <a:latin typeface="Times New Roman" pitchFamily="18" charset="0"/>
                  <a:cs typeface="Times New Roman" pitchFamily="18" charset="0"/>
                </a:rPr>
                <a:t>Source Language</a:t>
              </a:r>
              <a:endParaRPr lang="zh-TW" altLang="en-US" sz="2000" dirty="0">
                <a:solidFill>
                  <a:prstClr val="black"/>
                </a:solidFill>
                <a:latin typeface="Times New Roman" pitchFamily="18" charset="0"/>
                <a:cs typeface="Times New Roman" pitchFamily="18" charset="0"/>
              </a:endParaRPr>
            </a:p>
          </p:txBody>
        </p:sp>
        <p:cxnSp>
          <p:nvCxnSpPr>
            <p:cNvPr id="19" name="直線單箭頭接點 18"/>
            <p:cNvCxnSpPr/>
            <p:nvPr/>
          </p:nvCxnSpPr>
          <p:spPr>
            <a:xfrm>
              <a:off x="1565596" y="1770300"/>
              <a:ext cx="36004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2" name="文字方塊 21"/>
            <p:cNvSpPr txBox="1"/>
            <p:nvPr/>
          </p:nvSpPr>
          <p:spPr>
            <a:xfrm>
              <a:off x="611560" y="1639833"/>
              <a:ext cx="819056" cy="170987"/>
            </a:xfrm>
            <a:prstGeom prst="rect">
              <a:avLst/>
            </a:prstGeom>
            <a:noFill/>
          </p:spPr>
          <p:txBody>
            <a:bodyPr wrap="square" lIns="0" tIns="0" rIns="0" bIns="0" rtlCol="0">
              <a:spAutoFit/>
            </a:bodyPr>
            <a:lstStyle/>
            <a:p>
              <a:pPr algn="ctr"/>
              <a:r>
                <a:rPr lang="en-US" altLang="zh-TW" sz="2000" dirty="0" smtClean="0">
                  <a:solidFill>
                    <a:prstClr val="black"/>
                  </a:solidFill>
                  <a:latin typeface="Times New Roman" pitchFamily="18" charset="0"/>
                  <a:cs typeface="Times New Roman" pitchFamily="18" charset="0"/>
                </a:rPr>
                <a:t>Speech</a:t>
              </a:r>
              <a:endParaRPr lang="zh-TW" altLang="en-US" sz="2000" dirty="0">
                <a:solidFill>
                  <a:prstClr val="black"/>
                </a:solidFill>
                <a:latin typeface="Times New Roman" pitchFamily="18" charset="0"/>
                <a:cs typeface="Times New Roman" pitchFamily="18" charset="0"/>
              </a:endParaRPr>
            </a:p>
          </p:txBody>
        </p:sp>
        <p:sp>
          <p:nvSpPr>
            <p:cNvPr id="23" name="文字方塊 22"/>
            <p:cNvSpPr txBox="1"/>
            <p:nvPr/>
          </p:nvSpPr>
          <p:spPr>
            <a:xfrm>
              <a:off x="1979696" y="1655991"/>
              <a:ext cx="675056" cy="170987"/>
            </a:xfrm>
            <a:prstGeom prst="rect">
              <a:avLst/>
            </a:prstGeom>
            <a:noFill/>
          </p:spPr>
          <p:txBody>
            <a:bodyPr wrap="square" lIns="0" tIns="0" rIns="0" bIns="0" rtlCol="0">
              <a:spAutoFit/>
            </a:bodyPr>
            <a:lstStyle/>
            <a:p>
              <a:pPr algn="ctr"/>
              <a:r>
                <a:rPr lang="en-US" altLang="zh-TW" sz="2000" dirty="0" smtClean="0">
                  <a:solidFill>
                    <a:prstClr val="black"/>
                  </a:solidFill>
                  <a:latin typeface="Times New Roman" pitchFamily="18" charset="0"/>
                  <a:cs typeface="Times New Roman" pitchFamily="18" charset="0"/>
                </a:rPr>
                <a:t>Text</a:t>
              </a:r>
              <a:endParaRPr lang="zh-TW" altLang="en-US" sz="2000" dirty="0">
                <a:solidFill>
                  <a:prstClr val="black"/>
                </a:solidFill>
                <a:latin typeface="Times New Roman" pitchFamily="18" charset="0"/>
                <a:cs typeface="Times New Roman" pitchFamily="18" charset="0"/>
              </a:endParaRPr>
            </a:p>
          </p:txBody>
        </p:sp>
        <p:sp>
          <p:nvSpPr>
            <p:cNvPr id="24" name="文字方塊 23"/>
            <p:cNvSpPr txBox="1"/>
            <p:nvPr/>
          </p:nvSpPr>
          <p:spPr>
            <a:xfrm>
              <a:off x="2870776" y="2012400"/>
              <a:ext cx="1125160" cy="341974"/>
            </a:xfrm>
            <a:prstGeom prst="rect">
              <a:avLst/>
            </a:prstGeom>
            <a:noFill/>
          </p:spPr>
          <p:txBody>
            <a:bodyPr wrap="square" lIns="0" tIns="0" rIns="0" bIns="0" rtlCol="0">
              <a:spAutoFit/>
            </a:bodyPr>
            <a:lstStyle/>
            <a:p>
              <a:pPr algn="ctr"/>
              <a:r>
                <a:rPr lang="en-US" altLang="zh-TW" sz="2000" dirty="0" smtClean="0">
                  <a:solidFill>
                    <a:prstClr val="black"/>
                  </a:solidFill>
                  <a:latin typeface="Times New Roman" pitchFamily="18" charset="0"/>
                  <a:cs typeface="Times New Roman" pitchFamily="18" charset="0"/>
                </a:rPr>
                <a:t>Machine Translation</a:t>
              </a:r>
              <a:endParaRPr lang="zh-TW" altLang="en-US" sz="2000" dirty="0">
                <a:solidFill>
                  <a:prstClr val="black"/>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5" name="文字方塊 24"/>
                <p:cNvSpPr txBox="1"/>
                <p:nvPr/>
              </p:nvSpPr>
              <p:spPr>
                <a:xfrm>
                  <a:off x="1034083" y="2010776"/>
                  <a:ext cx="1115984" cy="325339"/>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d>
                          <m:dPr>
                            <m:ctrlPr>
                              <a:rPr lang="en-US" altLang="zh-TW" sz="2000" i="1" smtClean="0">
                                <a:solidFill>
                                  <a:prstClr val="black"/>
                                </a:solidFill>
                                <a:latin typeface="Cambria Math" panose="02040503050406030204" pitchFamily="18" charset="0"/>
                                <a:cs typeface="Times New Roman" pitchFamily="18" charset="0"/>
                              </a:rPr>
                            </m:ctrlPr>
                          </m:dPr>
                          <m:e>
                            <m:r>
                              <a:rPr lang="en-US" altLang="zh-TW" sz="2000" i="1" smtClean="0">
                                <a:solidFill>
                                  <a:prstClr val="black"/>
                                </a:solidFill>
                                <a:latin typeface="Cambria Math"/>
                                <a:cs typeface="Times New Roman" pitchFamily="18" charset="0"/>
                              </a:rPr>
                              <m:t> </m:t>
                            </m:r>
                            <m:eqArr>
                              <m:eqArrPr>
                                <m:ctrlPr>
                                  <a:rPr lang="en-US" altLang="zh-TW" sz="2000" i="1" dirty="0">
                                    <a:solidFill>
                                      <a:prstClr val="black"/>
                                    </a:solidFill>
                                    <a:latin typeface="Cambria Math" panose="02040503050406030204" pitchFamily="18" charset="0"/>
                                    <a:cs typeface="Times New Roman" pitchFamily="18" charset="0"/>
                                  </a:rPr>
                                </m:ctrlPr>
                              </m:eqArrPr>
                              <m:e>
                                <m:r>
                                  <m:rPr>
                                    <m:nor/>
                                  </m:rPr>
                                  <a:rPr lang="en-US" altLang="zh-TW" sz="2000" dirty="0" smtClean="0">
                                    <a:solidFill>
                                      <a:prstClr val="black"/>
                                    </a:solidFill>
                                    <a:latin typeface="Times New Roman" pitchFamily="18" charset="0"/>
                                    <a:cs typeface="Times New Roman" pitchFamily="18" charset="0"/>
                                  </a:rPr>
                                  <m:t>Speech</m:t>
                                </m:r>
                              </m:e>
                              <m:e>
                                <m:r>
                                  <m:rPr>
                                    <m:nor/>
                                  </m:rPr>
                                  <a:rPr lang="en-US" altLang="zh-TW" sz="2000" dirty="0">
                                    <a:solidFill>
                                      <a:prstClr val="black"/>
                                    </a:solidFill>
                                    <a:latin typeface="Times New Roman" pitchFamily="18" charset="0"/>
                                    <a:cs typeface="Times New Roman" pitchFamily="18" charset="0"/>
                                  </a:rPr>
                                  <m:t>recognition</m:t>
                                </m:r>
                                <m:r>
                                  <m:rPr>
                                    <m:nor/>
                                  </m:rPr>
                                  <a:rPr lang="en-US" altLang="zh-TW" sz="2000" dirty="0">
                                    <a:solidFill>
                                      <a:prstClr val="black"/>
                                    </a:solidFill>
                                    <a:latin typeface="Times New Roman" pitchFamily="18" charset="0"/>
                                    <a:cs typeface="Times New Roman" pitchFamily="18" charset="0"/>
                                  </a:rPr>
                                  <m:t> </m:t>
                                </m:r>
                              </m:e>
                            </m:eqArr>
                          </m:e>
                        </m:d>
                      </m:oMath>
                    </m:oMathPara>
                  </a14:m>
                  <a:endParaRPr lang="zh-TW" altLang="en-US" sz="2000" dirty="0">
                    <a:solidFill>
                      <a:prstClr val="black"/>
                    </a:solidFill>
                    <a:latin typeface="Times New Roman" pitchFamily="18" charset="0"/>
                    <a:cs typeface="Times New Roman" pitchFamily="18" charset="0"/>
                  </a:endParaRPr>
                </a:p>
              </p:txBody>
            </p:sp>
          </mc:Choice>
          <mc:Fallback xmlns="">
            <p:sp>
              <p:nvSpPr>
                <p:cNvPr id="25" name="文字方塊 24"/>
                <p:cNvSpPr txBox="1">
                  <a:spLocks noRot="1" noChangeAspect="1" noMove="1" noResize="1" noEditPoints="1" noAdjustHandles="1" noChangeArrowheads="1" noChangeShapeType="1" noTextEdit="1"/>
                </p:cNvSpPr>
                <p:nvPr/>
              </p:nvSpPr>
              <p:spPr>
                <a:xfrm>
                  <a:off x="1034083" y="2010776"/>
                  <a:ext cx="1115984" cy="325339"/>
                </a:xfrm>
                <a:prstGeom prst="rect">
                  <a:avLst/>
                </a:prstGeom>
                <a:blipFill rotWithShape="1">
                  <a:blip r:embed="rId2"/>
                  <a:stretch>
                    <a:fillRect l="-8182" r="-3182" b="-104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p:cNvSpPr txBox="1"/>
                <p:nvPr/>
              </p:nvSpPr>
              <p:spPr>
                <a:xfrm>
                  <a:off x="4680152" y="2012400"/>
                  <a:ext cx="1115984" cy="325445"/>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d>
                          <m:dPr>
                            <m:ctrlPr>
                              <a:rPr lang="en-US" altLang="zh-TW" sz="2000" i="1" smtClean="0">
                                <a:solidFill>
                                  <a:prstClr val="black"/>
                                </a:solidFill>
                                <a:latin typeface="Cambria Math" panose="02040503050406030204" pitchFamily="18" charset="0"/>
                                <a:cs typeface="Times New Roman" pitchFamily="18" charset="0"/>
                              </a:rPr>
                            </m:ctrlPr>
                          </m:dPr>
                          <m:e>
                            <m:eqArr>
                              <m:eqArrPr>
                                <m:ctrlPr>
                                  <a:rPr lang="en-US" altLang="zh-TW" sz="2000" i="1" dirty="0">
                                    <a:solidFill>
                                      <a:prstClr val="black"/>
                                    </a:solidFill>
                                    <a:latin typeface="Cambria Math" panose="02040503050406030204" pitchFamily="18" charset="0"/>
                                    <a:cs typeface="Times New Roman" pitchFamily="18" charset="0"/>
                                  </a:rPr>
                                </m:ctrlPr>
                              </m:eqArrPr>
                              <m:e>
                                <m:r>
                                  <a:rPr lang="en-US" altLang="zh-TW" sz="2000" dirty="0" smtClean="0">
                                    <a:solidFill>
                                      <a:prstClr val="black"/>
                                    </a:solidFill>
                                    <a:latin typeface="Cambria Math"/>
                                    <a:cs typeface="Times New Roman" pitchFamily="18" charset="0"/>
                                  </a:rPr>
                                  <m:t> </m:t>
                                </m:r>
                                <m:r>
                                  <m:rPr>
                                    <m:sty m:val="p"/>
                                  </m:rPr>
                                  <a:rPr lang="en-US" altLang="zh-TW" sz="2000" dirty="0" smtClean="0">
                                    <a:solidFill>
                                      <a:prstClr val="black"/>
                                    </a:solidFill>
                                    <a:latin typeface="Cambria Math"/>
                                    <a:cs typeface="Times New Roman" pitchFamily="18" charset="0"/>
                                  </a:rPr>
                                  <m:t>Text</m:t>
                                </m:r>
                                <m:r>
                                  <m:rPr>
                                    <m:nor/>
                                  </m:rPr>
                                  <a:rPr lang="en-US" altLang="zh-TW" sz="2000" dirty="0" smtClean="0">
                                    <a:solidFill>
                                      <a:prstClr val="black"/>
                                    </a:solidFill>
                                    <a:latin typeface="Cambria Math"/>
                                    <a:cs typeface="Times New Roman" pitchFamily="18" charset="0"/>
                                  </a:rPr>
                                  <m:t>−</m:t>
                                </m:r>
                                <m:r>
                                  <m:rPr>
                                    <m:sty m:val="p"/>
                                  </m:rPr>
                                  <a:rPr lang="en-US" altLang="zh-TW" sz="2000" dirty="0" smtClean="0">
                                    <a:solidFill>
                                      <a:prstClr val="black"/>
                                    </a:solidFill>
                                    <a:latin typeface="Cambria Math"/>
                                    <a:cs typeface="Times New Roman" pitchFamily="18" charset="0"/>
                                  </a:rPr>
                                  <m:t>to</m:t>
                                </m:r>
                                <m:r>
                                  <m:rPr>
                                    <m:nor/>
                                  </m:rPr>
                                  <a:rPr lang="en-US" altLang="zh-TW" sz="2000" dirty="0">
                                    <a:solidFill>
                                      <a:prstClr val="black"/>
                                    </a:solidFill>
                                    <a:latin typeface="Cambria Math"/>
                                    <a:cs typeface="Times New Roman" pitchFamily="18" charset="0"/>
                                  </a:rPr>
                                  <m:t>−</m:t>
                                </m:r>
                                <m:r>
                                  <m:rPr>
                                    <m:sty m:val="p"/>
                                  </m:rPr>
                                  <a:rPr lang="en-US" altLang="zh-TW" sz="2000" dirty="0" smtClean="0">
                                    <a:solidFill>
                                      <a:prstClr val="black"/>
                                    </a:solidFill>
                                    <a:latin typeface="Cambria Math"/>
                                    <a:cs typeface="Times New Roman" pitchFamily="18" charset="0"/>
                                  </a:rPr>
                                  <m:t>speech</m:t>
                                </m:r>
                                <m:r>
                                  <a:rPr lang="en-US" altLang="zh-TW" sz="2000" dirty="0" smtClean="0">
                                    <a:solidFill>
                                      <a:prstClr val="black"/>
                                    </a:solidFill>
                                    <a:latin typeface="Cambria Math"/>
                                    <a:cs typeface="Times New Roman" pitchFamily="18" charset="0"/>
                                  </a:rPr>
                                  <m:t> </m:t>
                                </m:r>
                              </m:e>
                              <m:e>
                                <m:r>
                                  <m:rPr>
                                    <m:nor/>
                                  </m:rPr>
                                  <a:rPr lang="en-US" altLang="zh-TW" sz="2000">
                                    <a:solidFill>
                                      <a:prstClr val="black"/>
                                    </a:solidFill>
                                    <a:latin typeface="Times New Roman" pitchFamily="18" charset="0"/>
                                    <a:cs typeface="Times New Roman" pitchFamily="18" charset="0"/>
                                  </a:rPr>
                                  <m:t>synthesis</m:t>
                                </m:r>
                              </m:e>
                            </m:eqArr>
                          </m:e>
                        </m:d>
                      </m:oMath>
                    </m:oMathPara>
                  </a14:m>
                  <a:endParaRPr lang="zh-TW" altLang="en-US" sz="2000" dirty="0">
                    <a:solidFill>
                      <a:prstClr val="black"/>
                    </a:solidFill>
                    <a:latin typeface="Times New Roman" pitchFamily="18" charset="0"/>
                    <a:cs typeface="Times New Roman" pitchFamily="18" charset="0"/>
                  </a:endParaRPr>
                </a:p>
              </p:txBody>
            </p:sp>
          </mc:Choice>
          <mc:Fallback xmlns="">
            <p:sp>
              <p:nvSpPr>
                <p:cNvPr id="26" name="文字方塊 25"/>
                <p:cNvSpPr txBox="1">
                  <a:spLocks noRot="1" noChangeAspect="1" noMove="1" noResize="1" noEditPoints="1" noAdjustHandles="1" noChangeArrowheads="1" noChangeShapeType="1" noTextEdit="1"/>
                </p:cNvSpPr>
                <p:nvPr/>
              </p:nvSpPr>
              <p:spPr>
                <a:xfrm>
                  <a:off x="4680152" y="2012400"/>
                  <a:ext cx="1115984" cy="325445"/>
                </a:xfrm>
                <a:prstGeom prst="rect">
                  <a:avLst/>
                </a:prstGeom>
                <a:blipFill rotWithShape="1">
                  <a:blip r:embed="rId3"/>
                  <a:stretch>
                    <a:fillRect l="-25571" r="-21005"/>
                  </a:stretch>
                </a:blipFill>
              </p:spPr>
              <p:txBody>
                <a:bodyPr/>
                <a:lstStyle/>
                <a:p>
                  <a:r>
                    <a:rPr lang="zh-TW" altLang="en-US">
                      <a:noFill/>
                    </a:rPr>
                    <a:t> </a:t>
                  </a:r>
                </a:p>
              </p:txBody>
            </p:sp>
          </mc:Fallback>
        </mc:AlternateContent>
        <p:sp>
          <p:nvSpPr>
            <p:cNvPr id="27" name="文字方塊 26"/>
            <p:cNvSpPr txBox="1"/>
            <p:nvPr/>
          </p:nvSpPr>
          <p:spPr>
            <a:xfrm>
              <a:off x="1277704" y="2636912"/>
              <a:ext cx="557992" cy="170987"/>
            </a:xfrm>
            <a:prstGeom prst="rect">
              <a:avLst/>
            </a:prstGeom>
            <a:noFill/>
          </p:spPr>
          <p:txBody>
            <a:bodyPr wrap="square" lIns="0" tIns="0" rIns="0" bIns="0" rtlCol="0">
              <a:spAutoFit/>
            </a:bodyPr>
            <a:lstStyle/>
            <a:p>
              <a:pPr algn="ctr"/>
              <a:r>
                <a:rPr lang="en-US" altLang="zh-TW" sz="2000" dirty="0" smtClean="0">
                  <a:solidFill>
                    <a:prstClr val="black"/>
                  </a:solidFill>
                  <a:latin typeface="Times New Roman" pitchFamily="18" charset="0"/>
                  <a:cs typeface="Times New Roman" pitchFamily="18" charset="0"/>
                </a:rPr>
                <a:t>input</a:t>
              </a:r>
              <a:endParaRPr lang="zh-TW" altLang="en-US" sz="2000" dirty="0">
                <a:solidFill>
                  <a:prstClr val="black"/>
                </a:solidFill>
                <a:latin typeface="Times New Roman" pitchFamily="18" charset="0"/>
                <a:cs typeface="Times New Roman" pitchFamily="18" charset="0"/>
              </a:endParaRPr>
            </a:p>
          </p:txBody>
        </p:sp>
        <p:cxnSp>
          <p:nvCxnSpPr>
            <p:cNvPr id="15" name="直線接點 14"/>
            <p:cNvCxnSpPr/>
            <p:nvPr/>
          </p:nvCxnSpPr>
          <p:spPr>
            <a:xfrm>
              <a:off x="1835696" y="2732922"/>
              <a:ext cx="288000" cy="0"/>
            </a:xfrm>
            <a:prstGeom prst="line">
              <a:avLst/>
            </a:prstGeom>
          </p:spPr>
          <p:style>
            <a:lnRef idx="1">
              <a:schemeClr val="dk1"/>
            </a:lnRef>
            <a:fillRef idx="0">
              <a:schemeClr val="dk1"/>
            </a:fillRef>
            <a:effectRef idx="0">
              <a:schemeClr val="dk1"/>
            </a:effectRef>
            <a:fontRef idx="minor">
              <a:schemeClr val="tx1"/>
            </a:fontRef>
          </p:style>
        </p:cxnSp>
        <p:cxnSp>
          <p:nvCxnSpPr>
            <p:cNvPr id="29" name="直線單箭頭接點 28"/>
            <p:cNvCxnSpPr/>
            <p:nvPr/>
          </p:nvCxnSpPr>
          <p:spPr>
            <a:xfrm>
              <a:off x="2123728" y="2387240"/>
              <a:ext cx="0" cy="345682"/>
            </a:xfrm>
            <a:prstGeom prst="straightConnector1">
              <a:avLst/>
            </a:prstGeom>
            <a:ln>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35" name="直線接點 34"/>
            <p:cNvCxnSpPr/>
            <p:nvPr/>
          </p:nvCxnSpPr>
          <p:spPr>
            <a:xfrm>
              <a:off x="971600" y="2732922"/>
              <a:ext cx="288000" cy="0"/>
            </a:xfrm>
            <a:prstGeom prst="line">
              <a:avLst/>
            </a:prstGeom>
          </p:spPr>
          <p:style>
            <a:lnRef idx="1">
              <a:schemeClr val="dk1"/>
            </a:lnRef>
            <a:fillRef idx="0">
              <a:schemeClr val="dk1"/>
            </a:fillRef>
            <a:effectRef idx="0">
              <a:schemeClr val="dk1"/>
            </a:effectRef>
            <a:fontRef idx="minor">
              <a:schemeClr val="tx1"/>
            </a:fontRef>
          </p:style>
        </p:cxnSp>
        <p:cxnSp>
          <p:nvCxnSpPr>
            <p:cNvPr id="36" name="直線單箭頭接點 35"/>
            <p:cNvCxnSpPr/>
            <p:nvPr/>
          </p:nvCxnSpPr>
          <p:spPr>
            <a:xfrm>
              <a:off x="971600" y="2387240"/>
              <a:ext cx="0" cy="345682"/>
            </a:xfrm>
            <a:prstGeom prst="straightConnector1">
              <a:avLst/>
            </a:prstGeom>
            <a:ln>
              <a:headEnd type="arrow" w="med" len="med"/>
              <a:tailEnd type="none" w="med" len="med"/>
            </a:ln>
          </p:spPr>
          <p:style>
            <a:lnRef idx="1">
              <a:schemeClr val="dk1"/>
            </a:lnRef>
            <a:fillRef idx="0">
              <a:schemeClr val="dk1"/>
            </a:fillRef>
            <a:effectRef idx="0">
              <a:schemeClr val="dk1"/>
            </a:effectRef>
            <a:fontRef idx="minor">
              <a:schemeClr val="tx1"/>
            </a:fontRef>
          </p:style>
        </p:cxnSp>
        <p:sp>
          <p:nvSpPr>
            <p:cNvPr id="37" name="文字方塊 36"/>
            <p:cNvSpPr txBox="1"/>
            <p:nvPr/>
          </p:nvSpPr>
          <p:spPr>
            <a:xfrm>
              <a:off x="4806128" y="2599939"/>
              <a:ext cx="845992" cy="170987"/>
            </a:xfrm>
            <a:prstGeom prst="rect">
              <a:avLst/>
            </a:prstGeom>
            <a:noFill/>
          </p:spPr>
          <p:txBody>
            <a:bodyPr wrap="square" lIns="0" tIns="0" rIns="0" bIns="0" rtlCol="0">
              <a:spAutoFit/>
            </a:bodyPr>
            <a:lstStyle/>
            <a:p>
              <a:pPr algn="ctr"/>
              <a:r>
                <a:rPr lang="en-US" altLang="zh-TW" sz="2000" dirty="0" smtClean="0">
                  <a:solidFill>
                    <a:prstClr val="black"/>
                  </a:solidFill>
                  <a:latin typeface="Times New Roman" pitchFamily="18" charset="0"/>
                  <a:cs typeface="Times New Roman" pitchFamily="18" charset="0"/>
                </a:rPr>
                <a:t>output</a:t>
              </a:r>
              <a:endParaRPr lang="zh-TW" altLang="en-US" sz="2000" dirty="0">
                <a:solidFill>
                  <a:prstClr val="black"/>
                </a:solidFill>
                <a:latin typeface="Times New Roman" pitchFamily="18" charset="0"/>
                <a:cs typeface="Times New Roman" pitchFamily="18" charset="0"/>
              </a:endParaRPr>
            </a:p>
          </p:txBody>
        </p:sp>
        <p:cxnSp>
          <p:nvCxnSpPr>
            <p:cNvPr id="38" name="直線接點 37"/>
            <p:cNvCxnSpPr/>
            <p:nvPr/>
          </p:nvCxnSpPr>
          <p:spPr>
            <a:xfrm>
              <a:off x="5652152" y="2732922"/>
              <a:ext cx="288000" cy="0"/>
            </a:xfrm>
            <a:prstGeom prst="line">
              <a:avLst/>
            </a:prstGeom>
            <a:ln>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39" name="直線單箭頭接點 38"/>
            <p:cNvCxnSpPr/>
            <p:nvPr/>
          </p:nvCxnSpPr>
          <p:spPr>
            <a:xfrm>
              <a:off x="5940152" y="2387240"/>
              <a:ext cx="0" cy="345682"/>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直線接點 39"/>
            <p:cNvCxnSpPr/>
            <p:nvPr/>
          </p:nvCxnSpPr>
          <p:spPr>
            <a:xfrm>
              <a:off x="4500024" y="2732922"/>
              <a:ext cx="288000" cy="0"/>
            </a:xfrm>
            <a:prstGeom prst="line">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1" name="直線單箭頭接點 40"/>
            <p:cNvCxnSpPr/>
            <p:nvPr/>
          </p:nvCxnSpPr>
          <p:spPr>
            <a:xfrm>
              <a:off x="4499992" y="2387240"/>
              <a:ext cx="0" cy="345682"/>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直線接點 41"/>
            <p:cNvCxnSpPr/>
            <p:nvPr/>
          </p:nvCxnSpPr>
          <p:spPr>
            <a:xfrm>
              <a:off x="3923928" y="1196832"/>
              <a:ext cx="0" cy="72000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43" name="直線接點 42"/>
            <p:cNvCxnSpPr/>
            <p:nvPr/>
          </p:nvCxnSpPr>
          <p:spPr>
            <a:xfrm>
              <a:off x="6300192" y="1196752"/>
              <a:ext cx="0" cy="72008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44" name="直線單箭頭接點 43"/>
            <p:cNvCxnSpPr/>
            <p:nvPr/>
          </p:nvCxnSpPr>
          <p:spPr>
            <a:xfrm>
              <a:off x="5940152" y="1412776"/>
              <a:ext cx="36004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45" name="直線單箭頭接點 44"/>
            <p:cNvCxnSpPr/>
            <p:nvPr/>
          </p:nvCxnSpPr>
          <p:spPr>
            <a:xfrm rot="10800000">
              <a:off x="3923928" y="1412776"/>
              <a:ext cx="36004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46" name="文字方塊 45"/>
            <p:cNvSpPr txBox="1"/>
            <p:nvPr/>
          </p:nvSpPr>
          <p:spPr>
            <a:xfrm>
              <a:off x="4329008" y="1269340"/>
              <a:ext cx="1539136" cy="170987"/>
            </a:xfrm>
            <a:prstGeom prst="rect">
              <a:avLst/>
            </a:prstGeom>
            <a:noFill/>
          </p:spPr>
          <p:txBody>
            <a:bodyPr wrap="square" lIns="0" tIns="0" rIns="0" bIns="0" rtlCol="0">
              <a:spAutoFit/>
            </a:bodyPr>
            <a:lstStyle/>
            <a:p>
              <a:pPr algn="ctr"/>
              <a:r>
                <a:rPr lang="en-US" altLang="zh-TW" sz="2000" dirty="0" smtClean="0">
                  <a:solidFill>
                    <a:prstClr val="black"/>
                  </a:solidFill>
                  <a:latin typeface="Times New Roman" pitchFamily="18" charset="0"/>
                  <a:cs typeface="Times New Roman" pitchFamily="18" charset="0"/>
                </a:rPr>
                <a:t>Target Language</a:t>
              </a:r>
              <a:endParaRPr lang="zh-TW" altLang="en-US" sz="2000" dirty="0">
                <a:solidFill>
                  <a:prstClr val="black"/>
                </a:solidFill>
                <a:latin typeface="Times New Roman" pitchFamily="18" charset="0"/>
                <a:cs typeface="Times New Roman" pitchFamily="18" charset="0"/>
              </a:endParaRPr>
            </a:p>
          </p:txBody>
        </p:sp>
        <p:cxnSp>
          <p:nvCxnSpPr>
            <p:cNvPr id="47" name="直線單箭頭接點 46"/>
            <p:cNvCxnSpPr/>
            <p:nvPr/>
          </p:nvCxnSpPr>
          <p:spPr>
            <a:xfrm>
              <a:off x="4788024" y="1771200"/>
              <a:ext cx="36004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48" name="文字方塊 47"/>
            <p:cNvSpPr txBox="1"/>
            <p:nvPr/>
          </p:nvSpPr>
          <p:spPr>
            <a:xfrm>
              <a:off x="4158024" y="1656000"/>
              <a:ext cx="630000" cy="170987"/>
            </a:xfrm>
            <a:prstGeom prst="rect">
              <a:avLst/>
            </a:prstGeom>
            <a:noFill/>
          </p:spPr>
          <p:txBody>
            <a:bodyPr wrap="square" lIns="0" tIns="0" rIns="0" bIns="0" rtlCol="0">
              <a:spAutoFit/>
            </a:bodyPr>
            <a:lstStyle/>
            <a:p>
              <a:pPr algn="ctr"/>
              <a:r>
                <a:rPr lang="en-US" altLang="zh-TW" sz="2000" dirty="0" smtClean="0">
                  <a:solidFill>
                    <a:prstClr val="black"/>
                  </a:solidFill>
                  <a:latin typeface="Times New Roman" pitchFamily="18" charset="0"/>
                  <a:cs typeface="Times New Roman" pitchFamily="18" charset="0"/>
                </a:rPr>
                <a:t>Text</a:t>
              </a:r>
              <a:endParaRPr lang="zh-TW" altLang="en-US" sz="2000" dirty="0">
                <a:solidFill>
                  <a:prstClr val="black"/>
                </a:solidFill>
                <a:latin typeface="Times New Roman" pitchFamily="18" charset="0"/>
                <a:cs typeface="Times New Roman" pitchFamily="18" charset="0"/>
              </a:endParaRPr>
            </a:p>
          </p:txBody>
        </p:sp>
        <p:sp>
          <p:nvSpPr>
            <p:cNvPr id="49" name="文字方塊 48"/>
            <p:cNvSpPr txBox="1"/>
            <p:nvPr/>
          </p:nvSpPr>
          <p:spPr>
            <a:xfrm>
              <a:off x="5361992" y="1655990"/>
              <a:ext cx="794184" cy="170987"/>
            </a:xfrm>
            <a:prstGeom prst="rect">
              <a:avLst/>
            </a:prstGeom>
            <a:noFill/>
          </p:spPr>
          <p:txBody>
            <a:bodyPr wrap="square" lIns="0" tIns="0" rIns="0" bIns="0" rtlCol="0">
              <a:spAutoFit/>
            </a:bodyPr>
            <a:lstStyle/>
            <a:p>
              <a:pPr algn="ctr"/>
              <a:r>
                <a:rPr lang="en-US" altLang="zh-TW" sz="2000" dirty="0" smtClean="0">
                  <a:solidFill>
                    <a:prstClr val="black"/>
                  </a:solidFill>
                  <a:latin typeface="Times New Roman" pitchFamily="18" charset="0"/>
                  <a:cs typeface="Times New Roman" pitchFamily="18" charset="0"/>
                </a:rPr>
                <a:t>Speech</a:t>
              </a:r>
              <a:endParaRPr lang="zh-TW" altLang="en-US" sz="2000" dirty="0">
                <a:solidFill>
                  <a:prstClr val="black"/>
                </a:solidFill>
                <a:latin typeface="Times New Roman" pitchFamily="18" charset="0"/>
                <a:cs typeface="Times New Roman" pitchFamily="18" charset="0"/>
              </a:endParaRPr>
            </a:p>
          </p:txBody>
        </p:sp>
        <p:cxnSp>
          <p:nvCxnSpPr>
            <p:cNvPr id="50" name="直線單箭頭接點 49"/>
            <p:cNvCxnSpPr/>
            <p:nvPr/>
          </p:nvCxnSpPr>
          <p:spPr>
            <a:xfrm>
              <a:off x="2646834" y="1772788"/>
              <a:ext cx="151200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65257379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bwMode="auto">
          <a:xfrm>
            <a:off x="0" y="-1"/>
            <a:ext cx="9144000" cy="720000"/>
          </a:xfrm>
          <a:noFill/>
          <a:ln>
            <a:miter lim="800000"/>
            <a:headEnd/>
            <a:tailEnd/>
          </a:ln>
        </p:spPr>
        <p:txBody>
          <a:bodyPr vert="horz" wrap="square" lIns="91440" tIns="45720" rIns="91440" bIns="45720" numCol="1" anchor="ctr" anchorCtr="0" compatLnSpc="1">
            <a:prstTxWarp prst="textNoShape">
              <a:avLst/>
            </a:prstTxWarp>
            <a:noAutofit/>
          </a:bodyPr>
          <a:lstStyle/>
          <a:p>
            <a:pPr algn="l">
              <a:lnSpc>
                <a:spcPct val="90000"/>
              </a:lnSpc>
            </a:pPr>
            <a:r>
              <a:rPr lang="en-US" altLang="zh-TW" sz="3300" b="1" dirty="0" smtClean="0">
                <a:latin typeface="Times New Roman" pitchFamily="18" charset="0"/>
              </a:rPr>
              <a:t>Machine Translation </a:t>
            </a:r>
            <a:r>
              <a:rPr lang="en-US" altLang="zh-TW" sz="3300" b="1" dirty="0" smtClean="0">
                <a:latin typeface="Times New Roman" pitchFamily="18" charset="0"/>
                <a:cs typeface="Times New Roman" pitchFamily="18" charset="0"/>
              </a:rPr>
              <a:t>— Simplified Formulation</a:t>
            </a:r>
            <a:r>
              <a:rPr lang="en-US" altLang="zh-TW" sz="3300" b="1" dirty="0" smtClean="0">
                <a:latin typeface="Times New Roman" pitchFamily="18" charset="0"/>
              </a:rPr>
              <a:t> </a:t>
            </a:r>
          </a:p>
        </p:txBody>
      </p:sp>
      <mc:AlternateContent xmlns:mc="http://schemas.openxmlformats.org/markup-compatibility/2006" xmlns:a14="http://schemas.microsoft.com/office/drawing/2010/main">
        <mc:Choice Requires="a14">
          <p:sp>
            <p:nvSpPr>
              <p:cNvPr id="34819" name="Rectangle 3"/>
              <p:cNvSpPr>
                <a:spLocks noGrp="1" noChangeArrowheads="1"/>
              </p:cNvSpPr>
              <p:nvPr>
                <p:ph type="body" sz="half" idx="1"/>
              </p:nvPr>
            </p:nvSpPr>
            <p:spPr bwMode="auto">
              <a:xfrm>
                <a:off x="36000" y="990000"/>
                <a:ext cx="9000000" cy="5258104"/>
              </a:xfrm>
              <a:noFill/>
              <a:ln>
                <a:miter lim="800000"/>
                <a:headEnd/>
                <a:tailEnd/>
              </a:ln>
            </p:spPr>
            <p:txBody>
              <a:bodyPr vert="horz" wrap="square" lIns="91440" tIns="45720" rIns="91440" bIns="45720" numCol="1" anchor="t" anchorCtr="0" compatLnSpc="1">
                <a:prstTxWarp prst="textNoShape">
                  <a:avLst/>
                </a:prstTxWarp>
                <a:noAutofit/>
              </a:bodyPr>
              <a:lstStyle/>
              <a:p>
                <a:pPr marL="180975" indent="-180975">
                  <a:lnSpc>
                    <a:spcPct val="80000"/>
                  </a:lnSpc>
                  <a:spcBef>
                    <a:spcPct val="0"/>
                  </a:spcBef>
                </a:pPr>
                <a:r>
                  <a:rPr lang="en-US" altLang="zh-TW" sz="2400" b="1" dirty="0" smtClean="0">
                    <a:latin typeface="Times New Roman" pitchFamily="18" charset="0"/>
                    <a:cs typeface="Times New Roman" pitchFamily="18" charset="0"/>
                  </a:rPr>
                  <a:t>Source language (Foreign) f: </a:t>
                </a:r>
                <a:endParaRPr lang="en-US" altLang="zh-TW" sz="2400" dirty="0" smtClean="0">
                  <a:latin typeface="Times New Roman" pitchFamily="18" charset="0"/>
                  <a:cs typeface="Times New Roman" pitchFamily="18" charset="0"/>
                </a:endParaRPr>
              </a:p>
              <a:p>
                <a:pPr marL="542925" lvl="1" indent="-182563">
                  <a:lnSpc>
                    <a:spcPct val="80000"/>
                  </a:lnSpc>
                  <a:spcBef>
                    <a:spcPct val="0"/>
                  </a:spcBef>
                </a:pPr>
                <a:r>
                  <a:rPr lang="en-US" altLang="zh-TW" sz="2400" dirty="0">
                    <a:latin typeface="Times New Roman" pitchFamily="18" charset="0"/>
                    <a:cs typeface="Times New Roman" pitchFamily="18" charset="0"/>
                  </a:rPr>
                  <a:t>w</a:t>
                </a:r>
                <a:r>
                  <a:rPr lang="en-US" altLang="zh-TW" sz="2400" dirty="0" smtClean="0">
                    <a:latin typeface="Times New Roman" pitchFamily="18" charset="0"/>
                    <a:cs typeface="Times New Roman" pitchFamily="18" charset="0"/>
                  </a:rPr>
                  <a:t>ord set (dictionary): F</a:t>
                </a:r>
              </a:p>
              <a:p>
                <a:pPr marL="542925" lvl="1" indent="-182563">
                  <a:lnSpc>
                    <a:spcPct val="80000"/>
                  </a:lnSpc>
                  <a:spcBef>
                    <a:spcPct val="0"/>
                  </a:spcBef>
                </a:pPr>
                <a:r>
                  <a:rPr lang="en-US" altLang="zh-TW" sz="2400" dirty="0">
                    <a:latin typeface="Times New Roman" pitchFamily="18" charset="0"/>
                    <a:cs typeface="Times New Roman" pitchFamily="18" charset="0"/>
                  </a:rPr>
                  <a:t>a</a:t>
                </a:r>
                <a:r>
                  <a:rPr lang="en-US" altLang="zh-TW" sz="2400" dirty="0" smtClean="0">
                    <a:latin typeface="Times New Roman" pitchFamily="18" charset="0"/>
                    <a:cs typeface="Times New Roman" pitchFamily="18" charset="0"/>
                  </a:rPr>
                  <a:t> sentence: f = f</a:t>
                </a:r>
                <a:r>
                  <a:rPr lang="en-US" altLang="zh-TW" sz="2400" baseline="-25000" dirty="0" smtClean="0">
                    <a:latin typeface="Times New Roman" pitchFamily="18" charset="0"/>
                    <a:cs typeface="Times New Roman" pitchFamily="18" charset="0"/>
                  </a:rPr>
                  <a:t>1</a:t>
                </a:r>
                <a:r>
                  <a:rPr lang="en-US" altLang="zh-TW" sz="2400" dirty="0" smtClean="0">
                    <a:latin typeface="Times New Roman" pitchFamily="18" charset="0"/>
                    <a:cs typeface="Times New Roman" pitchFamily="18" charset="0"/>
                  </a:rPr>
                  <a:t>f</a:t>
                </a:r>
                <a:r>
                  <a:rPr lang="en-US" altLang="zh-TW" sz="2400" baseline="-25000" dirty="0" smtClean="0">
                    <a:latin typeface="Times New Roman" pitchFamily="18" charset="0"/>
                    <a:cs typeface="Times New Roman" pitchFamily="18" charset="0"/>
                  </a:rPr>
                  <a:t>2</a:t>
                </a:r>
                <a:r>
                  <a:rPr lang="en-US" altLang="zh-TW" sz="2400" dirty="0" smtClean="0">
                    <a:latin typeface="Times New Roman" pitchFamily="18" charset="0"/>
                    <a:cs typeface="Times New Roman" pitchFamily="18" charset="0"/>
                  </a:rPr>
                  <a:t>…</a:t>
                </a:r>
                <a:r>
                  <a:rPr lang="en-US" altLang="zh-TW" sz="2400" dirty="0" err="1" smtClean="0">
                    <a:latin typeface="Times New Roman" pitchFamily="18" charset="0"/>
                    <a:cs typeface="Times New Roman" pitchFamily="18" charset="0"/>
                  </a:rPr>
                  <a:t>f</a:t>
                </a:r>
                <a:r>
                  <a:rPr lang="en-US" altLang="zh-TW" sz="2400" baseline="-25000" dirty="0" err="1" smtClean="0">
                    <a:latin typeface="Times New Roman" pitchFamily="18" charset="0"/>
                    <a:cs typeface="Times New Roman" pitchFamily="18" charset="0"/>
                  </a:rPr>
                  <a:t>j</a:t>
                </a:r>
                <a:r>
                  <a:rPr lang="en-US" altLang="zh-TW" sz="2400" dirty="0" smtClean="0">
                    <a:latin typeface="Times New Roman" pitchFamily="18" charset="0"/>
                    <a:cs typeface="Times New Roman" pitchFamily="18" charset="0"/>
                  </a:rPr>
                  <a:t>…</a:t>
                </a:r>
                <a:r>
                  <a:rPr lang="en-US" altLang="zh-TW" sz="2400" dirty="0" err="1" smtClean="0">
                    <a:latin typeface="Times New Roman" pitchFamily="18" charset="0"/>
                    <a:cs typeface="Times New Roman" pitchFamily="18" charset="0"/>
                  </a:rPr>
                  <a:t>f</a:t>
                </a:r>
                <a:r>
                  <a:rPr lang="en-US" altLang="zh-TW" sz="2400" baseline="-25000" dirty="0" err="1" smtClean="0">
                    <a:latin typeface="Times New Roman" pitchFamily="18" charset="0"/>
                    <a:cs typeface="Times New Roman" pitchFamily="18" charset="0"/>
                  </a:rPr>
                  <a:t>J</a:t>
                </a:r>
                <a:r>
                  <a:rPr lang="en-US" altLang="zh-TW" sz="2400" dirty="0" smtClean="0">
                    <a:latin typeface="Times New Roman" pitchFamily="18" charset="0"/>
                    <a:cs typeface="Times New Roman" pitchFamily="18" charset="0"/>
                  </a:rPr>
                  <a:t>, </a:t>
                </a:r>
                <a:r>
                  <a:rPr lang="en-US" altLang="zh-TW" sz="2400" dirty="0" err="1" smtClean="0">
                    <a:latin typeface="Times New Roman" pitchFamily="18" charset="0"/>
                    <a:cs typeface="Times New Roman" pitchFamily="18" charset="0"/>
                  </a:rPr>
                  <a:t>f</a:t>
                </a:r>
                <a:r>
                  <a:rPr lang="en-US" altLang="zh-TW" sz="2400" baseline="-25000" dirty="0" err="1">
                    <a:latin typeface="Times New Roman" pitchFamily="18" charset="0"/>
                    <a:cs typeface="Times New Roman" pitchFamily="18" charset="0"/>
                  </a:rPr>
                  <a:t>j</a:t>
                </a:r>
                <a14:m>
                  <m:oMath xmlns:m="http://schemas.openxmlformats.org/officeDocument/2006/math">
                    <m:r>
                      <a:rPr lang="en-US" altLang="zh-TW" sz="2400" i="1" smtClean="0">
                        <a:latin typeface="Cambria Math"/>
                        <a:ea typeface="Cambria Math"/>
                      </a:rPr>
                      <m:t>∈</m:t>
                    </m:r>
                  </m:oMath>
                </a14:m>
                <a:r>
                  <a:rPr lang="en-US" altLang="zh-TW" sz="2400" dirty="0" smtClean="0">
                    <a:latin typeface="Times New Roman" pitchFamily="18" charset="0"/>
                    <a:cs typeface="Times New Roman" pitchFamily="18" charset="0"/>
                  </a:rPr>
                  <a:t>F, J: number of words</a:t>
                </a:r>
              </a:p>
              <a:p>
                <a:pPr marL="542925" lvl="1" indent="-182563">
                  <a:lnSpc>
                    <a:spcPct val="80000"/>
                  </a:lnSpc>
                  <a:spcBef>
                    <a:spcPct val="0"/>
                  </a:spcBef>
                </a:pPr>
                <a:endParaRPr lang="en-US" altLang="zh-TW" sz="2400" dirty="0">
                  <a:latin typeface="Times New Roman" pitchFamily="18" charset="0"/>
                  <a:cs typeface="Times New Roman" pitchFamily="18" charset="0"/>
                </a:endParaRPr>
              </a:p>
              <a:p>
                <a:pPr marL="180975" indent="-180975">
                  <a:lnSpc>
                    <a:spcPct val="80000"/>
                  </a:lnSpc>
                  <a:spcBef>
                    <a:spcPct val="0"/>
                  </a:spcBef>
                </a:pPr>
                <a:r>
                  <a:rPr lang="en-US" altLang="zh-TW" sz="2400" b="1" dirty="0">
                    <a:latin typeface="Times New Roman" pitchFamily="18" charset="0"/>
                    <a:cs typeface="Times New Roman" pitchFamily="18" charset="0"/>
                  </a:rPr>
                  <a:t>Target </a:t>
                </a:r>
                <a:r>
                  <a:rPr lang="en-US" altLang="zh-TW" sz="2400" b="1" dirty="0" smtClean="0">
                    <a:latin typeface="Times New Roman" pitchFamily="18" charset="0"/>
                    <a:cs typeface="Times New Roman" pitchFamily="18" charset="0"/>
                  </a:rPr>
                  <a:t>language (English) </a:t>
                </a:r>
                <a:r>
                  <a:rPr lang="en-US" altLang="zh-TW" sz="2400" b="1" dirty="0">
                    <a:latin typeface="Times New Roman" pitchFamily="18" charset="0"/>
                    <a:cs typeface="Times New Roman" pitchFamily="18" charset="0"/>
                  </a:rPr>
                  <a:t>e: </a:t>
                </a:r>
                <a:endParaRPr lang="en-US" altLang="zh-TW" sz="2400" dirty="0">
                  <a:latin typeface="Times New Roman" pitchFamily="18" charset="0"/>
                  <a:cs typeface="Times New Roman" pitchFamily="18" charset="0"/>
                </a:endParaRPr>
              </a:p>
              <a:p>
                <a:pPr marL="542925" lvl="1" indent="-182563">
                  <a:lnSpc>
                    <a:spcPct val="80000"/>
                  </a:lnSpc>
                  <a:spcBef>
                    <a:spcPct val="0"/>
                  </a:spcBef>
                </a:pPr>
                <a:r>
                  <a:rPr lang="en-US" altLang="zh-TW" sz="2400" dirty="0">
                    <a:latin typeface="Times New Roman" pitchFamily="18" charset="0"/>
                    <a:cs typeface="Times New Roman" pitchFamily="18" charset="0"/>
                  </a:rPr>
                  <a:t>word set (dictionary): </a:t>
                </a:r>
                <a:r>
                  <a:rPr lang="en-US" altLang="zh-TW" sz="2400" dirty="0" smtClean="0">
                    <a:latin typeface="Times New Roman" pitchFamily="18" charset="0"/>
                    <a:cs typeface="Times New Roman" pitchFamily="18" charset="0"/>
                  </a:rPr>
                  <a:t>E</a:t>
                </a:r>
                <a:endParaRPr lang="en-US" altLang="zh-TW" sz="2400" dirty="0">
                  <a:latin typeface="Times New Roman" pitchFamily="18" charset="0"/>
                  <a:cs typeface="Times New Roman" pitchFamily="18" charset="0"/>
                </a:endParaRPr>
              </a:p>
              <a:p>
                <a:pPr marL="542925" lvl="1" indent="-182563">
                  <a:lnSpc>
                    <a:spcPct val="80000"/>
                  </a:lnSpc>
                  <a:spcBef>
                    <a:spcPct val="0"/>
                  </a:spcBef>
                </a:pPr>
                <a:r>
                  <a:rPr lang="en-US" altLang="zh-TW" sz="2400" dirty="0">
                    <a:latin typeface="Times New Roman" pitchFamily="18" charset="0"/>
                    <a:cs typeface="Times New Roman" pitchFamily="18" charset="0"/>
                  </a:rPr>
                  <a:t>a sentence: </a:t>
                </a:r>
                <a:r>
                  <a:rPr lang="en-US" altLang="zh-TW" sz="2400" dirty="0" smtClean="0">
                    <a:latin typeface="Times New Roman" pitchFamily="18" charset="0"/>
                    <a:cs typeface="Times New Roman" pitchFamily="18" charset="0"/>
                  </a:rPr>
                  <a:t>e = e</a:t>
                </a:r>
                <a:r>
                  <a:rPr lang="en-US" altLang="zh-TW" sz="2400" baseline="-25000" dirty="0" smtClean="0">
                    <a:latin typeface="Times New Roman" pitchFamily="18" charset="0"/>
                    <a:cs typeface="Times New Roman" pitchFamily="18" charset="0"/>
                  </a:rPr>
                  <a:t>1</a:t>
                </a:r>
                <a:r>
                  <a:rPr lang="en-US" altLang="zh-TW" sz="2400" dirty="0" smtClean="0">
                    <a:latin typeface="Times New Roman" pitchFamily="18" charset="0"/>
                    <a:cs typeface="Times New Roman" pitchFamily="18" charset="0"/>
                  </a:rPr>
                  <a:t>e</a:t>
                </a:r>
                <a:r>
                  <a:rPr lang="en-US" altLang="zh-TW" sz="2400" baseline="-25000" dirty="0" smtClean="0">
                    <a:latin typeface="Times New Roman" pitchFamily="18" charset="0"/>
                    <a:cs typeface="Times New Roman" pitchFamily="18" charset="0"/>
                  </a:rPr>
                  <a:t>2</a:t>
                </a:r>
                <a:r>
                  <a:rPr lang="en-US" altLang="zh-TW" sz="2400" dirty="0" smtClean="0">
                    <a:latin typeface="Times New Roman" pitchFamily="18" charset="0"/>
                    <a:cs typeface="Times New Roman" pitchFamily="18" charset="0"/>
                  </a:rPr>
                  <a:t>…</a:t>
                </a:r>
                <a:r>
                  <a:rPr lang="en-US" altLang="zh-TW" sz="2400" dirty="0" err="1" smtClean="0">
                    <a:latin typeface="Times New Roman" pitchFamily="18" charset="0"/>
                    <a:cs typeface="Times New Roman" pitchFamily="18" charset="0"/>
                  </a:rPr>
                  <a:t>e</a:t>
                </a:r>
                <a:r>
                  <a:rPr lang="en-US" altLang="zh-TW" sz="2400" baseline="-25000" dirty="0" err="1" smtClean="0">
                    <a:latin typeface="Times New Roman" pitchFamily="18" charset="0"/>
                    <a:cs typeface="Times New Roman" pitchFamily="18" charset="0"/>
                  </a:rPr>
                  <a:t>i</a:t>
                </a:r>
                <a:r>
                  <a:rPr lang="en-US" altLang="zh-TW" sz="2400" dirty="0" smtClean="0">
                    <a:latin typeface="Times New Roman" pitchFamily="18" charset="0"/>
                    <a:cs typeface="Times New Roman" pitchFamily="18" charset="0"/>
                  </a:rPr>
                  <a:t>…</a:t>
                </a:r>
                <a:r>
                  <a:rPr lang="en-US" altLang="zh-TW" sz="2400" dirty="0" err="1" smtClean="0">
                    <a:latin typeface="Times New Roman" pitchFamily="18" charset="0"/>
                    <a:cs typeface="Times New Roman" pitchFamily="18" charset="0"/>
                  </a:rPr>
                  <a:t>e</a:t>
                </a:r>
                <a:r>
                  <a:rPr lang="en-US" altLang="zh-TW" sz="2400" baseline="-25000" dirty="0" err="1" smtClean="0">
                    <a:latin typeface="Times New Roman" pitchFamily="18" charset="0"/>
                    <a:cs typeface="Times New Roman" pitchFamily="18" charset="0"/>
                  </a:rPr>
                  <a:t>I</a:t>
                </a:r>
                <a:r>
                  <a:rPr lang="en-US" altLang="zh-TW" sz="2400" dirty="0">
                    <a:latin typeface="Times New Roman" pitchFamily="18" charset="0"/>
                    <a:cs typeface="Times New Roman" pitchFamily="18" charset="0"/>
                  </a:rPr>
                  <a:t>, </a:t>
                </a:r>
                <a:r>
                  <a:rPr lang="en-US" altLang="zh-TW" sz="2400" dirty="0" err="1" smtClean="0">
                    <a:latin typeface="Times New Roman" pitchFamily="18" charset="0"/>
                    <a:cs typeface="Times New Roman" pitchFamily="18" charset="0"/>
                  </a:rPr>
                  <a:t>e</a:t>
                </a:r>
                <a:r>
                  <a:rPr lang="en-US" altLang="zh-TW" sz="2400" baseline="-25000" dirty="0" err="1" smtClean="0">
                    <a:latin typeface="Times New Roman" pitchFamily="18" charset="0"/>
                    <a:cs typeface="Times New Roman" pitchFamily="18" charset="0"/>
                  </a:rPr>
                  <a:t>i</a:t>
                </a:r>
                <a14:m>
                  <m:oMath xmlns:m="http://schemas.openxmlformats.org/officeDocument/2006/math">
                    <m:r>
                      <a:rPr lang="en-US" altLang="zh-TW" sz="2400" i="1">
                        <a:latin typeface="Cambria Math"/>
                        <a:ea typeface="Cambria Math"/>
                      </a:rPr>
                      <m:t>∈</m:t>
                    </m:r>
                  </m:oMath>
                </a14:m>
                <a:r>
                  <a:rPr lang="en-US" altLang="zh-TW" sz="2400" dirty="0" smtClean="0">
                    <a:latin typeface="Times New Roman" pitchFamily="18" charset="0"/>
                    <a:cs typeface="Times New Roman" pitchFamily="18" charset="0"/>
                  </a:rPr>
                  <a:t>E, I</a:t>
                </a:r>
                <a:r>
                  <a:rPr lang="en-US" altLang="zh-TW" sz="2400" dirty="0">
                    <a:latin typeface="Times New Roman" pitchFamily="18" charset="0"/>
                    <a:cs typeface="Times New Roman" pitchFamily="18" charset="0"/>
                  </a:rPr>
                  <a:t>: number of </a:t>
                </a:r>
                <a:r>
                  <a:rPr lang="en-US" altLang="zh-TW" sz="2400" dirty="0" smtClean="0">
                    <a:latin typeface="Times New Roman" pitchFamily="18" charset="0"/>
                    <a:cs typeface="Times New Roman" pitchFamily="18" charset="0"/>
                  </a:rPr>
                  <a:t>words</a:t>
                </a:r>
              </a:p>
              <a:p>
                <a:pPr marL="542925" lvl="1" indent="-182563">
                  <a:lnSpc>
                    <a:spcPct val="80000"/>
                  </a:lnSpc>
                  <a:spcBef>
                    <a:spcPct val="0"/>
                  </a:spcBef>
                </a:pPr>
                <a:endParaRPr lang="en-US" altLang="zh-TW" sz="2400" dirty="0">
                  <a:latin typeface="Times New Roman" pitchFamily="18" charset="0"/>
                  <a:cs typeface="Times New Roman" pitchFamily="18" charset="0"/>
                </a:endParaRPr>
              </a:p>
              <a:p>
                <a:pPr marL="180975" indent="-180975">
                  <a:lnSpc>
                    <a:spcPct val="80000"/>
                  </a:lnSpc>
                  <a:spcBef>
                    <a:spcPct val="0"/>
                  </a:spcBef>
                </a:pPr>
                <a:r>
                  <a:rPr lang="en-US" altLang="zh-TW" sz="2400" b="1" dirty="0" smtClean="0">
                    <a:latin typeface="Times New Roman" pitchFamily="18" charset="0"/>
                    <a:cs typeface="Times New Roman" pitchFamily="18" charset="0"/>
                  </a:rPr>
                  <a:t>Statistical Machine Translation (SMT) task: </a:t>
                </a:r>
                <a:endParaRPr lang="en-US" altLang="zh-TW" sz="2400" dirty="0">
                  <a:latin typeface="Times New Roman" pitchFamily="18" charset="0"/>
                  <a:cs typeface="Times New Roman" pitchFamily="18" charset="0"/>
                </a:endParaRPr>
              </a:p>
              <a:p>
                <a:pPr marL="542925" lvl="1" indent="-182563">
                  <a:lnSpc>
                    <a:spcPct val="80000"/>
                  </a:lnSpc>
                  <a:spcBef>
                    <a:spcPts val="200"/>
                  </a:spcBef>
                  <a:spcAft>
                    <a:spcPts val="200"/>
                  </a:spcAft>
                </a:pPr>
                <a:r>
                  <a:rPr lang="en-US" altLang="zh-TW" sz="2400" dirty="0" smtClean="0">
                    <a:latin typeface="Times New Roman" pitchFamily="18" charset="0"/>
                    <a:cs typeface="Times New Roman" pitchFamily="18" charset="0"/>
                  </a:rPr>
                  <a:t>model </a:t>
                </a:r>
                <a14:m>
                  <m:oMath xmlns:m="http://schemas.openxmlformats.org/officeDocument/2006/math">
                    <m:r>
                      <a:rPr lang="en-US" altLang="zh-TW" sz="2400" i="1">
                        <a:latin typeface="Cambria Math"/>
                      </a:rPr>
                      <m:t>𝑝</m:t>
                    </m:r>
                    <m:d>
                      <m:dPr>
                        <m:ctrlPr>
                          <a:rPr lang="en-US" altLang="zh-TW" sz="2400" i="1">
                            <a:latin typeface="Cambria Math" panose="02040503050406030204" pitchFamily="18" charset="0"/>
                          </a:rPr>
                        </m:ctrlPr>
                      </m:dPr>
                      <m:e>
                        <m:r>
                          <a:rPr lang="en-US" altLang="zh-TW" sz="2400" i="1">
                            <a:latin typeface="Cambria Math"/>
                          </a:rPr>
                          <m:t>𝑒</m:t>
                        </m:r>
                      </m:e>
                      <m:e>
                        <m:r>
                          <a:rPr lang="en-US" altLang="zh-TW" sz="2400" i="1">
                            <a:latin typeface="Cambria Math"/>
                          </a:rPr>
                          <m:t>𝑓</m:t>
                        </m:r>
                      </m:e>
                    </m:d>
                  </m:oMath>
                </a14:m>
                <a:endParaRPr lang="en-US" altLang="zh-TW" sz="2400" dirty="0" smtClean="0">
                  <a:latin typeface="Times New Roman" pitchFamily="18" charset="0"/>
                  <a:cs typeface="Times New Roman" pitchFamily="18" charset="0"/>
                </a:endParaRPr>
              </a:p>
              <a:p>
                <a:pPr marL="542925" lvl="1" indent="-182563">
                  <a:lnSpc>
                    <a:spcPct val="80000"/>
                  </a:lnSpc>
                  <a:spcBef>
                    <a:spcPts val="200"/>
                  </a:spcBef>
                  <a:spcAft>
                    <a:spcPts val="200"/>
                  </a:spcAft>
                </a:pPr>
                <a:r>
                  <a:rPr lang="en-US" altLang="zh-TW" sz="2400" dirty="0" smtClean="0">
                    <a:latin typeface="Times New Roman" pitchFamily="18" charset="0"/>
                    <a:cs typeface="Times New Roman" pitchFamily="18" charset="0"/>
                  </a:rPr>
                  <a:t>given a new source language sentence </a:t>
                </a:r>
                <a14:m>
                  <m:oMath xmlns:m="http://schemas.openxmlformats.org/officeDocument/2006/math">
                    <m:sSup>
                      <m:sSupPr>
                        <m:ctrlPr>
                          <a:rPr lang="en-US" altLang="zh-TW" sz="2400" b="0" i="1" smtClean="0">
                            <a:latin typeface="Cambria Math" panose="02040503050406030204" pitchFamily="18" charset="0"/>
                          </a:rPr>
                        </m:ctrlPr>
                      </m:sSupPr>
                      <m:e>
                        <m:r>
                          <a:rPr lang="en-US" altLang="zh-TW" sz="2400" b="0" i="1" smtClean="0">
                            <a:latin typeface="Cambria Math"/>
                          </a:rPr>
                          <m:t>𝑓</m:t>
                        </m:r>
                      </m:e>
                      <m:sup>
                        <m:r>
                          <a:rPr lang="en-US" altLang="zh-TW" sz="2400" b="0" i="1" smtClean="0">
                            <a:latin typeface="Cambria Math"/>
                          </a:rPr>
                          <m:t>′</m:t>
                        </m:r>
                      </m:sup>
                    </m:sSup>
                    <m:r>
                      <a:rPr lang="en-US" altLang="zh-TW" sz="2400" b="0" i="1" smtClean="0">
                        <a:latin typeface="Cambria Math"/>
                      </a:rPr>
                      <m:t>, </m:t>
                    </m:r>
                    <m:sSup>
                      <m:sSupPr>
                        <m:ctrlPr>
                          <a:rPr lang="en-US" altLang="zh-TW" sz="2400" b="0" i="1" smtClean="0">
                            <a:latin typeface="Cambria Math" panose="02040503050406030204" pitchFamily="18" charset="0"/>
                          </a:rPr>
                        </m:ctrlPr>
                      </m:sSupPr>
                      <m:e>
                        <m:r>
                          <a:rPr lang="en-US" altLang="zh-TW" sz="2400" b="0" i="1" smtClean="0">
                            <a:latin typeface="Cambria Math"/>
                          </a:rPr>
                          <m:t>𝑒</m:t>
                        </m:r>
                      </m:e>
                      <m:sup>
                        <m:r>
                          <a:rPr lang="en-US" altLang="zh-TW" sz="2400" b="0" i="1" smtClean="0">
                            <a:latin typeface="Cambria Math"/>
                          </a:rPr>
                          <m:t>′</m:t>
                        </m:r>
                      </m:sup>
                    </m:sSup>
                    <m:r>
                      <a:rPr lang="en-US" altLang="zh-TW" sz="2400" b="0" i="1" smtClean="0">
                        <a:latin typeface="Cambria Math"/>
                      </a:rPr>
                      <m:t>=</m:t>
                    </m:r>
                    <m:sSub>
                      <m:sSubPr>
                        <m:ctrlPr>
                          <a:rPr lang="en-US" altLang="zh-TW" sz="2400" b="0" i="1" smtClean="0">
                            <a:latin typeface="Cambria Math" panose="02040503050406030204" pitchFamily="18" charset="0"/>
                          </a:rPr>
                        </m:ctrlPr>
                      </m:sSubPr>
                      <m:e>
                        <m:r>
                          <a:rPr lang="en-US" altLang="zh-TW" sz="2400" b="0" i="1" smtClean="0">
                            <a:latin typeface="Cambria Math"/>
                          </a:rPr>
                          <m:t>𝑎𝑟𝑔𝑚𝑎𝑥</m:t>
                        </m:r>
                      </m:e>
                      <m:sub>
                        <m:r>
                          <a:rPr lang="en-US" altLang="zh-TW" sz="2400" b="0" i="1" smtClean="0">
                            <a:latin typeface="Cambria Math"/>
                          </a:rPr>
                          <m:t>𝑒</m:t>
                        </m:r>
                      </m:sub>
                    </m:sSub>
                    <m:r>
                      <a:rPr lang="en-US" altLang="zh-TW" sz="2400" b="0" i="1" smtClean="0">
                        <a:latin typeface="Cambria Math"/>
                      </a:rPr>
                      <m:t> </m:t>
                    </m:r>
                    <m:r>
                      <a:rPr lang="en-US" altLang="zh-TW" sz="2400" b="0" i="1" smtClean="0">
                        <a:latin typeface="Cambria Math"/>
                      </a:rPr>
                      <m:t>𝑝</m:t>
                    </m:r>
                    <m:d>
                      <m:dPr>
                        <m:ctrlPr>
                          <a:rPr lang="en-US" altLang="zh-TW" sz="2400" b="0" i="1" smtClean="0">
                            <a:latin typeface="Cambria Math" panose="02040503050406030204" pitchFamily="18" charset="0"/>
                          </a:rPr>
                        </m:ctrlPr>
                      </m:dPr>
                      <m:e>
                        <m:r>
                          <a:rPr lang="en-US" altLang="zh-TW" sz="2400" b="0" i="1" smtClean="0">
                            <a:latin typeface="Cambria Math"/>
                          </a:rPr>
                          <m:t>𝑒</m:t>
                        </m:r>
                      </m:e>
                      <m:e>
                        <m:sSup>
                          <m:sSupPr>
                            <m:ctrlPr>
                              <a:rPr lang="en-US" altLang="zh-TW" sz="2400" b="0" i="1" smtClean="0">
                                <a:latin typeface="Cambria Math" panose="02040503050406030204" pitchFamily="18" charset="0"/>
                              </a:rPr>
                            </m:ctrlPr>
                          </m:sSupPr>
                          <m:e>
                            <m:r>
                              <a:rPr lang="en-US" altLang="zh-TW" sz="2400" b="0" i="1" smtClean="0">
                                <a:latin typeface="Cambria Math"/>
                              </a:rPr>
                              <m:t>𝑓</m:t>
                            </m:r>
                          </m:e>
                          <m:sup>
                            <m:r>
                              <a:rPr lang="en-US" altLang="zh-TW" sz="2400" b="0" i="1" smtClean="0">
                                <a:latin typeface="Cambria Math"/>
                              </a:rPr>
                              <m:t>′</m:t>
                            </m:r>
                          </m:sup>
                        </m:sSup>
                      </m:e>
                    </m:d>
                  </m:oMath>
                </a14:m>
                <a:endParaRPr lang="en-US" altLang="zh-TW" sz="2400" b="0" dirty="0" smtClean="0">
                  <a:latin typeface="Times New Roman" pitchFamily="18" charset="0"/>
                  <a:cs typeface="Times New Roman" pitchFamily="18" charset="0"/>
                </a:endParaRPr>
              </a:p>
              <a:p>
                <a:pPr marL="542925" lvl="1" indent="-182563">
                  <a:lnSpc>
                    <a:spcPct val="80000"/>
                  </a:lnSpc>
                  <a:spcBef>
                    <a:spcPts val="200"/>
                  </a:spcBef>
                  <a:spcAft>
                    <a:spcPts val="200"/>
                  </a:spcAft>
                </a:pPr>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a:rPr>
                          <m:t>𝑒</m:t>
                        </m:r>
                      </m:e>
                      <m:sup>
                        <m:r>
                          <a:rPr lang="en-US" altLang="zh-TW" sz="2400" i="1">
                            <a:latin typeface="Cambria Math"/>
                          </a:rPr>
                          <m:t>′</m:t>
                        </m:r>
                      </m:sup>
                    </m:sSup>
                    <m:r>
                      <a:rPr lang="en-US" altLang="zh-TW" sz="2400" i="1">
                        <a:latin typeface="Cambria Math"/>
                      </a:rPr>
                      <m:t>=</m:t>
                    </m:r>
                    <m:sSub>
                      <m:sSubPr>
                        <m:ctrlPr>
                          <a:rPr lang="en-US" altLang="zh-TW" sz="2400" i="1">
                            <a:latin typeface="Cambria Math" panose="02040503050406030204" pitchFamily="18" charset="0"/>
                          </a:rPr>
                        </m:ctrlPr>
                      </m:sSubPr>
                      <m:e>
                        <m:r>
                          <a:rPr lang="en-US" altLang="zh-TW" sz="2400" i="1">
                            <a:latin typeface="Cambria Math"/>
                          </a:rPr>
                          <m:t>𝑎𝑟𝑔𝑚𝑎𝑥</m:t>
                        </m:r>
                      </m:e>
                      <m:sub>
                        <m:r>
                          <a:rPr lang="en-US" altLang="zh-TW" sz="2400" i="1">
                            <a:latin typeface="Cambria Math"/>
                          </a:rPr>
                          <m:t>𝑌</m:t>
                        </m:r>
                        <m:r>
                          <a:rPr lang="en-US" altLang="zh-TW" sz="2400" i="1">
                            <a:latin typeface="Cambria Math"/>
                          </a:rPr>
                          <m:t>(</m:t>
                        </m:r>
                        <m:r>
                          <a:rPr lang="en-US" altLang="zh-TW" sz="2400" i="1">
                            <a:latin typeface="Cambria Math"/>
                          </a:rPr>
                          <m:t>𝑓</m:t>
                        </m:r>
                        <m:r>
                          <a:rPr lang="en-US" altLang="zh-TW" sz="2400" i="1">
                            <a:latin typeface="Cambria Math"/>
                          </a:rPr>
                          <m:t>′)</m:t>
                        </m:r>
                      </m:sub>
                    </m:sSub>
                    <m:r>
                      <a:rPr lang="en-US" altLang="zh-TW" sz="2400" i="1">
                        <a:latin typeface="Cambria Math"/>
                      </a:rPr>
                      <m:t> </m:t>
                    </m:r>
                    <m:r>
                      <a:rPr lang="en-US" altLang="zh-TW" sz="2400" i="1">
                        <a:latin typeface="Cambria Math"/>
                      </a:rPr>
                      <m:t>𝑝</m:t>
                    </m:r>
                    <m:d>
                      <m:dPr>
                        <m:ctrlPr>
                          <a:rPr lang="en-US" altLang="zh-TW" sz="2400" i="1">
                            <a:latin typeface="Cambria Math" panose="02040503050406030204" pitchFamily="18" charset="0"/>
                          </a:rPr>
                        </m:ctrlPr>
                      </m:dPr>
                      <m:e>
                        <m:r>
                          <a:rPr lang="en-US" altLang="zh-TW" sz="2400" i="1">
                            <a:latin typeface="Cambria Math"/>
                          </a:rPr>
                          <m:t>𝑒</m:t>
                        </m:r>
                      </m:e>
                      <m:e>
                        <m:sSup>
                          <m:sSupPr>
                            <m:ctrlPr>
                              <a:rPr lang="en-US" altLang="zh-TW" sz="2400" i="1">
                                <a:latin typeface="Cambria Math" panose="02040503050406030204" pitchFamily="18" charset="0"/>
                              </a:rPr>
                            </m:ctrlPr>
                          </m:sSupPr>
                          <m:e>
                            <m:r>
                              <a:rPr lang="en-US" altLang="zh-TW" sz="2400" i="1">
                                <a:latin typeface="Cambria Math"/>
                              </a:rPr>
                              <m:t>𝑓</m:t>
                            </m:r>
                          </m:e>
                          <m:sup>
                            <m:r>
                              <a:rPr lang="en-US" altLang="zh-TW" sz="2400" i="1">
                                <a:latin typeface="Cambria Math"/>
                              </a:rPr>
                              <m:t>′</m:t>
                            </m:r>
                          </m:sup>
                        </m:sSup>
                      </m:e>
                    </m:d>
                  </m:oMath>
                </a14:m>
                <a:endParaRPr lang="en-US" altLang="zh-TW" sz="2400" b="0" dirty="0" smtClean="0">
                  <a:latin typeface="Times New Roman" pitchFamily="18" charset="0"/>
                  <a:cs typeface="Times New Roman" pitchFamily="18" charset="0"/>
                </a:endParaRPr>
              </a:p>
              <a:p>
                <a:pPr marL="360362" lvl="1" indent="0">
                  <a:lnSpc>
                    <a:spcPct val="80000"/>
                  </a:lnSpc>
                  <a:spcBef>
                    <a:spcPts val="200"/>
                  </a:spcBef>
                  <a:spcAft>
                    <a:spcPts val="200"/>
                  </a:spcAft>
                  <a:buNone/>
                </a:pPr>
                <a:r>
                  <a:rPr lang="en-US" altLang="zh-TW" sz="2400" dirty="0" smtClean="0">
                    <a:latin typeface="Times New Roman" pitchFamily="18" charset="0"/>
                    <a:cs typeface="Times New Roman" pitchFamily="18" charset="0"/>
                  </a:rPr>
                  <a:t>    </a:t>
                </a:r>
                <a14:m>
                  <m:oMath xmlns:m="http://schemas.openxmlformats.org/officeDocument/2006/math">
                    <m:r>
                      <a:rPr lang="en-US" altLang="zh-TW" sz="2400" i="1">
                        <a:latin typeface="Cambria Math"/>
                      </a:rPr>
                      <m:t>𝑌</m:t>
                    </m:r>
                    <m:r>
                      <a:rPr lang="en-US" altLang="zh-TW" sz="2400" i="1">
                        <a:latin typeface="Cambria Math"/>
                      </a:rPr>
                      <m:t>(</m:t>
                    </m:r>
                    <m:r>
                      <a:rPr lang="en-US" altLang="zh-TW" sz="2400" i="1">
                        <a:latin typeface="Cambria Math"/>
                      </a:rPr>
                      <m:t>𝑓</m:t>
                    </m:r>
                    <m:r>
                      <a:rPr lang="en-US" altLang="zh-TW" sz="2400" i="1">
                        <a:latin typeface="Cambria Math"/>
                      </a:rPr>
                      <m:t>′)</m:t>
                    </m:r>
                  </m:oMath>
                </a14:m>
                <a:r>
                  <a:rPr lang="en-US" altLang="zh-TW" sz="2400" dirty="0">
                    <a:latin typeface="Times New Roman" pitchFamily="18" charset="0"/>
                    <a:cs typeface="Times New Roman" pitchFamily="18" charset="0"/>
                  </a:rPr>
                  <a:t>: a smaller set of </a:t>
                </a:r>
                <a:r>
                  <a:rPr lang="en-US" altLang="zh-TW" sz="2400" i="1" dirty="0">
                    <a:latin typeface="Times New Roman" pitchFamily="18" charset="0"/>
                    <a:cs typeface="Times New Roman" pitchFamily="18" charset="0"/>
                  </a:rPr>
                  <a:t>e</a:t>
                </a:r>
                <a:r>
                  <a:rPr lang="en-US" altLang="zh-TW" sz="2400" dirty="0">
                    <a:latin typeface="Times New Roman" pitchFamily="18" charset="0"/>
                    <a:cs typeface="Times New Roman" pitchFamily="18" charset="0"/>
                  </a:rPr>
                  <a:t> considered</a:t>
                </a:r>
              </a:p>
              <a:p>
                <a:pPr marL="542925" lvl="1" indent="-182563">
                  <a:lnSpc>
                    <a:spcPct val="80000"/>
                  </a:lnSpc>
                  <a:spcBef>
                    <a:spcPts val="200"/>
                  </a:spcBef>
                  <a:spcAft>
                    <a:spcPts val="200"/>
                  </a:spcAft>
                </a:pPr>
                <a14:m>
                  <m:oMath xmlns:m="http://schemas.openxmlformats.org/officeDocument/2006/math">
                    <m:r>
                      <a:rPr lang="en-US" altLang="zh-TW" sz="2400" i="1">
                        <a:latin typeface="Cambria Math"/>
                      </a:rPr>
                      <m:t>𝑝</m:t>
                    </m:r>
                    <m:d>
                      <m:dPr>
                        <m:ctrlPr>
                          <a:rPr lang="en-US" altLang="zh-TW" sz="2400" i="1">
                            <a:latin typeface="Cambria Math" panose="02040503050406030204" pitchFamily="18" charset="0"/>
                          </a:rPr>
                        </m:ctrlPr>
                      </m:dPr>
                      <m:e>
                        <m:r>
                          <a:rPr lang="en-US" altLang="zh-TW" sz="2400" i="1">
                            <a:latin typeface="Cambria Math"/>
                          </a:rPr>
                          <m:t>𝑒</m:t>
                        </m:r>
                      </m:e>
                      <m:e>
                        <m:r>
                          <a:rPr lang="en-US" altLang="zh-TW" sz="2400" b="0" i="1" smtClean="0">
                            <a:latin typeface="Cambria Math"/>
                          </a:rPr>
                          <m:t>𝑓</m:t>
                        </m:r>
                      </m:e>
                    </m:d>
                    <m:r>
                      <a:rPr lang="en-US" altLang="zh-TW" sz="2400" b="0" i="1" smtClean="0">
                        <a:latin typeface="Cambria Math"/>
                      </a:rPr>
                      <m:t>=</m:t>
                    </m:r>
                    <m:r>
                      <a:rPr lang="en-US" altLang="zh-TW" sz="2400" b="0" i="1" smtClean="0">
                        <a:latin typeface="Cambria Math"/>
                      </a:rPr>
                      <m:t>𝑝</m:t>
                    </m:r>
                    <m:d>
                      <m:dPr>
                        <m:ctrlPr>
                          <a:rPr lang="en-US" altLang="zh-TW" sz="2400" b="0" i="1" smtClean="0">
                            <a:latin typeface="Cambria Math" panose="02040503050406030204" pitchFamily="18" charset="0"/>
                          </a:rPr>
                        </m:ctrlPr>
                      </m:dPr>
                      <m:e>
                        <m:r>
                          <a:rPr lang="en-US" altLang="zh-TW" sz="2400" b="0" i="1" smtClean="0">
                            <a:latin typeface="Cambria Math"/>
                          </a:rPr>
                          <m:t>𝑓</m:t>
                        </m:r>
                      </m:e>
                      <m:e>
                        <m:r>
                          <a:rPr lang="en-US" altLang="zh-TW" sz="2400" b="0" i="1" smtClean="0">
                            <a:latin typeface="Cambria Math"/>
                          </a:rPr>
                          <m:t>𝑒</m:t>
                        </m:r>
                      </m:e>
                    </m:d>
                    <m:r>
                      <a:rPr lang="en-US" altLang="zh-TW" sz="2400" b="0" i="1" smtClean="0">
                        <a:latin typeface="Cambria Math"/>
                      </a:rPr>
                      <m:t>𝑝</m:t>
                    </m:r>
                    <m:r>
                      <a:rPr lang="en-US" altLang="zh-TW" sz="2400" b="0" i="1" smtClean="0">
                        <a:latin typeface="Cambria Math"/>
                      </a:rPr>
                      <m:t>(</m:t>
                    </m:r>
                    <m:r>
                      <a:rPr lang="en-US" altLang="zh-TW" sz="2400" b="0" i="1" smtClean="0">
                        <a:latin typeface="Cambria Math"/>
                      </a:rPr>
                      <m:t>𝑒</m:t>
                    </m:r>
                    <m:r>
                      <a:rPr lang="en-US" altLang="zh-TW" sz="2400" b="0" i="1" smtClean="0">
                        <a:latin typeface="Cambria Math"/>
                      </a:rPr>
                      <m:t>)/</m:t>
                    </m:r>
                    <m:r>
                      <a:rPr lang="en-US" altLang="zh-TW" sz="2400" b="0" i="1" smtClean="0">
                        <a:latin typeface="Cambria Math"/>
                      </a:rPr>
                      <m:t>𝑝</m:t>
                    </m:r>
                    <m:r>
                      <a:rPr lang="en-US" altLang="zh-TW" sz="2400" b="0" i="1" smtClean="0">
                        <a:latin typeface="Cambria Math"/>
                      </a:rPr>
                      <m:t>(</m:t>
                    </m:r>
                    <m:r>
                      <a:rPr lang="en-US" altLang="zh-TW" sz="2400" b="0" i="1" smtClean="0">
                        <a:latin typeface="Cambria Math"/>
                      </a:rPr>
                      <m:t>𝑓</m:t>
                    </m:r>
                    <m:r>
                      <a:rPr lang="en-US" altLang="zh-TW" sz="2400" b="0" i="1" smtClean="0">
                        <a:latin typeface="Cambria Math"/>
                      </a:rPr>
                      <m:t>)∝</m:t>
                    </m:r>
                    <m:r>
                      <a:rPr lang="en-US" altLang="zh-TW" sz="2400" i="1">
                        <a:latin typeface="Cambria Math"/>
                      </a:rPr>
                      <m:t>𝑝</m:t>
                    </m:r>
                    <m:d>
                      <m:dPr>
                        <m:ctrlPr>
                          <a:rPr lang="en-US" altLang="zh-TW" sz="2400" i="1">
                            <a:latin typeface="Cambria Math" panose="02040503050406030204" pitchFamily="18" charset="0"/>
                          </a:rPr>
                        </m:ctrlPr>
                      </m:dPr>
                      <m:e>
                        <m:r>
                          <a:rPr lang="en-US" altLang="zh-TW" sz="2400" i="1">
                            <a:latin typeface="Cambria Math"/>
                          </a:rPr>
                          <m:t>𝑓</m:t>
                        </m:r>
                      </m:e>
                      <m:e>
                        <m:r>
                          <a:rPr lang="en-US" altLang="zh-TW" sz="2400" i="1">
                            <a:latin typeface="Cambria Math"/>
                          </a:rPr>
                          <m:t>𝑒</m:t>
                        </m:r>
                      </m:e>
                    </m:d>
                    <m:r>
                      <a:rPr lang="en-US" altLang="zh-TW" sz="2400" i="1">
                        <a:latin typeface="Cambria Math"/>
                      </a:rPr>
                      <m:t>𝑝</m:t>
                    </m:r>
                    <m:r>
                      <a:rPr lang="en-US" altLang="zh-TW" sz="2400" i="1">
                        <a:latin typeface="Cambria Math"/>
                      </a:rPr>
                      <m:t>(</m:t>
                    </m:r>
                    <m:r>
                      <a:rPr lang="en-US" altLang="zh-TW" sz="2400" i="1">
                        <a:latin typeface="Cambria Math"/>
                      </a:rPr>
                      <m:t>𝑒</m:t>
                    </m:r>
                    <m:r>
                      <a:rPr lang="en-US" altLang="zh-TW" sz="2400" i="1">
                        <a:latin typeface="Cambria Math"/>
                      </a:rPr>
                      <m:t>)</m:t>
                    </m:r>
                  </m:oMath>
                </a14:m>
                <a:r>
                  <a:rPr lang="en-US" altLang="zh-TW" sz="2400" b="0" dirty="0" smtClean="0">
                    <a:latin typeface="Times New Roman" pitchFamily="18" charset="0"/>
                    <a:cs typeface="Times New Roman" pitchFamily="18" charset="0"/>
                  </a:rPr>
                  <a:t> (Bayesian theorem)</a:t>
                </a:r>
              </a:p>
              <a:p>
                <a:pPr marL="542925" lvl="1" indent="-182563">
                  <a:lnSpc>
                    <a:spcPct val="80000"/>
                  </a:lnSpc>
                  <a:spcBef>
                    <a:spcPts val="200"/>
                  </a:spcBef>
                  <a:spcAft>
                    <a:spcPts val="200"/>
                  </a:spcAft>
                </a:pPr>
                <a14:m>
                  <m:oMath xmlns:m="http://schemas.openxmlformats.org/officeDocument/2006/math">
                    <m:r>
                      <a:rPr lang="en-US" altLang="zh-TW" sz="2400" i="1">
                        <a:latin typeface="Cambria Math"/>
                      </a:rPr>
                      <m:t>𝑝</m:t>
                    </m:r>
                    <m:r>
                      <a:rPr lang="en-US" altLang="zh-TW" sz="2400" i="1">
                        <a:latin typeface="Cambria Math"/>
                      </a:rPr>
                      <m:t>(</m:t>
                    </m:r>
                    <m:r>
                      <a:rPr lang="en-US" altLang="zh-TW" sz="2400" i="1">
                        <a:latin typeface="Cambria Math"/>
                      </a:rPr>
                      <m:t>𝑒</m:t>
                    </m:r>
                    <m:r>
                      <a:rPr lang="en-US" altLang="zh-TW" sz="2400" i="1">
                        <a:latin typeface="Cambria Math"/>
                      </a:rPr>
                      <m:t>)</m:t>
                    </m:r>
                  </m:oMath>
                </a14:m>
                <a:r>
                  <a:rPr lang="en-US" altLang="zh-TW" sz="2400" b="0" dirty="0" smtClean="0">
                    <a:latin typeface="Times New Roman" pitchFamily="18" charset="0"/>
                    <a:cs typeface="Times New Roman" pitchFamily="18" charset="0"/>
                  </a:rPr>
                  <a:t>: language model</a:t>
                </a:r>
              </a:p>
              <a:p>
                <a:pPr marL="542925" lvl="1" indent="-182563">
                  <a:lnSpc>
                    <a:spcPct val="80000"/>
                  </a:lnSpc>
                  <a:spcBef>
                    <a:spcPts val="200"/>
                  </a:spcBef>
                  <a:spcAft>
                    <a:spcPts val="200"/>
                  </a:spcAft>
                </a:pPr>
                <a14:m>
                  <m:oMath xmlns:m="http://schemas.openxmlformats.org/officeDocument/2006/math">
                    <m:r>
                      <a:rPr lang="en-US" altLang="zh-TW" sz="2400" i="1">
                        <a:latin typeface="Cambria Math"/>
                      </a:rPr>
                      <m:t>𝑝</m:t>
                    </m:r>
                    <m:d>
                      <m:dPr>
                        <m:ctrlPr>
                          <a:rPr lang="en-US" altLang="zh-TW" sz="2400" i="1">
                            <a:latin typeface="Cambria Math" panose="02040503050406030204" pitchFamily="18" charset="0"/>
                          </a:rPr>
                        </m:ctrlPr>
                      </m:dPr>
                      <m:e>
                        <m:r>
                          <a:rPr lang="en-US" altLang="zh-TW" sz="2400" i="1">
                            <a:latin typeface="Cambria Math"/>
                          </a:rPr>
                          <m:t>𝑓</m:t>
                        </m:r>
                      </m:e>
                      <m:e>
                        <m:r>
                          <a:rPr lang="en-US" altLang="zh-TW" sz="2400" i="1">
                            <a:latin typeface="Cambria Math"/>
                          </a:rPr>
                          <m:t>𝑒</m:t>
                        </m:r>
                      </m:e>
                    </m:d>
                  </m:oMath>
                </a14:m>
                <a:r>
                  <a:rPr lang="en-US" altLang="zh-TW" sz="2400" b="0" dirty="0" smtClean="0">
                    <a:latin typeface="Times New Roman" pitchFamily="18" charset="0"/>
                    <a:cs typeface="Times New Roman" pitchFamily="18" charset="0"/>
                  </a:rPr>
                  <a:t>: translation model</a:t>
                </a:r>
                <a:endParaRPr lang="en-US" altLang="zh-TW" sz="2400" dirty="0" smtClean="0">
                  <a:latin typeface="Times New Roman" pitchFamily="18" charset="0"/>
                  <a:cs typeface="Times New Roman" pitchFamily="18" charset="0"/>
                  <a:sym typeface="Symbol" pitchFamily="18" charset="2"/>
                </a:endParaRPr>
              </a:p>
              <a:p>
                <a:pPr marL="542925" lvl="1" indent="-182563" eaLnBrk="1" hangingPunct="1">
                  <a:lnSpc>
                    <a:spcPct val="80000"/>
                  </a:lnSpc>
                  <a:spcBef>
                    <a:spcPct val="0"/>
                  </a:spcBef>
                </a:pPr>
                <a:endParaRPr lang="en-US" altLang="zh-TW" sz="2400" dirty="0" smtClean="0">
                  <a:latin typeface="Times New Roman" pitchFamily="18" charset="0"/>
                  <a:cs typeface="Times New Roman" pitchFamily="18" charset="0"/>
                  <a:sym typeface="Symbol" pitchFamily="18" charset="2"/>
                </a:endParaRPr>
              </a:p>
            </p:txBody>
          </p:sp>
        </mc:Choice>
        <mc:Fallback xmlns="">
          <p:sp>
            <p:nvSpPr>
              <p:cNvPr id="34819" name="Rectangle 3"/>
              <p:cNvSpPr>
                <a:spLocks noGrp="1" noRot="1" noChangeAspect="1" noMove="1" noResize="1" noEditPoints="1" noAdjustHandles="1" noChangeArrowheads="1" noChangeShapeType="1" noTextEdit="1"/>
              </p:cNvSpPr>
              <p:nvPr>
                <p:ph type="body" sz="half" idx="1"/>
              </p:nvPr>
            </p:nvSpPr>
            <p:spPr bwMode="auto">
              <a:xfrm>
                <a:off x="36000" y="990000"/>
                <a:ext cx="9000000" cy="5258104"/>
              </a:xfrm>
              <a:blipFill rotWithShape="1">
                <a:blip r:embed="rId2"/>
                <a:stretch>
                  <a:fillRect l="-949" t="-2317" b="-232"/>
                </a:stretch>
              </a:blipFill>
              <a:ln>
                <a:miter lim="800000"/>
                <a:headEnd/>
                <a:tailEnd/>
              </a:ln>
            </p:spPr>
            <p:txBody>
              <a:bodyPr/>
              <a:lstStyle/>
              <a:p>
                <a:r>
                  <a:rPr lang="zh-TW" altLang="en-US">
                    <a:noFill/>
                  </a:rPr>
                  <a:t> </a:t>
                </a:r>
              </a:p>
            </p:txBody>
          </p:sp>
        </mc:Fallback>
      </mc:AlternateContent>
      <p:sp>
        <p:nvSpPr>
          <p:cNvPr id="1843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18438"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18440"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7"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solidFill>
                <a:prstClr val="black"/>
              </a:solidFill>
            </a:endParaRPr>
          </a:p>
        </p:txBody>
      </p:sp>
    </p:spTree>
    <p:extLst>
      <p:ext uri="{BB962C8B-B14F-4D97-AF65-F5344CB8AC3E}">
        <p14:creationId xmlns:p14="http://schemas.microsoft.com/office/powerpoint/2010/main" val="129205167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bwMode="auto">
          <a:xfrm>
            <a:off x="36000" y="115200"/>
            <a:ext cx="8229600" cy="633600"/>
          </a:xfrm>
          <a:noFill/>
          <a:ln>
            <a:miter lim="800000"/>
            <a:headEnd/>
            <a:tailEnd/>
          </a:ln>
        </p:spPr>
        <p:txBody>
          <a:bodyPr vert="horz" wrap="square" lIns="91440" tIns="45720" rIns="91440" bIns="45720" numCol="1" anchor="t" anchorCtr="0" compatLnSpc="1">
            <a:prstTxWarp prst="textNoShape">
              <a:avLst/>
            </a:prstTxWarp>
          </a:bodyPr>
          <a:lstStyle/>
          <a:p>
            <a:pPr algn="l" eaLnBrk="1" hangingPunct="1">
              <a:lnSpc>
                <a:spcPct val="90000"/>
              </a:lnSpc>
            </a:pPr>
            <a:r>
              <a:rPr lang="en-US" altLang="zh-TW" sz="3300" b="1" dirty="0" smtClean="0">
                <a:latin typeface="Times New Roman" pitchFamily="18" charset="0"/>
              </a:rPr>
              <a:t>Generative Models for SMT</a:t>
            </a:r>
          </a:p>
        </p:txBody>
      </p:sp>
      <mc:AlternateContent xmlns:mc="http://schemas.openxmlformats.org/markup-compatibility/2006" xmlns:a14="http://schemas.microsoft.com/office/drawing/2010/main">
        <mc:Choice Requires="a14">
          <p:sp>
            <p:nvSpPr>
              <p:cNvPr id="34819" name="Rectangle 3"/>
              <p:cNvSpPr>
                <a:spLocks noGrp="1" noChangeArrowheads="1"/>
              </p:cNvSpPr>
              <p:nvPr>
                <p:ph type="body" sz="half" idx="1"/>
              </p:nvPr>
            </p:nvSpPr>
            <p:spPr bwMode="auto">
              <a:xfrm>
                <a:off x="36000" y="907200"/>
                <a:ext cx="9000000" cy="3457904"/>
              </a:xfrm>
              <a:noFill/>
              <a:ln>
                <a:miter lim="800000"/>
                <a:headEnd/>
                <a:tailEnd/>
              </a:ln>
            </p:spPr>
            <p:txBody>
              <a:bodyPr vert="horz" wrap="square" lIns="91440" tIns="45720" rIns="91440" bIns="45720" numCol="1" anchor="t" anchorCtr="0" compatLnSpc="1">
                <a:prstTxWarp prst="textNoShape">
                  <a:avLst/>
                </a:prstTxWarp>
                <a:noAutofit/>
              </a:bodyPr>
              <a:lstStyle/>
              <a:p>
                <a:pPr marL="180975" indent="-180975">
                  <a:lnSpc>
                    <a:spcPct val="80000"/>
                  </a:lnSpc>
                  <a:spcBef>
                    <a:spcPct val="0"/>
                  </a:spcBef>
                </a:pPr>
                <a:r>
                  <a:rPr lang="en-US" altLang="zh-TW" sz="2400" b="1" dirty="0" smtClean="0">
                    <a:latin typeface="Times New Roman" pitchFamily="18" charset="0"/>
                    <a:cs typeface="Times New Roman" pitchFamily="18" charset="0"/>
                  </a:rPr>
                  <a:t>Language model (p(e)): </a:t>
                </a:r>
                <a:endParaRPr lang="en-US" altLang="zh-TW" sz="2400" dirty="0" smtClean="0">
                  <a:latin typeface="Times New Roman" pitchFamily="18" charset="0"/>
                  <a:cs typeface="Times New Roman" pitchFamily="18" charset="0"/>
                </a:endParaRPr>
              </a:p>
              <a:p>
                <a:pPr marL="542925" lvl="1" indent="-182563">
                  <a:lnSpc>
                    <a:spcPct val="80000"/>
                  </a:lnSpc>
                  <a:spcBef>
                    <a:spcPct val="0"/>
                  </a:spcBef>
                </a:pPr>
                <a:r>
                  <a:rPr lang="en-US" altLang="zh-TW" sz="2400" dirty="0" smtClean="0">
                    <a:latin typeface="Times New Roman" pitchFamily="18" charset="0"/>
                    <a:cs typeface="Times New Roman" pitchFamily="18" charset="0"/>
                  </a:rPr>
                  <a:t>conventional n-gram model</a:t>
                </a:r>
              </a:p>
              <a:p>
                <a:pPr marL="542925" lvl="1" indent="-182563">
                  <a:lnSpc>
                    <a:spcPct val="80000"/>
                  </a:lnSpc>
                  <a:spcBef>
                    <a:spcPct val="0"/>
                  </a:spcBef>
                </a:pPr>
                <a:r>
                  <a:rPr lang="en-US" altLang="zh-TW" sz="2400" dirty="0" smtClean="0">
                    <a:latin typeface="Times New Roman" pitchFamily="18" charset="0"/>
                    <a:cs typeface="Times New Roman" pitchFamily="18" charset="0"/>
                  </a:rPr>
                  <a:t>recurrent neural network</a:t>
                </a:r>
              </a:p>
              <a:p>
                <a:pPr marL="542925" lvl="1" indent="-182563">
                  <a:lnSpc>
                    <a:spcPct val="80000"/>
                  </a:lnSpc>
                  <a:spcBef>
                    <a:spcPct val="0"/>
                  </a:spcBef>
                </a:pPr>
                <a:r>
                  <a:rPr lang="en-US" altLang="zh-TW" sz="2400" dirty="0">
                    <a:latin typeface="Times New Roman" pitchFamily="18" charset="0"/>
                    <a:cs typeface="Times New Roman" pitchFamily="18" charset="0"/>
                  </a:rPr>
                  <a:t>d</a:t>
                </a:r>
                <a:r>
                  <a:rPr lang="en-US" altLang="zh-TW" sz="2400" dirty="0" smtClean="0">
                    <a:latin typeface="Times New Roman" pitchFamily="18" charset="0"/>
                    <a:cs typeface="Times New Roman" pitchFamily="18" charset="0"/>
                  </a:rPr>
                  <a:t>omain adaptation can be applied (corpus collection needed)</a:t>
                </a:r>
              </a:p>
              <a:p>
                <a:pPr marL="360362" lvl="1" indent="0">
                  <a:lnSpc>
                    <a:spcPct val="80000"/>
                  </a:lnSpc>
                  <a:spcBef>
                    <a:spcPct val="0"/>
                  </a:spcBef>
                  <a:buNone/>
                </a:pPr>
                <a:endParaRPr lang="en-US" altLang="zh-TW" sz="2400" dirty="0">
                  <a:latin typeface="Times New Roman" pitchFamily="18" charset="0"/>
                  <a:cs typeface="Times New Roman" pitchFamily="18" charset="0"/>
                </a:endParaRPr>
              </a:p>
              <a:p>
                <a:pPr marL="180975" indent="-180975">
                  <a:lnSpc>
                    <a:spcPct val="80000"/>
                  </a:lnSpc>
                  <a:spcBef>
                    <a:spcPct val="0"/>
                  </a:spcBef>
                </a:pPr>
                <a:r>
                  <a:rPr lang="en-US" altLang="zh-TW" sz="2400" b="1" dirty="0" smtClean="0">
                    <a:latin typeface="Times New Roman" pitchFamily="18" charset="0"/>
                    <a:cs typeface="Times New Roman" pitchFamily="18" charset="0"/>
                  </a:rPr>
                  <a:t>Translation model (p(</a:t>
                </a:r>
                <a:r>
                  <a:rPr lang="en-US" altLang="zh-TW" sz="2400" b="1" dirty="0" err="1" smtClean="0">
                    <a:latin typeface="Times New Roman" pitchFamily="18" charset="0"/>
                    <a:cs typeface="Times New Roman" pitchFamily="18" charset="0"/>
                  </a:rPr>
                  <a:t>f|e</a:t>
                </a:r>
                <a:r>
                  <a:rPr lang="en-US" altLang="zh-TW" sz="2400" b="1" dirty="0" smtClean="0">
                    <a:latin typeface="Times New Roman" pitchFamily="18" charset="0"/>
                    <a:cs typeface="Times New Roman" pitchFamily="18" charset="0"/>
                  </a:rPr>
                  <a:t>)):</a:t>
                </a:r>
                <a:endParaRPr lang="en-US" altLang="zh-TW" sz="2400" dirty="0">
                  <a:latin typeface="Times New Roman" pitchFamily="18" charset="0"/>
                  <a:cs typeface="Times New Roman" pitchFamily="18" charset="0"/>
                </a:endParaRPr>
              </a:p>
              <a:p>
                <a:pPr marL="542925" lvl="1" indent="-182563">
                  <a:lnSpc>
                    <a:spcPct val="80000"/>
                  </a:lnSpc>
                  <a:spcBef>
                    <a:spcPts val="700"/>
                  </a:spcBef>
                </a:pPr>
                <a14:m>
                  <m:oMath xmlns:m="http://schemas.openxmlformats.org/officeDocument/2006/math">
                    <m:r>
                      <a:rPr lang="en-US" altLang="zh-TW" sz="2400" i="1">
                        <a:latin typeface="Cambria Math"/>
                      </a:rPr>
                      <m:t>𝑝</m:t>
                    </m:r>
                    <m:d>
                      <m:dPr>
                        <m:ctrlPr>
                          <a:rPr lang="en-US" altLang="zh-TW" sz="2400" i="1">
                            <a:latin typeface="Cambria Math" panose="02040503050406030204" pitchFamily="18" charset="0"/>
                          </a:rPr>
                        </m:ctrlPr>
                      </m:dPr>
                      <m:e>
                        <m:r>
                          <a:rPr lang="en-US" altLang="zh-TW" sz="2400" i="1">
                            <a:latin typeface="Cambria Math"/>
                          </a:rPr>
                          <m:t>𝑓</m:t>
                        </m:r>
                      </m:e>
                      <m:e>
                        <m:r>
                          <a:rPr lang="en-US" altLang="zh-TW" sz="2400" i="1">
                            <a:latin typeface="Cambria Math"/>
                          </a:rPr>
                          <m:t>𝑒</m:t>
                        </m:r>
                      </m:e>
                    </m:d>
                    <m:r>
                      <a:rPr lang="en-US" altLang="zh-TW" sz="2400" b="0" i="1" smtClean="0">
                        <a:latin typeface="Cambria Math"/>
                      </a:rPr>
                      <m:t>=</m:t>
                    </m:r>
                    <m:nary>
                      <m:naryPr>
                        <m:chr m:val="∑"/>
                        <m:supHide m:val="on"/>
                        <m:ctrlPr>
                          <a:rPr lang="en-US" altLang="zh-TW" sz="2400" b="0" i="1" smtClean="0">
                            <a:latin typeface="Cambria Math" panose="02040503050406030204" pitchFamily="18" charset="0"/>
                          </a:rPr>
                        </m:ctrlPr>
                      </m:naryPr>
                      <m:sub>
                        <m:r>
                          <m:rPr>
                            <m:brk m:alnAt="7"/>
                          </m:rPr>
                          <a:rPr lang="en-US" altLang="zh-TW" sz="2400" b="0" i="1" smtClean="0">
                            <a:latin typeface="Cambria Math"/>
                          </a:rPr>
                          <m:t>𝑎</m:t>
                        </m:r>
                      </m:sub>
                      <m:sup/>
                      <m:e>
                        <m:r>
                          <a:rPr lang="en-US" altLang="zh-TW" sz="2400" b="0" i="1" smtClean="0">
                            <a:latin typeface="Cambria Math"/>
                          </a:rPr>
                          <m:t>𝑝</m:t>
                        </m:r>
                        <m:d>
                          <m:dPr>
                            <m:ctrlPr>
                              <a:rPr lang="en-US" altLang="zh-TW" sz="2400" b="0" i="1" smtClean="0">
                                <a:latin typeface="Cambria Math" panose="02040503050406030204" pitchFamily="18" charset="0"/>
                              </a:rPr>
                            </m:ctrlPr>
                          </m:dPr>
                          <m:e>
                            <m:r>
                              <a:rPr lang="en-US" altLang="zh-TW" sz="2400" b="0" i="1" smtClean="0">
                                <a:latin typeface="Cambria Math"/>
                              </a:rPr>
                              <m:t>𝑓</m:t>
                            </m:r>
                          </m:e>
                          <m:e>
                            <m:r>
                              <a:rPr lang="en-US" altLang="zh-TW" sz="2400" b="0" i="1" smtClean="0">
                                <a:latin typeface="Cambria Math"/>
                              </a:rPr>
                              <m:t>𝑒</m:t>
                            </m:r>
                            <m:r>
                              <a:rPr lang="en-US" altLang="zh-TW" sz="2400" b="0" i="1" smtClean="0">
                                <a:latin typeface="Cambria Math"/>
                              </a:rPr>
                              <m:t>,</m:t>
                            </m:r>
                            <m:r>
                              <a:rPr lang="en-US" altLang="zh-TW" sz="2400" b="0" i="1" smtClean="0">
                                <a:latin typeface="Cambria Math"/>
                              </a:rPr>
                              <m:t>𝑎</m:t>
                            </m:r>
                          </m:e>
                        </m:d>
                        <m:r>
                          <a:rPr lang="en-US" altLang="zh-TW" sz="2400" b="0" i="1" smtClean="0">
                            <a:latin typeface="Cambria Math"/>
                          </a:rPr>
                          <m:t>𝑝</m:t>
                        </m:r>
                        <m:r>
                          <a:rPr lang="en-US" altLang="zh-TW" sz="2400" b="0" i="1" smtClean="0">
                            <a:latin typeface="Cambria Math"/>
                          </a:rPr>
                          <m:t>(</m:t>
                        </m:r>
                        <m:r>
                          <a:rPr lang="en-US" altLang="zh-TW" sz="2400" b="0" i="1" smtClean="0">
                            <a:latin typeface="Cambria Math"/>
                          </a:rPr>
                          <m:t>𝑎</m:t>
                        </m:r>
                        <m:r>
                          <a:rPr lang="en-US" altLang="zh-TW" sz="2400" b="0" i="1" smtClean="0">
                            <a:latin typeface="Cambria Math"/>
                          </a:rPr>
                          <m:t>)</m:t>
                        </m:r>
                      </m:e>
                    </m:nary>
                  </m:oMath>
                </a14:m>
                <a:r>
                  <a:rPr lang="en-US" altLang="zh-TW" sz="2400" dirty="0" smtClean="0">
                    <a:latin typeface="Times New Roman" pitchFamily="18" charset="0"/>
                    <a:cs typeface="Times New Roman" pitchFamily="18" charset="0"/>
                  </a:rPr>
                  <a:t>, </a:t>
                </a:r>
                <a14:m>
                  <m:oMath xmlns:m="http://schemas.openxmlformats.org/officeDocument/2006/math">
                    <m:r>
                      <a:rPr lang="en-US" altLang="zh-TW" sz="2400" i="1">
                        <a:latin typeface="Cambria Math"/>
                      </a:rPr>
                      <m:t>𝑎</m:t>
                    </m:r>
                    <m:r>
                      <a:rPr lang="en-US" altLang="zh-TW" sz="2400" i="1">
                        <a:latin typeface="Cambria Math"/>
                      </a:rPr>
                      <m:t> </m:t>
                    </m:r>
                  </m:oMath>
                </a14:m>
                <a:r>
                  <a:rPr lang="en-US" altLang="zh-TW" sz="2400" dirty="0" smtClean="0">
                    <a:latin typeface="Times New Roman" pitchFamily="18" charset="0"/>
                    <a:cs typeface="Times New Roman" pitchFamily="18" charset="0"/>
                  </a:rPr>
                  <a:t>: alignment </a:t>
                </a:r>
              </a:p>
              <a:p>
                <a:pPr marL="542925" lvl="1" indent="-182563">
                  <a:lnSpc>
                    <a:spcPct val="80000"/>
                  </a:lnSpc>
                  <a:spcBef>
                    <a:spcPts val="700"/>
                  </a:spcBef>
                </a:pPr>
                <a14:m>
                  <m:oMath xmlns:m="http://schemas.openxmlformats.org/officeDocument/2006/math">
                    <m:r>
                      <a:rPr lang="en-US" altLang="zh-TW" sz="2400" i="1">
                        <a:latin typeface="Cambria Math"/>
                      </a:rPr>
                      <m:t>𝑝</m:t>
                    </m:r>
                    <m:d>
                      <m:dPr>
                        <m:ctrlPr>
                          <a:rPr lang="en-US" altLang="zh-TW" sz="2400" i="1">
                            <a:latin typeface="Cambria Math" panose="02040503050406030204" pitchFamily="18" charset="0"/>
                          </a:rPr>
                        </m:ctrlPr>
                      </m:dPr>
                      <m:e>
                        <m:r>
                          <a:rPr lang="en-US" altLang="zh-TW" sz="2400" i="1">
                            <a:latin typeface="Cambria Math"/>
                          </a:rPr>
                          <m:t>𝑓</m:t>
                        </m:r>
                      </m:e>
                      <m:e>
                        <m:r>
                          <a:rPr lang="en-US" altLang="zh-TW" sz="2400" i="1">
                            <a:latin typeface="Cambria Math"/>
                          </a:rPr>
                          <m:t>𝑒</m:t>
                        </m:r>
                        <m:r>
                          <a:rPr lang="en-US" altLang="zh-TW" sz="2400" i="1">
                            <a:latin typeface="Cambria Math"/>
                          </a:rPr>
                          <m:t>,</m:t>
                        </m:r>
                        <m:r>
                          <a:rPr lang="en-US" altLang="zh-TW" sz="2400" i="1">
                            <a:latin typeface="Cambria Math"/>
                          </a:rPr>
                          <m:t>𝑎</m:t>
                        </m:r>
                      </m:e>
                    </m:d>
                  </m:oMath>
                </a14:m>
                <a:r>
                  <a:rPr lang="en-US" altLang="zh-TW" sz="2400" dirty="0" smtClean="0">
                    <a:latin typeface="Times New Roman" pitchFamily="18" charset="0"/>
                    <a:cs typeface="Times New Roman" pitchFamily="18" charset="0"/>
                  </a:rPr>
                  <a:t>: unit (word/phrase) translation model</a:t>
                </a:r>
              </a:p>
              <a:p>
                <a:pPr marL="542925" lvl="1" indent="-182563">
                  <a:lnSpc>
                    <a:spcPct val="80000"/>
                  </a:lnSpc>
                  <a:spcBef>
                    <a:spcPts val="700"/>
                  </a:spcBef>
                </a:pPr>
                <a14:m>
                  <m:oMath xmlns:m="http://schemas.openxmlformats.org/officeDocument/2006/math">
                    <m:r>
                      <a:rPr lang="en-US" altLang="zh-TW" sz="2400" i="1">
                        <a:latin typeface="Cambria Math"/>
                      </a:rPr>
                      <m:t>𝑝</m:t>
                    </m:r>
                    <m:r>
                      <a:rPr lang="en-US" altLang="zh-TW" sz="2400" i="1">
                        <a:latin typeface="Cambria Math"/>
                      </a:rPr>
                      <m:t>(</m:t>
                    </m:r>
                    <m:r>
                      <a:rPr lang="en-US" altLang="zh-TW" sz="2400" i="1">
                        <a:latin typeface="Cambria Math"/>
                      </a:rPr>
                      <m:t>𝑎</m:t>
                    </m:r>
                    <m:r>
                      <a:rPr lang="en-US" altLang="zh-TW" sz="2400" i="1">
                        <a:latin typeface="Cambria Math"/>
                      </a:rPr>
                      <m:t>)</m:t>
                    </m:r>
                  </m:oMath>
                </a14:m>
                <a:r>
                  <a:rPr lang="en-US" altLang="zh-TW" sz="2400" dirty="0" smtClean="0">
                    <a:latin typeface="Times New Roman" pitchFamily="18" charset="0"/>
                    <a:cs typeface="Times New Roman" pitchFamily="18" charset="0"/>
                  </a:rPr>
                  <a:t>: reordering model</a:t>
                </a:r>
              </a:p>
              <a:p>
                <a:pPr marL="542925" lvl="1" indent="-182563">
                  <a:lnSpc>
                    <a:spcPct val="80000"/>
                  </a:lnSpc>
                  <a:spcBef>
                    <a:spcPts val="700"/>
                  </a:spcBef>
                </a:pPr>
                <a:r>
                  <a:rPr lang="en-US" altLang="zh-TW" sz="2400" dirty="0" smtClean="0">
                    <a:latin typeface="Times New Roman" pitchFamily="18" charset="0"/>
                    <a:cs typeface="Times New Roman" pitchFamily="18" charset="0"/>
                  </a:rPr>
                  <a:t>Example for an alignment:</a:t>
                </a:r>
              </a:p>
              <a:p>
                <a:pPr marL="542925" lvl="1" indent="-182563">
                  <a:lnSpc>
                    <a:spcPct val="80000"/>
                  </a:lnSpc>
                  <a:spcBef>
                    <a:spcPct val="0"/>
                  </a:spcBef>
                </a:pPr>
                <a:endParaRPr lang="en-US" altLang="zh-TW" sz="2400" dirty="0" smtClean="0">
                  <a:latin typeface="Times New Roman" pitchFamily="18" charset="0"/>
                  <a:cs typeface="Times New Roman" pitchFamily="18" charset="0"/>
                </a:endParaRPr>
              </a:p>
              <a:p>
                <a:pPr marL="542925" lvl="1" indent="-182563" eaLnBrk="1" hangingPunct="1">
                  <a:lnSpc>
                    <a:spcPct val="80000"/>
                  </a:lnSpc>
                  <a:spcBef>
                    <a:spcPct val="0"/>
                  </a:spcBef>
                  <a:buNone/>
                </a:pPr>
                <a:endParaRPr lang="en-US" altLang="zh-TW" sz="2400" dirty="0" smtClean="0">
                  <a:latin typeface="Times New Roman" pitchFamily="18" charset="0"/>
                  <a:cs typeface="Times New Roman" pitchFamily="18" charset="0"/>
                  <a:sym typeface="Symbol" pitchFamily="18" charset="2"/>
                </a:endParaRPr>
              </a:p>
            </p:txBody>
          </p:sp>
        </mc:Choice>
        <mc:Fallback xmlns="">
          <p:sp>
            <p:nvSpPr>
              <p:cNvPr id="34819" name="Rectangle 3"/>
              <p:cNvSpPr>
                <a:spLocks noGrp="1" noRot="1" noChangeAspect="1" noMove="1" noResize="1" noEditPoints="1" noAdjustHandles="1" noChangeArrowheads="1" noChangeShapeType="1" noTextEdit="1"/>
              </p:cNvSpPr>
              <p:nvPr>
                <p:ph type="body" sz="half" idx="1"/>
              </p:nvPr>
            </p:nvSpPr>
            <p:spPr bwMode="auto">
              <a:xfrm>
                <a:off x="36000" y="907200"/>
                <a:ext cx="9000000" cy="3457904"/>
              </a:xfrm>
              <a:blipFill rotWithShape="1">
                <a:blip r:embed="rId2"/>
                <a:stretch>
                  <a:fillRect l="-949" t="-3527" b="-1764"/>
                </a:stretch>
              </a:blipFill>
              <a:ln>
                <a:miter lim="800000"/>
                <a:headEnd/>
                <a:tailEnd/>
              </a:ln>
            </p:spPr>
            <p:txBody>
              <a:bodyPr/>
              <a:lstStyle/>
              <a:p>
                <a:r>
                  <a:rPr lang="zh-TW" altLang="en-US">
                    <a:noFill/>
                  </a:rPr>
                  <a:t> </a:t>
                </a:r>
              </a:p>
            </p:txBody>
          </p:sp>
        </mc:Fallback>
      </mc:AlternateContent>
      <p:sp>
        <p:nvSpPr>
          <p:cNvPr id="1843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18438"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18440"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grpSp>
        <p:nvGrpSpPr>
          <p:cNvPr id="2" name="群組 1"/>
          <p:cNvGrpSpPr/>
          <p:nvPr/>
        </p:nvGrpSpPr>
        <p:grpSpPr>
          <a:xfrm>
            <a:off x="642612" y="4543960"/>
            <a:ext cx="3263154" cy="1435671"/>
            <a:chOff x="1187624" y="3139827"/>
            <a:chExt cx="3263154" cy="1435671"/>
          </a:xfrm>
        </p:grpSpPr>
        <p:sp>
          <p:nvSpPr>
            <p:cNvPr id="7" name="文字方塊 6"/>
            <p:cNvSpPr txBox="1"/>
            <p:nvPr/>
          </p:nvSpPr>
          <p:spPr>
            <a:xfrm>
              <a:off x="1187624" y="3374901"/>
              <a:ext cx="2911374" cy="400110"/>
            </a:xfrm>
            <a:prstGeom prst="rect">
              <a:avLst/>
            </a:prstGeom>
            <a:noFill/>
          </p:spPr>
          <p:txBody>
            <a:bodyPr wrap="none" rtlCol="0">
              <a:spAutoFit/>
            </a:bodyPr>
            <a:lstStyle/>
            <a:p>
              <a:r>
                <a:rPr lang="en-US" altLang="zh-TW" sz="2000" dirty="0" smtClean="0">
                  <a:solidFill>
                    <a:prstClr val="black"/>
                  </a:solidFill>
                  <a:latin typeface="Times New Roman" pitchFamily="18" charset="0"/>
                  <a:cs typeface="Times New Roman" pitchFamily="18" charset="0"/>
                </a:rPr>
                <a:t>He is a professor of NTU .</a:t>
              </a:r>
              <a:endParaRPr lang="zh-TW" altLang="en-US" sz="2000" dirty="0">
                <a:solidFill>
                  <a:prstClr val="black"/>
                </a:solidFill>
              </a:endParaRPr>
            </a:p>
          </p:txBody>
        </p:sp>
        <p:sp>
          <p:nvSpPr>
            <p:cNvPr id="8" name="文字方塊 7"/>
            <p:cNvSpPr txBox="1"/>
            <p:nvPr/>
          </p:nvSpPr>
          <p:spPr>
            <a:xfrm>
              <a:off x="1352724" y="3958456"/>
              <a:ext cx="3098054" cy="400110"/>
            </a:xfrm>
            <a:prstGeom prst="rect">
              <a:avLst/>
            </a:prstGeom>
            <a:noFill/>
          </p:spPr>
          <p:txBody>
            <a:bodyPr wrap="square" rtlCol="0">
              <a:spAutoFit/>
            </a:bodyPr>
            <a:lstStyle/>
            <a:p>
              <a:r>
                <a:rPr lang="zh-TW" altLang="en-US" sz="2000" dirty="0" smtClean="0">
                  <a:solidFill>
                    <a:prstClr val="black"/>
                  </a:solidFill>
                </a:rPr>
                <a:t>他 是 一位 台大 的 教授。</a:t>
              </a:r>
              <a:endParaRPr lang="zh-TW" altLang="en-US" sz="2000" dirty="0">
                <a:solidFill>
                  <a:prstClr val="black"/>
                </a:solidFill>
              </a:endParaRPr>
            </a:p>
          </p:txBody>
        </p:sp>
        <p:cxnSp>
          <p:nvCxnSpPr>
            <p:cNvPr id="9" name="直線接點 8"/>
            <p:cNvCxnSpPr/>
            <p:nvPr/>
          </p:nvCxnSpPr>
          <p:spPr>
            <a:xfrm rot="16200000" flipH="1">
              <a:off x="1405436" y="3790457"/>
              <a:ext cx="285752" cy="142876"/>
            </a:xfrm>
            <a:prstGeom prst="line">
              <a:avLst/>
            </a:prstGeom>
          </p:spPr>
          <p:style>
            <a:lnRef idx="2">
              <a:schemeClr val="dk1"/>
            </a:lnRef>
            <a:fillRef idx="0">
              <a:schemeClr val="dk1"/>
            </a:fillRef>
            <a:effectRef idx="1">
              <a:schemeClr val="dk1"/>
            </a:effectRef>
            <a:fontRef idx="minor">
              <a:schemeClr val="tx1"/>
            </a:fontRef>
          </p:style>
        </p:cxnSp>
        <p:cxnSp>
          <p:nvCxnSpPr>
            <p:cNvPr id="10" name="直線接點 9"/>
            <p:cNvCxnSpPr/>
            <p:nvPr/>
          </p:nvCxnSpPr>
          <p:spPr>
            <a:xfrm rot="16200000" flipH="1">
              <a:off x="1691188" y="3790457"/>
              <a:ext cx="285752" cy="142876"/>
            </a:xfrm>
            <a:prstGeom prst="line">
              <a:avLst/>
            </a:prstGeom>
          </p:spPr>
          <p:style>
            <a:lnRef idx="2">
              <a:schemeClr val="dk1"/>
            </a:lnRef>
            <a:fillRef idx="0">
              <a:schemeClr val="dk1"/>
            </a:fillRef>
            <a:effectRef idx="1">
              <a:schemeClr val="dk1"/>
            </a:effectRef>
            <a:fontRef idx="minor">
              <a:schemeClr val="tx1"/>
            </a:fontRef>
          </p:style>
        </p:cxnSp>
        <p:cxnSp>
          <p:nvCxnSpPr>
            <p:cNvPr id="11" name="直線接點 10"/>
            <p:cNvCxnSpPr/>
            <p:nvPr/>
          </p:nvCxnSpPr>
          <p:spPr>
            <a:xfrm>
              <a:off x="2405568" y="3671394"/>
              <a:ext cx="1364976" cy="324000"/>
            </a:xfrm>
            <a:prstGeom prst="line">
              <a:avLst/>
            </a:prstGeom>
          </p:spPr>
          <p:style>
            <a:lnRef idx="2">
              <a:schemeClr val="dk1"/>
            </a:lnRef>
            <a:fillRef idx="0">
              <a:schemeClr val="dk1"/>
            </a:fillRef>
            <a:effectRef idx="1">
              <a:schemeClr val="dk1"/>
            </a:effectRef>
            <a:fontRef idx="minor">
              <a:schemeClr val="tx1"/>
            </a:fontRef>
          </p:style>
        </p:cxnSp>
        <p:cxnSp>
          <p:nvCxnSpPr>
            <p:cNvPr id="12" name="直線接點 11"/>
            <p:cNvCxnSpPr/>
            <p:nvPr/>
          </p:nvCxnSpPr>
          <p:spPr>
            <a:xfrm flipV="1">
              <a:off x="2834196" y="3652344"/>
              <a:ext cx="714380" cy="357190"/>
            </a:xfrm>
            <a:prstGeom prst="line">
              <a:avLst/>
            </a:prstGeom>
          </p:spPr>
          <p:style>
            <a:lnRef idx="2">
              <a:schemeClr val="dk1"/>
            </a:lnRef>
            <a:fillRef idx="0">
              <a:schemeClr val="dk1"/>
            </a:fillRef>
            <a:effectRef idx="1">
              <a:schemeClr val="dk1"/>
            </a:effectRef>
            <a:fontRef idx="minor">
              <a:schemeClr val="tx1"/>
            </a:fontRef>
          </p:style>
        </p:cxnSp>
        <p:cxnSp>
          <p:nvCxnSpPr>
            <p:cNvPr id="13" name="直線接點 12"/>
            <p:cNvCxnSpPr/>
            <p:nvPr/>
          </p:nvCxnSpPr>
          <p:spPr>
            <a:xfrm flipH="1" flipV="1">
              <a:off x="3119948" y="3680919"/>
              <a:ext cx="231414" cy="357190"/>
            </a:xfrm>
            <a:prstGeom prst="line">
              <a:avLst/>
            </a:prstGeom>
          </p:spPr>
          <p:style>
            <a:lnRef idx="2">
              <a:schemeClr val="dk1"/>
            </a:lnRef>
            <a:fillRef idx="0">
              <a:schemeClr val="dk1"/>
            </a:fillRef>
            <a:effectRef idx="1">
              <a:schemeClr val="dk1"/>
            </a:effectRef>
            <a:fontRef idx="minor">
              <a:schemeClr val="tx1"/>
            </a:fontRef>
          </p:style>
        </p:cxnSp>
        <p:cxnSp>
          <p:nvCxnSpPr>
            <p:cNvPr id="14" name="直線接點 13"/>
            <p:cNvCxnSpPr/>
            <p:nvPr/>
          </p:nvCxnSpPr>
          <p:spPr>
            <a:xfrm flipH="1" flipV="1">
              <a:off x="3905766" y="3680919"/>
              <a:ext cx="237684" cy="357190"/>
            </a:xfrm>
            <a:prstGeom prst="line">
              <a:avLst/>
            </a:prstGeom>
          </p:spPr>
          <p:style>
            <a:lnRef idx="2">
              <a:schemeClr val="dk1"/>
            </a:lnRef>
            <a:fillRef idx="0">
              <a:schemeClr val="dk1"/>
            </a:fillRef>
            <a:effectRef idx="1">
              <a:schemeClr val="dk1"/>
            </a:effectRef>
            <a:fontRef idx="minor">
              <a:schemeClr val="tx1"/>
            </a:fontRef>
          </p:style>
        </p:cxnSp>
        <p:cxnSp>
          <p:nvCxnSpPr>
            <p:cNvPr id="15" name="直線接點 14"/>
            <p:cNvCxnSpPr/>
            <p:nvPr/>
          </p:nvCxnSpPr>
          <p:spPr>
            <a:xfrm>
              <a:off x="1967725" y="3714993"/>
              <a:ext cx="366405" cy="315064"/>
            </a:xfrm>
            <a:prstGeom prst="line">
              <a:avLst/>
            </a:prstGeom>
          </p:spPr>
          <p:style>
            <a:lnRef idx="2">
              <a:schemeClr val="dk1"/>
            </a:lnRef>
            <a:fillRef idx="0">
              <a:schemeClr val="dk1"/>
            </a:fillRef>
            <a:effectRef idx="1">
              <a:schemeClr val="dk1"/>
            </a:effectRef>
            <a:fontRef idx="minor">
              <a:schemeClr val="tx1"/>
            </a:fontRef>
          </p:style>
        </p:cxnSp>
        <p:sp>
          <p:nvSpPr>
            <p:cNvPr id="3" name="文字方塊 2"/>
            <p:cNvSpPr txBox="1"/>
            <p:nvPr/>
          </p:nvSpPr>
          <p:spPr>
            <a:xfrm>
              <a:off x="1384219" y="4206166"/>
              <a:ext cx="3033203" cy="369332"/>
            </a:xfrm>
            <a:prstGeom prst="rect">
              <a:avLst/>
            </a:prstGeom>
            <a:noFill/>
          </p:spPr>
          <p:txBody>
            <a:bodyPr wrap="none" rtlCol="0">
              <a:spAutoFit/>
            </a:bodyPr>
            <a:lstStyle/>
            <a:p>
              <a:r>
                <a:rPr lang="en-US" altLang="zh-TW" dirty="0">
                  <a:solidFill>
                    <a:prstClr val="black"/>
                  </a:solidFill>
                </a:rPr>
                <a:t>e</a:t>
              </a:r>
              <a:r>
                <a:rPr lang="en-US" altLang="zh-TW" baseline="-25000" dirty="0" smtClean="0">
                  <a:solidFill>
                    <a:prstClr val="black"/>
                  </a:solidFill>
                </a:rPr>
                <a:t>1</a:t>
              </a:r>
              <a:r>
                <a:rPr lang="en-US" altLang="zh-TW" dirty="0" smtClean="0">
                  <a:solidFill>
                    <a:prstClr val="black"/>
                  </a:solidFill>
                </a:rPr>
                <a:t>   e</a:t>
              </a:r>
              <a:r>
                <a:rPr lang="en-US" altLang="zh-TW" baseline="-25000" dirty="0" smtClean="0">
                  <a:solidFill>
                    <a:prstClr val="black"/>
                  </a:solidFill>
                </a:rPr>
                <a:t>2</a:t>
              </a:r>
              <a:r>
                <a:rPr lang="en-US" altLang="zh-TW" dirty="0" smtClean="0">
                  <a:solidFill>
                    <a:prstClr val="black"/>
                  </a:solidFill>
                </a:rPr>
                <a:t>    e</a:t>
              </a:r>
              <a:r>
                <a:rPr lang="en-US" altLang="zh-TW" baseline="-25000" dirty="0" smtClean="0">
                  <a:solidFill>
                    <a:prstClr val="black"/>
                  </a:solidFill>
                </a:rPr>
                <a:t>3</a:t>
              </a:r>
              <a:r>
                <a:rPr lang="en-US" altLang="zh-TW" dirty="0" smtClean="0">
                  <a:solidFill>
                    <a:prstClr val="black"/>
                  </a:solidFill>
                </a:rPr>
                <a:t>         e</a:t>
              </a:r>
              <a:r>
                <a:rPr lang="en-US" altLang="zh-TW" baseline="-25000" dirty="0" smtClean="0">
                  <a:solidFill>
                    <a:prstClr val="black"/>
                  </a:solidFill>
                </a:rPr>
                <a:t>4</a:t>
              </a:r>
              <a:r>
                <a:rPr lang="en-US" altLang="zh-TW" dirty="0" smtClean="0">
                  <a:solidFill>
                    <a:prstClr val="black"/>
                  </a:solidFill>
                </a:rPr>
                <a:t>   e</a:t>
              </a:r>
              <a:r>
                <a:rPr lang="en-US" altLang="zh-TW" baseline="-25000" dirty="0" smtClean="0">
                  <a:solidFill>
                    <a:prstClr val="black"/>
                  </a:solidFill>
                </a:rPr>
                <a:t>5</a:t>
              </a:r>
              <a:r>
                <a:rPr lang="en-US" altLang="zh-TW" dirty="0" smtClean="0">
                  <a:solidFill>
                    <a:prstClr val="black"/>
                  </a:solidFill>
                </a:rPr>
                <a:t>     e</a:t>
              </a:r>
              <a:r>
                <a:rPr lang="en-US" altLang="zh-TW" baseline="-25000" dirty="0" smtClean="0">
                  <a:solidFill>
                    <a:prstClr val="black"/>
                  </a:solidFill>
                </a:rPr>
                <a:t>6</a:t>
              </a:r>
              <a:r>
                <a:rPr lang="en-US" altLang="zh-TW" dirty="0" smtClean="0">
                  <a:solidFill>
                    <a:prstClr val="black"/>
                  </a:solidFill>
                </a:rPr>
                <a:t>   e</a:t>
              </a:r>
              <a:r>
                <a:rPr lang="en-US" altLang="zh-TW" baseline="-25000" dirty="0" smtClean="0">
                  <a:solidFill>
                    <a:prstClr val="black"/>
                  </a:solidFill>
                </a:rPr>
                <a:t>7</a:t>
              </a:r>
              <a:endParaRPr lang="zh-TW" altLang="en-US" baseline="-25000" dirty="0">
                <a:solidFill>
                  <a:prstClr val="black"/>
                </a:solidFill>
              </a:endParaRPr>
            </a:p>
          </p:txBody>
        </p:sp>
        <p:sp>
          <p:nvSpPr>
            <p:cNvPr id="32" name="文字方塊 31"/>
            <p:cNvSpPr txBox="1"/>
            <p:nvPr/>
          </p:nvSpPr>
          <p:spPr>
            <a:xfrm>
              <a:off x="1187624" y="3139827"/>
              <a:ext cx="2977738" cy="369332"/>
            </a:xfrm>
            <a:prstGeom prst="rect">
              <a:avLst/>
            </a:prstGeom>
            <a:noFill/>
          </p:spPr>
          <p:txBody>
            <a:bodyPr wrap="none" rtlCol="0">
              <a:spAutoFit/>
            </a:bodyPr>
            <a:lstStyle/>
            <a:p>
              <a:r>
                <a:rPr lang="en-US" altLang="zh-TW" dirty="0" smtClean="0">
                  <a:solidFill>
                    <a:prstClr val="black"/>
                  </a:solidFill>
                </a:rPr>
                <a:t>f</a:t>
              </a:r>
              <a:r>
                <a:rPr lang="en-US" altLang="zh-TW" baseline="-25000" dirty="0" smtClean="0">
                  <a:solidFill>
                    <a:prstClr val="black"/>
                  </a:solidFill>
                </a:rPr>
                <a:t>1</a:t>
              </a:r>
              <a:r>
                <a:rPr lang="en-US" altLang="zh-TW" dirty="0" smtClean="0">
                  <a:solidFill>
                    <a:prstClr val="black"/>
                  </a:solidFill>
                </a:rPr>
                <a:t>    f</a:t>
              </a:r>
              <a:r>
                <a:rPr lang="en-US" altLang="zh-TW" baseline="-25000" dirty="0" smtClean="0">
                  <a:solidFill>
                    <a:prstClr val="black"/>
                  </a:solidFill>
                </a:rPr>
                <a:t>2</a:t>
              </a:r>
              <a:r>
                <a:rPr lang="en-US" altLang="zh-TW" dirty="0" smtClean="0">
                  <a:solidFill>
                    <a:prstClr val="black"/>
                  </a:solidFill>
                </a:rPr>
                <a:t>  f</a:t>
              </a:r>
              <a:r>
                <a:rPr lang="en-US" altLang="zh-TW" baseline="-25000" dirty="0" smtClean="0">
                  <a:solidFill>
                    <a:prstClr val="black"/>
                  </a:solidFill>
                </a:rPr>
                <a:t>3</a:t>
              </a:r>
              <a:r>
                <a:rPr lang="en-US" altLang="zh-TW" dirty="0" smtClean="0">
                  <a:solidFill>
                    <a:prstClr val="black"/>
                  </a:solidFill>
                </a:rPr>
                <a:t>        f</a:t>
              </a:r>
              <a:r>
                <a:rPr lang="en-US" altLang="zh-TW" baseline="-25000" dirty="0" smtClean="0">
                  <a:solidFill>
                    <a:prstClr val="black"/>
                  </a:solidFill>
                </a:rPr>
                <a:t>4</a:t>
              </a:r>
              <a:r>
                <a:rPr lang="en-US" altLang="zh-TW" dirty="0" smtClean="0">
                  <a:solidFill>
                    <a:prstClr val="black"/>
                  </a:solidFill>
                </a:rPr>
                <a:t>         f</a:t>
              </a:r>
              <a:r>
                <a:rPr lang="en-US" altLang="zh-TW" baseline="-25000" dirty="0" smtClean="0">
                  <a:solidFill>
                    <a:prstClr val="black"/>
                  </a:solidFill>
                </a:rPr>
                <a:t>5</a:t>
              </a:r>
              <a:r>
                <a:rPr lang="en-US" altLang="zh-TW" dirty="0" smtClean="0">
                  <a:solidFill>
                    <a:prstClr val="black"/>
                  </a:solidFill>
                </a:rPr>
                <a:t>     f</a:t>
              </a:r>
              <a:r>
                <a:rPr lang="en-US" altLang="zh-TW" baseline="-25000" dirty="0" smtClean="0">
                  <a:solidFill>
                    <a:prstClr val="black"/>
                  </a:solidFill>
                </a:rPr>
                <a:t>6</a:t>
              </a:r>
              <a:r>
                <a:rPr lang="en-US" altLang="zh-TW" dirty="0" smtClean="0">
                  <a:solidFill>
                    <a:prstClr val="black"/>
                  </a:solidFill>
                </a:rPr>
                <a:t>    f</a:t>
              </a:r>
              <a:r>
                <a:rPr lang="en-US" altLang="zh-TW" baseline="-25000" dirty="0" smtClean="0">
                  <a:solidFill>
                    <a:prstClr val="black"/>
                  </a:solidFill>
                </a:rPr>
                <a:t>7</a:t>
              </a:r>
              <a:endParaRPr lang="zh-TW" altLang="en-US" baseline="-25000" dirty="0">
                <a:solidFill>
                  <a:prstClr val="black"/>
                </a:solidFill>
              </a:endParaRPr>
            </a:p>
          </p:txBody>
        </p:sp>
      </p:grpSp>
      <mc:AlternateContent xmlns:mc="http://schemas.openxmlformats.org/markup-compatibility/2006" xmlns:a14="http://schemas.microsoft.com/office/drawing/2010/main">
        <mc:Choice Requires="a14">
          <p:sp>
            <p:nvSpPr>
              <p:cNvPr id="6" name="矩形 5"/>
              <p:cNvSpPr/>
              <p:nvPr/>
            </p:nvSpPr>
            <p:spPr>
              <a:xfrm>
                <a:off x="4283968" y="4437112"/>
                <a:ext cx="4740400" cy="2298065"/>
              </a:xfrm>
              <a:prstGeom prst="rect">
                <a:avLst/>
              </a:prstGeom>
            </p:spPr>
            <p:txBody>
              <a:bodyPr wrap="none">
                <a:spAutoFit/>
              </a:bodyPr>
              <a:lstStyle/>
              <a:p>
                <a:pPr>
                  <a:spcBef>
                    <a:spcPts val="700"/>
                  </a:spcBef>
                </a:pPr>
                <a:r>
                  <a:rPr lang="en-US" altLang="zh-TW" sz="2400" dirty="0">
                    <a:solidFill>
                      <a:prstClr val="black"/>
                    </a:solidFill>
                    <a:latin typeface="Times New Roman" pitchFamily="18" charset="0"/>
                    <a:cs typeface="Times New Roman" pitchFamily="18" charset="0"/>
                  </a:rPr>
                  <a:t>For </a:t>
                </a:r>
                <a:r>
                  <a:rPr lang="en-US" altLang="zh-TW" sz="2400" dirty="0" smtClean="0">
                    <a:solidFill>
                      <a:prstClr val="black"/>
                    </a:solidFill>
                    <a:latin typeface="Times New Roman" pitchFamily="18" charset="0"/>
                    <a:cs typeface="Times New Roman" pitchFamily="18" charset="0"/>
                  </a:rPr>
                  <a:t>this example alignment a</a:t>
                </a:r>
              </a:p>
              <a:p>
                <a:pPr>
                  <a:spcBef>
                    <a:spcPts val="700"/>
                  </a:spcBef>
                </a:pPr>
                <a14:m>
                  <m:oMath xmlns:m="http://schemas.openxmlformats.org/officeDocument/2006/math">
                    <m:r>
                      <a:rPr lang="en-US" altLang="zh-TW" sz="2400" i="1">
                        <a:solidFill>
                          <a:prstClr val="black"/>
                        </a:solidFill>
                        <a:latin typeface="Cambria Math"/>
                      </a:rPr>
                      <m:t>𝑝</m:t>
                    </m:r>
                    <m:r>
                      <a:rPr lang="en-US" altLang="zh-TW" sz="2400" i="1">
                        <a:solidFill>
                          <a:prstClr val="black"/>
                        </a:solidFill>
                        <a:latin typeface="Cambria Math"/>
                      </a:rPr>
                      <m:t>(</m:t>
                    </m:r>
                    <m:r>
                      <a:rPr lang="en-US" altLang="zh-TW" sz="2400" i="1">
                        <a:solidFill>
                          <a:prstClr val="black"/>
                        </a:solidFill>
                        <a:latin typeface="Cambria Math"/>
                      </a:rPr>
                      <m:t>𝑓</m:t>
                    </m:r>
                    <m:r>
                      <a:rPr lang="en-US" altLang="zh-TW" sz="2400" i="1">
                        <a:solidFill>
                          <a:prstClr val="black"/>
                        </a:solidFill>
                        <a:latin typeface="Cambria Math"/>
                      </a:rPr>
                      <m:t>|</m:t>
                    </m:r>
                    <m:r>
                      <a:rPr lang="en-US" altLang="zh-TW" sz="2400" i="1">
                        <a:solidFill>
                          <a:prstClr val="black"/>
                        </a:solidFill>
                        <a:latin typeface="Cambria Math"/>
                      </a:rPr>
                      <m:t>𝑒</m:t>
                    </m:r>
                    <m:r>
                      <a:rPr lang="en-US" altLang="zh-TW" sz="2400" i="1" smtClean="0">
                        <a:solidFill>
                          <a:prstClr val="black"/>
                        </a:solidFill>
                        <a:latin typeface="Cambria Math"/>
                      </a:rPr>
                      <m:t>, </m:t>
                    </m:r>
                    <m:r>
                      <a:rPr lang="en-US" altLang="zh-TW" sz="2400" i="1" smtClean="0">
                        <a:solidFill>
                          <a:prstClr val="black"/>
                        </a:solidFill>
                        <a:latin typeface="Cambria Math"/>
                      </a:rPr>
                      <m:t>𝑎</m:t>
                    </m:r>
                    <m:r>
                      <a:rPr lang="en-US" altLang="zh-TW" sz="2400" i="1">
                        <a:solidFill>
                          <a:prstClr val="black"/>
                        </a:solidFill>
                        <a:latin typeface="Cambria Math"/>
                      </a:rPr>
                      <m:t>)</m:t>
                    </m:r>
                  </m:oMath>
                </a14:m>
                <a:r>
                  <a:rPr lang="en-US" altLang="zh-TW" sz="2400" dirty="0">
                    <a:solidFill>
                      <a:prstClr val="black"/>
                    </a:solidFill>
                    <a:latin typeface="Times New Roman" pitchFamily="18" charset="0"/>
                    <a:cs typeface="Times New Roman" pitchFamily="18" charset="0"/>
                  </a:rPr>
                  <a:t>=</a:t>
                </a:r>
                <a:r>
                  <a:rPr lang="en-US" altLang="zh-TW" sz="2400" dirty="0" smtClean="0">
                    <a:solidFill>
                      <a:prstClr val="black"/>
                    </a:solidFill>
                    <a:latin typeface="Times New Roman" pitchFamily="18" charset="0"/>
                    <a:cs typeface="Times New Roman" pitchFamily="18" charset="0"/>
                  </a:rPr>
                  <a:t> p(He|</a:t>
                </a:r>
                <a:r>
                  <a:rPr lang="zh-TW" altLang="en-US" sz="2400" dirty="0" smtClean="0">
                    <a:solidFill>
                      <a:prstClr val="black"/>
                    </a:solidFill>
                    <a:latin typeface="Times New Roman" pitchFamily="18" charset="0"/>
                    <a:cs typeface="Times New Roman" pitchFamily="18" charset="0"/>
                  </a:rPr>
                  <a:t>他</a:t>
                </a:r>
                <a:r>
                  <a:rPr lang="en-US" altLang="zh-TW" sz="2400" dirty="0" smtClean="0">
                    <a:solidFill>
                      <a:prstClr val="black"/>
                    </a:solidFill>
                    <a:latin typeface="Times New Roman" pitchFamily="18" charset="0"/>
                    <a:cs typeface="Times New Roman" pitchFamily="18" charset="0"/>
                  </a:rPr>
                  <a:t>)*p(is|</a:t>
                </a:r>
                <a:r>
                  <a:rPr lang="zh-TW" altLang="en-US" sz="2400" dirty="0" smtClean="0">
                    <a:solidFill>
                      <a:prstClr val="black"/>
                    </a:solidFill>
                    <a:latin typeface="Times New Roman" pitchFamily="18" charset="0"/>
                    <a:cs typeface="Times New Roman" pitchFamily="18" charset="0"/>
                  </a:rPr>
                  <a:t>是</a:t>
                </a:r>
                <a:r>
                  <a:rPr lang="en-US" altLang="zh-TW" sz="2400" dirty="0" smtClean="0">
                    <a:solidFill>
                      <a:prstClr val="black"/>
                    </a:solidFill>
                    <a:latin typeface="Times New Roman" pitchFamily="18" charset="0"/>
                    <a:cs typeface="Times New Roman" pitchFamily="18" charset="0"/>
                  </a:rPr>
                  <a:t>)…</a:t>
                </a:r>
              </a:p>
              <a:p>
                <a:pPr>
                  <a:spcBef>
                    <a:spcPts val="700"/>
                  </a:spcBef>
                </a:pPr>
                <a14:m>
                  <m:oMath xmlns:m="http://schemas.openxmlformats.org/officeDocument/2006/math">
                    <m:r>
                      <a:rPr lang="en-US" altLang="zh-TW" sz="2400" i="1">
                        <a:solidFill>
                          <a:prstClr val="black"/>
                        </a:solidFill>
                        <a:latin typeface="Cambria Math"/>
                      </a:rPr>
                      <m:t>𝑝</m:t>
                    </m:r>
                    <m:r>
                      <a:rPr lang="en-US" altLang="zh-TW" sz="2400" i="1">
                        <a:solidFill>
                          <a:prstClr val="black"/>
                        </a:solidFill>
                        <a:latin typeface="Cambria Math"/>
                      </a:rPr>
                      <m:t>(</m:t>
                    </m:r>
                    <m:r>
                      <a:rPr lang="en-US" altLang="zh-TW" sz="2400" i="1">
                        <a:solidFill>
                          <a:prstClr val="black"/>
                        </a:solidFill>
                        <a:latin typeface="Cambria Math"/>
                      </a:rPr>
                      <m:t>𝑎</m:t>
                    </m:r>
                    <m:r>
                      <a:rPr lang="en-US" altLang="zh-TW" sz="2400" i="1">
                        <a:solidFill>
                          <a:prstClr val="black"/>
                        </a:solidFill>
                        <a:latin typeface="Cambria Math"/>
                      </a:rPr>
                      <m:t>)</m:t>
                    </m:r>
                  </m:oMath>
                </a14:m>
                <a:r>
                  <a:rPr lang="en-US" altLang="zh-TW" sz="2400" dirty="0">
                    <a:solidFill>
                      <a:prstClr val="black"/>
                    </a:solidFill>
                    <a:latin typeface="Times New Roman" pitchFamily="18" charset="0"/>
                    <a:cs typeface="Times New Roman" pitchFamily="18" charset="0"/>
                  </a:rPr>
                  <a:t>= </a:t>
                </a:r>
                <a:r>
                  <a:rPr lang="en-US" altLang="zh-TW" sz="2400" dirty="0" smtClean="0">
                    <a:solidFill>
                      <a:prstClr val="black"/>
                    </a:solidFill>
                    <a:latin typeface="Times New Roman" pitchFamily="18" charset="0"/>
                    <a:cs typeface="Times New Roman" pitchFamily="18" charset="0"/>
                  </a:rPr>
                  <a:t>p(a: He&lt;--&gt;</a:t>
                </a:r>
                <a:r>
                  <a:rPr lang="zh-TW" altLang="en-US" sz="2400" dirty="0" smtClean="0">
                    <a:solidFill>
                      <a:prstClr val="black"/>
                    </a:solidFill>
                    <a:latin typeface="Times New Roman" pitchFamily="18" charset="0"/>
                    <a:cs typeface="Times New Roman" pitchFamily="18" charset="0"/>
                  </a:rPr>
                  <a:t>他</a:t>
                </a:r>
                <a:r>
                  <a:rPr lang="en-US" altLang="zh-TW" sz="2400" dirty="0" smtClean="0">
                    <a:solidFill>
                      <a:prstClr val="black"/>
                    </a:solidFill>
                    <a:latin typeface="Times New Roman" pitchFamily="18" charset="0"/>
                    <a:cs typeface="Times New Roman" pitchFamily="18" charset="0"/>
                  </a:rPr>
                  <a:t>, is&lt;--&gt;</a:t>
                </a:r>
                <a:r>
                  <a:rPr lang="zh-TW" altLang="en-US" sz="2400" dirty="0" smtClean="0">
                    <a:solidFill>
                      <a:prstClr val="black"/>
                    </a:solidFill>
                    <a:latin typeface="Times New Roman" pitchFamily="18" charset="0"/>
                    <a:cs typeface="Times New Roman" pitchFamily="18" charset="0"/>
                  </a:rPr>
                  <a:t>是</a:t>
                </a:r>
                <a:r>
                  <a:rPr lang="en-US" altLang="zh-TW" sz="2400" dirty="0" smtClean="0">
                    <a:solidFill>
                      <a:prstClr val="black"/>
                    </a:solidFill>
                    <a:latin typeface="Times New Roman" pitchFamily="18" charset="0"/>
                    <a:cs typeface="Times New Roman" pitchFamily="18" charset="0"/>
                  </a:rPr>
                  <a:t>,….)</a:t>
                </a:r>
              </a:p>
              <a:p>
                <a:pPr>
                  <a:spcBef>
                    <a:spcPts val="700"/>
                  </a:spcBef>
                </a:pPr>
                <a:r>
                  <a:rPr lang="en-US" altLang="zh-TW" sz="2400" dirty="0" smtClean="0">
                    <a:solidFill>
                      <a:prstClr val="black"/>
                    </a:solidFill>
                    <a:latin typeface="Times New Roman" pitchFamily="18" charset="0"/>
                    <a:cs typeface="Times New Roman" pitchFamily="18" charset="0"/>
                  </a:rPr>
                  <a:t>All probabilities trained with parallel</a:t>
                </a:r>
              </a:p>
              <a:p>
                <a:pPr>
                  <a:spcBef>
                    <a:spcPts val="700"/>
                  </a:spcBef>
                </a:pPr>
                <a:r>
                  <a:rPr lang="en-US" altLang="zh-TW" sz="2400" dirty="0" smtClean="0">
                    <a:solidFill>
                      <a:prstClr val="black"/>
                    </a:solidFill>
                    <a:latin typeface="Times New Roman" pitchFamily="18" charset="0"/>
                    <a:cs typeface="Times New Roman" pitchFamily="18" charset="0"/>
                  </a:rPr>
                  <a:t>bilingual corpora aligned or not</a:t>
                </a:r>
                <a:endParaRPr lang="zh-TW" altLang="en-US" sz="2400" dirty="0">
                  <a:solidFill>
                    <a:prstClr val="black"/>
                  </a:solidFill>
                  <a:latin typeface="Times New Roman" pitchFamily="18" charset="0"/>
                  <a:cs typeface="Times New Roman"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4283968" y="4437112"/>
                <a:ext cx="4740400" cy="2298065"/>
              </a:xfrm>
              <a:prstGeom prst="rect">
                <a:avLst/>
              </a:prstGeom>
              <a:blipFill rotWithShape="1">
                <a:blip r:embed="rId3"/>
                <a:stretch>
                  <a:fillRect l="-2059" t="-2122" r="-386" b="-5305"/>
                </a:stretch>
              </a:blipFill>
            </p:spPr>
            <p:txBody>
              <a:bodyPr/>
              <a:lstStyle/>
              <a:p>
                <a:r>
                  <a:rPr lang="zh-TW" altLang="en-US">
                    <a:noFill/>
                  </a:rPr>
                  <a:t> </a:t>
                </a:r>
              </a:p>
            </p:txBody>
          </p:sp>
        </mc:Fallback>
      </mc:AlternateContent>
      <p:sp>
        <p:nvSpPr>
          <p:cNvPr id="21"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solidFill>
                <a:prstClr val="black"/>
              </a:solidFill>
            </a:endParaRPr>
          </a:p>
        </p:txBody>
      </p:sp>
    </p:spTree>
    <p:extLst>
      <p:ext uri="{BB962C8B-B14F-4D97-AF65-F5344CB8AC3E}">
        <p14:creationId xmlns:p14="http://schemas.microsoft.com/office/powerpoint/2010/main" val="408380500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bwMode="auto">
          <a:xfrm>
            <a:off x="36000" y="115200"/>
            <a:ext cx="8229600" cy="633600"/>
          </a:xfrm>
          <a:noFill/>
          <a:ln>
            <a:miter lim="800000"/>
            <a:headEnd/>
            <a:tailEnd/>
          </a:ln>
        </p:spPr>
        <p:txBody>
          <a:bodyPr vert="horz" wrap="square" lIns="91440" tIns="45720" rIns="91440" bIns="45720" numCol="1" anchor="t" anchorCtr="0" compatLnSpc="1">
            <a:prstTxWarp prst="textNoShape">
              <a:avLst/>
            </a:prstTxWarp>
          </a:bodyPr>
          <a:lstStyle/>
          <a:p>
            <a:pPr algn="l" eaLnBrk="1" hangingPunct="1">
              <a:lnSpc>
                <a:spcPct val="90000"/>
              </a:lnSpc>
            </a:pPr>
            <a:r>
              <a:rPr lang="en-US" altLang="zh-TW" sz="3300" b="1" dirty="0" smtClean="0">
                <a:latin typeface="Times New Roman" pitchFamily="18" charset="0"/>
              </a:rPr>
              <a:t>Generative Models for SMT</a:t>
            </a:r>
          </a:p>
        </p:txBody>
      </p:sp>
      <p:sp>
        <p:nvSpPr>
          <p:cNvPr id="34819" name="Rectangle 3"/>
          <p:cNvSpPr>
            <a:spLocks noGrp="1" noChangeArrowheads="1"/>
          </p:cNvSpPr>
          <p:nvPr>
            <p:ph type="body" sz="half" idx="1"/>
          </p:nvPr>
        </p:nvSpPr>
        <p:spPr bwMode="auto">
          <a:xfrm>
            <a:off x="36000" y="907200"/>
            <a:ext cx="9000000" cy="4033968"/>
          </a:xfrm>
          <a:noFill/>
          <a:ln>
            <a:miter lim="800000"/>
            <a:headEnd/>
            <a:tailEnd/>
          </a:ln>
        </p:spPr>
        <p:txBody>
          <a:bodyPr vert="horz" wrap="square" lIns="91440" tIns="45720" rIns="91440" bIns="45720" numCol="1" anchor="t" anchorCtr="0" compatLnSpc="1">
            <a:prstTxWarp prst="textNoShape">
              <a:avLst/>
            </a:prstTxWarp>
            <a:normAutofit/>
          </a:bodyPr>
          <a:lstStyle/>
          <a:p>
            <a:pPr marL="180975" indent="-180975">
              <a:spcBef>
                <a:spcPct val="0"/>
              </a:spcBef>
            </a:pPr>
            <a:r>
              <a:rPr lang="en-US" altLang="zh-TW" sz="2800" b="1" dirty="0" smtClean="0">
                <a:latin typeface="Times New Roman" pitchFamily="18" charset="0"/>
              </a:rPr>
              <a:t>Unit translation model p(</a:t>
            </a:r>
            <a:r>
              <a:rPr lang="en-US" altLang="zh-TW" sz="2800" b="1" dirty="0" err="1" smtClean="0">
                <a:latin typeface="Times New Roman" pitchFamily="18" charset="0"/>
              </a:rPr>
              <a:t>f|e,a</a:t>
            </a:r>
            <a:r>
              <a:rPr lang="en-US" altLang="zh-TW" sz="2800" b="1" dirty="0" smtClean="0">
                <a:latin typeface="Times New Roman" pitchFamily="18" charset="0"/>
              </a:rPr>
              <a:t>): </a:t>
            </a:r>
            <a:endParaRPr lang="en-US" altLang="zh-TW" sz="2800" dirty="0" smtClean="0">
              <a:latin typeface="Times New Roman" pitchFamily="18" charset="0"/>
            </a:endParaRPr>
          </a:p>
          <a:p>
            <a:pPr marL="542925" lvl="1" indent="-182563">
              <a:spcBef>
                <a:spcPct val="0"/>
              </a:spcBef>
            </a:pPr>
            <a:r>
              <a:rPr lang="en-US" altLang="zh-TW" dirty="0" smtClean="0">
                <a:latin typeface="Times New Roman" pitchFamily="18" charset="0"/>
              </a:rPr>
              <a:t>Based on unit translation table:</a:t>
            </a:r>
          </a:p>
          <a:p>
            <a:pPr marL="542925" lvl="1" indent="-182563">
              <a:spcBef>
                <a:spcPct val="0"/>
              </a:spcBef>
            </a:pPr>
            <a:r>
              <a:rPr lang="en-US" altLang="zh-TW" dirty="0" smtClean="0">
                <a:latin typeface="Times New Roman" pitchFamily="18" charset="0"/>
              </a:rPr>
              <a:t>Examples:</a:t>
            </a:r>
          </a:p>
          <a:p>
            <a:pPr marL="542925" lvl="1" indent="-182563">
              <a:spcBef>
                <a:spcPct val="0"/>
              </a:spcBef>
            </a:pPr>
            <a:endParaRPr lang="en-US" altLang="zh-TW" dirty="0">
              <a:latin typeface="Times New Roman" pitchFamily="18" charset="0"/>
            </a:endParaRPr>
          </a:p>
          <a:p>
            <a:pPr marL="542925" lvl="1" indent="-182563">
              <a:spcBef>
                <a:spcPct val="0"/>
              </a:spcBef>
            </a:pPr>
            <a:endParaRPr lang="en-US" altLang="zh-TW" dirty="0" smtClean="0">
              <a:latin typeface="Times New Roman" pitchFamily="18" charset="0"/>
            </a:endParaRPr>
          </a:p>
          <a:p>
            <a:pPr marL="542925" lvl="1" indent="-182563">
              <a:spcBef>
                <a:spcPct val="0"/>
              </a:spcBef>
            </a:pPr>
            <a:endParaRPr lang="en-US" altLang="zh-TW" dirty="0">
              <a:latin typeface="Times New Roman" pitchFamily="18" charset="0"/>
            </a:endParaRPr>
          </a:p>
          <a:p>
            <a:pPr marL="542925" lvl="1" indent="-182563">
              <a:spcBef>
                <a:spcPct val="0"/>
              </a:spcBef>
            </a:pPr>
            <a:endParaRPr lang="en-US" altLang="zh-TW" dirty="0" smtClean="0">
              <a:latin typeface="Times New Roman" pitchFamily="18" charset="0"/>
            </a:endParaRPr>
          </a:p>
          <a:p>
            <a:pPr marL="542925" lvl="1" indent="-182563">
              <a:spcBef>
                <a:spcPct val="0"/>
              </a:spcBef>
            </a:pPr>
            <a:r>
              <a:rPr lang="en-US" altLang="zh-TW" dirty="0" smtClean="0">
                <a:latin typeface="Times New Roman" pitchFamily="18" charset="0"/>
              </a:rPr>
              <a:t>Tables can be accumulated from training data</a:t>
            </a:r>
          </a:p>
          <a:p>
            <a:pPr marL="542925" lvl="1" indent="-182563" eaLnBrk="1" hangingPunct="1">
              <a:spcBef>
                <a:spcPct val="0"/>
              </a:spcBef>
              <a:buNone/>
            </a:pPr>
            <a:endParaRPr lang="en-US" altLang="zh-TW" dirty="0" smtClean="0">
              <a:latin typeface="Times New Roman" pitchFamily="18" charset="0"/>
              <a:sym typeface="Symbol" pitchFamily="18" charset="2"/>
            </a:endParaRPr>
          </a:p>
        </p:txBody>
      </p:sp>
      <p:sp>
        <p:nvSpPr>
          <p:cNvPr id="1843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18438"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18440"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graphicFrame>
        <p:nvGraphicFramePr>
          <p:cNvPr id="16" name="表格 15"/>
          <p:cNvGraphicFramePr>
            <a:graphicFrameLocks noGrp="1"/>
          </p:cNvGraphicFramePr>
          <p:nvPr>
            <p:extLst>
              <p:ext uri="{D42A27DB-BD31-4B8C-83A1-F6EECF244321}">
                <p14:modId xmlns:p14="http://schemas.microsoft.com/office/powerpoint/2010/main" val="2300894964"/>
              </p:ext>
            </p:extLst>
          </p:nvPr>
        </p:nvGraphicFramePr>
        <p:xfrm>
          <a:off x="827584" y="2636912"/>
          <a:ext cx="3216598" cy="914400"/>
        </p:xfrm>
        <a:graphic>
          <a:graphicData uri="http://schemas.openxmlformats.org/drawingml/2006/table">
            <a:tbl>
              <a:tblPr firstRow="1" bandRow="1">
                <a:tableStyleId>{5940675A-B579-460E-94D1-54222C63F5DA}</a:tableStyleId>
              </a:tblPr>
              <a:tblGrid>
                <a:gridCol w="1776438">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tblGrid>
              <a:tr h="370840">
                <a:tc>
                  <a:txBody>
                    <a:bodyPr/>
                    <a:lstStyle/>
                    <a:p>
                      <a:r>
                        <a:rPr lang="en-US" altLang="zh-TW" sz="2400" dirty="0" smtClean="0">
                          <a:latin typeface="Times New Roman" pitchFamily="18" charset="0"/>
                          <a:cs typeface="Times New Roman" pitchFamily="18" charset="0"/>
                        </a:rPr>
                        <a:t>p(book|</a:t>
                      </a:r>
                      <a:r>
                        <a:rPr lang="zh-TW" altLang="en-US" sz="2400" dirty="0" smtClean="0">
                          <a:latin typeface="Times New Roman" pitchFamily="18" charset="0"/>
                          <a:cs typeface="Times New Roman" pitchFamily="18" charset="0"/>
                        </a:rPr>
                        <a:t>書</a:t>
                      </a:r>
                      <a:r>
                        <a:rPr lang="en-US" altLang="zh-TW" sz="2400" dirty="0" smtClean="0">
                          <a:latin typeface="Times New Roman" pitchFamily="18" charset="0"/>
                          <a:cs typeface="Times New Roman" pitchFamily="18" charset="0"/>
                        </a:rPr>
                        <a:t>)</a:t>
                      </a:r>
                      <a:endParaRPr lang="zh-TW" altLang="en-US" sz="2400" dirty="0">
                        <a:latin typeface="Times New Roman" pitchFamily="18" charset="0"/>
                        <a:cs typeface="Times New Roman" pitchFamily="18" charset="0"/>
                      </a:endParaRPr>
                    </a:p>
                  </a:txBody>
                  <a:tcPr/>
                </a:tc>
                <a:tc>
                  <a:txBody>
                    <a:bodyPr/>
                    <a:lstStyle/>
                    <a:p>
                      <a:r>
                        <a:rPr lang="en-US" altLang="zh-TW" sz="2400" dirty="0" smtClean="0">
                          <a:latin typeface="Times New Roman" pitchFamily="18" charset="0"/>
                          <a:cs typeface="Times New Roman" pitchFamily="18" charset="0"/>
                        </a:rPr>
                        <a:t>0.95</a:t>
                      </a:r>
                      <a:endParaRPr lang="zh-TW" altLang="en-US" sz="2400" dirty="0">
                        <a:latin typeface="Times New Roman" pitchFamily="18" charset="0"/>
                        <a:cs typeface="Times New Roman" pitchFamily="18" charset="0"/>
                      </a:endParaRPr>
                    </a:p>
                  </a:txBody>
                  <a:tcPr/>
                </a:tc>
                <a:extLst>
                  <a:ext uri="{0D108BD9-81ED-4DB2-BD59-A6C34878D82A}">
                    <a16:rowId xmlns:a16="http://schemas.microsoft.com/office/drawing/2014/main" val="10000"/>
                  </a:ext>
                </a:extLst>
              </a:tr>
              <a:tr h="370840">
                <a:tc>
                  <a:txBody>
                    <a:bodyPr/>
                    <a:lstStyle/>
                    <a:p>
                      <a:r>
                        <a:rPr lang="en-US" altLang="zh-TW" sz="2400" dirty="0" smtClean="0">
                          <a:latin typeface="Times New Roman" pitchFamily="18" charset="0"/>
                          <a:cs typeface="Times New Roman" pitchFamily="18" charset="0"/>
                        </a:rPr>
                        <a:t>p(write|</a:t>
                      </a:r>
                      <a:r>
                        <a:rPr lang="zh-TW" altLang="en-US" sz="2400" dirty="0" smtClean="0">
                          <a:latin typeface="Times New Roman" pitchFamily="18" charset="0"/>
                          <a:cs typeface="Times New Roman" pitchFamily="18" charset="0"/>
                        </a:rPr>
                        <a:t>書</a:t>
                      </a:r>
                      <a:r>
                        <a:rPr lang="en-US" altLang="zh-TW" sz="2400" dirty="0" smtClean="0">
                          <a:latin typeface="Times New Roman" pitchFamily="18" charset="0"/>
                          <a:cs typeface="Times New Roman" pitchFamily="18" charset="0"/>
                        </a:rPr>
                        <a:t>)</a:t>
                      </a:r>
                      <a:endParaRPr lang="zh-TW" altLang="en-US" sz="2400" dirty="0">
                        <a:latin typeface="Times New Roman" pitchFamily="18" charset="0"/>
                        <a:cs typeface="Times New Roman" pitchFamily="18" charset="0"/>
                      </a:endParaRPr>
                    </a:p>
                  </a:txBody>
                  <a:tcPr/>
                </a:tc>
                <a:tc>
                  <a:txBody>
                    <a:bodyPr/>
                    <a:lstStyle/>
                    <a:p>
                      <a:r>
                        <a:rPr lang="en-US" altLang="zh-TW" sz="2400" dirty="0" smtClean="0">
                          <a:latin typeface="Times New Roman" pitchFamily="18" charset="0"/>
                          <a:cs typeface="Times New Roman" pitchFamily="18" charset="0"/>
                        </a:rPr>
                        <a:t>0.05</a:t>
                      </a:r>
                      <a:endParaRPr lang="zh-TW" altLang="en-US" sz="2400" dirty="0">
                        <a:latin typeface="Times New Roman" pitchFamily="18" charset="0"/>
                        <a:cs typeface="Times New Roman" pitchFamily="18" charset="0"/>
                      </a:endParaRPr>
                    </a:p>
                  </a:txBody>
                  <a:tcPr/>
                </a:tc>
                <a:extLst>
                  <a:ext uri="{0D108BD9-81ED-4DB2-BD59-A6C34878D82A}">
                    <a16:rowId xmlns:a16="http://schemas.microsoft.com/office/drawing/2014/main" val="10001"/>
                  </a:ext>
                </a:extLst>
              </a:tr>
            </a:tbl>
          </a:graphicData>
        </a:graphic>
      </p:graphicFrame>
      <p:graphicFrame>
        <p:nvGraphicFramePr>
          <p:cNvPr id="17" name="表格 16"/>
          <p:cNvGraphicFramePr>
            <a:graphicFrameLocks noGrp="1"/>
          </p:cNvGraphicFramePr>
          <p:nvPr>
            <p:extLst>
              <p:ext uri="{D42A27DB-BD31-4B8C-83A1-F6EECF244321}">
                <p14:modId xmlns:p14="http://schemas.microsoft.com/office/powerpoint/2010/main" val="2497938406"/>
              </p:ext>
            </p:extLst>
          </p:nvPr>
        </p:nvGraphicFramePr>
        <p:xfrm>
          <a:off x="5000628" y="2636912"/>
          <a:ext cx="2928958" cy="914400"/>
        </p:xfrm>
        <a:graphic>
          <a:graphicData uri="http://schemas.openxmlformats.org/drawingml/2006/table">
            <a:tbl>
              <a:tblPr firstRow="1" bandRow="1">
                <a:tableStyleId>{5940675A-B579-460E-94D1-54222C63F5DA}</a:tableStyleId>
              </a:tblPr>
              <a:tblGrid>
                <a:gridCol w="1500198">
                  <a:extLst>
                    <a:ext uri="{9D8B030D-6E8A-4147-A177-3AD203B41FA5}">
                      <a16:colId xmlns:a16="http://schemas.microsoft.com/office/drawing/2014/main" val="20000"/>
                    </a:ext>
                  </a:extLst>
                </a:gridCol>
                <a:gridCol w="1428760">
                  <a:extLst>
                    <a:ext uri="{9D8B030D-6E8A-4147-A177-3AD203B41FA5}">
                      <a16:colId xmlns:a16="http://schemas.microsoft.com/office/drawing/2014/main" val="20001"/>
                    </a:ext>
                  </a:extLst>
                </a:gridCol>
              </a:tblGrid>
              <a:tr h="370840">
                <a:tc>
                  <a:txBody>
                    <a:bodyPr/>
                    <a:lstStyle/>
                    <a:p>
                      <a:r>
                        <a:rPr lang="en-US" altLang="zh-TW" sz="2400" dirty="0" smtClean="0">
                          <a:latin typeface="Times New Roman" pitchFamily="18" charset="0"/>
                          <a:cs typeface="Times New Roman" pitchFamily="18" charset="0"/>
                        </a:rPr>
                        <a:t>p(walk|</a:t>
                      </a:r>
                      <a:r>
                        <a:rPr lang="zh-TW" altLang="en-US" sz="2400" dirty="0" smtClean="0">
                          <a:latin typeface="Times New Roman" pitchFamily="18" charset="0"/>
                          <a:cs typeface="Times New Roman" pitchFamily="18" charset="0"/>
                        </a:rPr>
                        <a:t>走</a:t>
                      </a:r>
                      <a:r>
                        <a:rPr lang="en-US" altLang="zh-TW" sz="2400" dirty="0" smtClean="0">
                          <a:latin typeface="Times New Roman" pitchFamily="18" charset="0"/>
                          <a:cs typeface="Times New Roman" pitchFamily="18" charset="0"/>
                        </a:rPr>
                        <a:t>)</a:t>
                      </a:r>
                      <a:endParaRPr lang="zh-TW" altLang="en-US" sz="2400" dirty="0">
                        <a:latin typeface="Times New Roman" pitchFamily="18" charset="0"/>
                        <a:cs typeface="Times New Roman" pitchFamily="18" charset="0"/>
                      </a:endParaRPr>
                    </a:p>
                  </a:txBody>
                  <a:tcPr/>
                </a:tc>
                <a:tc>
                  <a:txBody>
                    <a:bodyPr/>
                    <a:lstStyle/>
                    <a:p>
                      <a:r>
                        <a:rPr lang="en-US" altLang="zh-TW" sz="2400" dirty="0" smtClean="0">
                          <a:latin typeface="Times New Roman" pitchFamily="18" charset="0"/>
                          <a:cs typeface="Times New Roman" pitchFamily="18" charset="0"/>
                        </a:rPr>
                        <a:t>0.8</a:t>
                      </a:r>
                      <a:endParaRPr lang="zh-TW" altLang="en-US" sz="2400" dirty="0">
                        <a:latin typeface="Times New Roman" pitchFamily="18" charset="0"/>
                        <a:cs typeface="Times New Roman" pitchFamily="18" charset="0"/>
                      </a:endParaRPr>
                    </a:p>
                  </a:txBody>
                  <a:tcPr/>
                </a:tc>
                <a:extLst>
                  <a:ext uri="{0D108BD9-81ED-4DB2-BD59-A6C34878D82A}">
                    <a16:rowId xmlns:a16="http://schemas.microsoft.com/office/drawing/2014/main" val="10000"/>
                  </a:ext>
                </a:extLst>
              </a:tr>
              <a:tr h="370840">
                <a:tc>
                  <a:txBody>
                    <a:bodyPr/>
                    <a:lstStyle/>
                    <a:p>
                      <a:r>
                        <a:rPr lang="en-US" altLang="zh-TW" sz="2400" dirty="0" smtClean="0">
                          <a:latin typeface="Times New Roman" pitchFamily="18" charset="0"/>
                          <a:cs typeface="Times New Roman" pitchFamily="18" charset="0"/>
                        </a:rPr>
                        <a:t>p(leave|</a:t>
                      </a:r>
                      <a:r>
                        <a:rPr lang="zh-TW" altLang="en-US" sz="2400" dirty="0" smtClean="0">
                          <a:latin typeface="Times New Roman" pitchFamily="18" charset="0"/>
                          <a:cs typeface="Times New Roman" pitchFamily="18" charset="0"/>
                        </a:rPr>
                        <a:t>走</a:t>
                      </a:r>
                      <a:r>
                        <a:rPr lang="en-US" altLang="zh-TW" sz="2400" dirty="0" smtClean="0">
                          <a:latin typeface="Times New Roman" pitchFamily="18" charset="0"/>
                          <a:cs typeface="Times New Roman" pitchFamily="18" charset="0"/>
                        </a:rPr>
                        <a:t>)</a:t>
                      </a:r>
                      <a:endParaRPr lang="zh-TW" altLang="en-US" sz="2400" dirty="0">
                        <a:latin typeface="Times New Roman" pitchFamily="18" charset="0"/>
                        <a:cs typeface="Times New Roman" pitchFamily="18" charset="0"/>
                      </a:endParaRPr>
                    </a:p>
                  </a:txBody>
                  <a:tcPr/>
                </a:tc>
                <a:tc>
                  <a:txBody>
                    <a:bodyPr/>
                    <a:lstStyle/>
                    <a:p>
                      <a:r>
                        <a:rPr lang="en-US" altLang="zh-TW" sz="2400" dirty="0" smtClean="0">
                          <a:latin typeface="Times New Roman" pitchFamily="18" charset="0"/>
                          <a:cs typeface="Times New Roman" pitchFamily="18" charset="0"/>
                        </a:rPr>
                        <a:t>0.2</a:t>
                      </a:r>
                      <a:endParaRPr lang="zh-TW" altLang="en-US" sz="2400" dirty="0">
                        <a:latin typeface="Times New Roman" pitchFamily="18" charset="0"/>
                        <a:cs typeface="Times New Roman" pitchFamily="18" charset="0"/>
                      </a:endParaRPr>
                    </a:p>
                  </a:txBody>
                  <a:tcPr/>
                </a:tc>
                <a:extLst>
                  <a:ext uri="{0D108BD9-81ED-4DB2-BD59-A6C34878D82A}">
                    <a16:rowId xmlns:a16="http://schemas.microsoft.com/office/drawing/2014/main" val="10001"/>
                  </a:ext>
                </a:extLst>
              </a:tr>
            </a:tbl>
          </a:graphicData>
        </a:graphic>
      </p:graphicFrame>
      <p:sp>
        <p:nvSpPr>
          <p:cNvPr id="15"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solidFill>
                <a:prstClr val="black"/>
              </a:solidFill>
            </a:endParaRPr>
          </a:p>
        </p:txBody>
      </p:sp>
    </p:spTree>
    <p:extLst>
      <p:ext uri="{BB962C8B-B14F-4D97-AF65-F5344CB8AC3E}">
        <p14:creationId xmlns:p14="http://schemas.microsoft.com/office/powerpoint/2010/main" val="985533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ox(in)">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bwMode="auto">
          <a:xfrm>
            <a:off x="36000" y="115200"/>
            <a:ext cx="8229600" cy="633600"/>
          </a:xfrm>
          <a:noFill/>
          <a:ln>
            <a:miter lim="800000"/>
            <a:headEnd/>
            <a:tailEnd/>
          </a:ln>
        </p:spPr>
        <p:txBody>
          <a:bodyPr vert="horz" wrap="square" lIns="91440" tIns="45720" rIns="91440" bIns="45720" numCol="1" anchor="t" anchorCtr="0" compatLnSpc="1">
            <a:prstTxWarp prst="textNoShape">
              <a:avLst/>
            </a:prstTxWarp>
          </a:bodyPr>
          <a:lstStyle/>
          <a:p>
            <a:pPr algn="l" eaLnBrk="1" hangingPunct="1">
              <a:lnSpc>
                <a:spcPct val="90000"/>
              </a:lnSpc>
            </a:pPr>
            <a:r>
              <a:rPr lang="en-US" altLang="zh-TW" sz="3300" b="1" dirty="0" smtClean="0">
                <a:latin typeface="Times New Roman" pitchFamily="18" charset="0"/>
              </a:rPr>
              <a:t>An Example of Reordering Model</a:t>
            </a:r>
          </a:p>
        </p:txBody>
      </p:sp>
      <p:sp>
        <p:nvSpPr>
          <p:cNvPr id="34819" name="Rectangle 3"/>
          <p:cNvSpPr>
            <a:spLocks noGrp="1" noChangeArrowheads="1"/>
          </p:cNvSpPr>
          <p:nvPr>
            <p:ph type="body" sz="half" idx="1"/>
          </p:nvPr>
        </p:nvSpPr>
        <p:spPr bwMode="auto">
          <a:xfrm>
            <a:off x="0" y="864000"/>
            <a:ext cx="9144000" cy="1606594"/>
          </a:xfrm>
          <a:noFill/>
          <a:ln>
            <a:miter lim="800000"/>
            <a:headEnd/>
            <a:tailEnd/>
          </a:ln>
        </p:spPr>
        <p:txBody>
          <a:bodyPr vert="horz" wrap="square" lIns="91440" tIns="45720" rIns="91440" bIns="45720" numCol="1" anchor="t" anchorCtr="0" compatLnSpc="1">
            <a:prstTxWarp prst="textNoShape">
              <a:avLst/>
            </a:prstTxWarp>
            <a:spAutoFit/>
          </a:bodyPr>
          <a:lstStyle/>
          <a:p>
            <a:pPr marL="180975" indent="-180975">
              <a:lnSpc>
                <a:spcPct val="80000"/>
              </a:lnSpc>
              <a:spcBef>
                <a:spcPct val="0"/>
              </a:spcBef>
            </a:pPr>
            <a:r>
              <a:rPr lang="en-US" altLang="zh-TW" sz="2400" b="1" dirty="0" smtClean="0">
                <a:latin typeface="Times New Roman" pitchFamily="18" charset="0"/>
              </a:rPr>
              <a:t>Lexicalized reordering model: </a:t>
            </a:r>
            <a:endParaRPr lang="en-US" altLang="zh-TW" sz="2400" dirty="0" smtClean="0">
              <a:latin typeface="Times New Roman" pitchFamily="18" charset="0"/>
            </a:endParaRPr>
          </a:p>
          <a:p>
            <a:pPr marL="542925" lvl="1" indent="-182563">
              <a:lnSpc>
                <a:spcPct val="90000"/>
              </a:lnSpc>
              <a:spcBef>
                <a:spcPct val="0"/>
              </a:spcBef>
            </a:pPr>
            <a:r>
              <a:rPr lang="en-US" altLang="zh-TW" sz="2200" dirty="0">
                <a:latin typeface="Times New Roman" pitchFamily="18" charset="0"/>
              </a:rPr>
              <a:t>m</a:t>
            </a:r>
            <a:r>
              <a:rPr lang="en-US" altLang="zh-TW" sz="2200" dirty="0" smtClean="0">
                <a:latin typeface="Times New Roman" pitchFamily="18" charset="0"/>
              </a:rPr>
              <a:t>odel the orientation</a:t>
            </a:r>
          </a:p>
          <a:p>
            <a:pPr marL="542925" lvl="1" indent="-182563">
              <a:lnSpc>
                <a:spcPct val="90000"/>
              </a:lnSpc>
              <a:spcBef>
                <a:spcPct val="0"/>
              </a:spcBef>
            </a:pPr>
            <a:r>
              <a:rPr lang="en-US" altLang="zh-TW" sz="2200" dirty="0" smtClean="0">
                <a:latin typeface="Times New Roman" pitchFamily="18" charset="0"/>
              </a:rPr>
              <a:t>orientation types: monotone(m), swap(s), discontinuous(d)</a:t>
            </a:r>
          </a:p>
          <a:p>
            <a:pPr marL="542925" lvl="1" indent="-182563">
              <a:lnSpc>
                <a:spcPct val="90000"/>
              </a:lnSpc>
              <a:spcBef>
                <a:spcPct val="0"/>
              </a:spcBef>
            </a:pPr>
            <a:r>
              <a:rPr lang="en-US" altLang="zh-TW" sz="2200" dirty="0" smtClean="0">
                <a:latin typeface="Times New Roman" pitchFamily="18" charset="0"/>
              </a:rPr>
              <a:t>Ex. </a:t>
            </a:r>
            <a:r>
              <a:rPr lang="en-US" altLang="zh-TW" sz="2200" dirty="0">
                <a:latin typeface="Times New Roman" pitchFamily="18" charset="0"/>
              </a:rPr>
              <a:t>p</a:t>
            </a:r>
            <a:r>
              <a:rPr lang="en-US" altLang="zh-TW" sz="2200" dirty="0" smtClean="0">
                <a:latin typeface="Times New Roman" pitchFamily="18" charset="0"/>
              </a:rPr>
              <a:t>(</a:t>
            </a:r>
            <a:r>
              <a:rPr lang="zh-TW" altLang="en-US" sz="2200" dirty="0" smtClean="0">
                <a:latin typeface="Times New Roman" pitchFamily="18" charset="0"/>
              </a:rPr>
              <a:t>他</a:t>
            </a:r>
            <a:r>
              <a:rPr lang="en-US" altLang="zh-TW" sz="2200" dirty="0" smtClean="0">
                <a:latin typeface="Times New Roman" pitchFamily="18" charset="0"/>
                <a:sym typeface="Wingdings" pitchFamily="2" charset="2"/>
              </a:rPr>
              <a:t>&lt;--</a:t>
            </a:r>
            <a:r>
              <a:rPr lang="en-US" altLang="zh-TW" sz="2200" dirty="0" smtClean="0">
                <a:latin typeface="Times New Roman" pitchFamily="18" charset="0"/>
              </a:rPr>
              <a:t>&gt;He,</a:t>
            </a:r>
            <a:r>
              <a:rPr lang="zh-TW" altLang="en-US" sz="2200" dirty="0" smtClean="0">
                <a:latin typeface="Times New Roman" pitchFamily="18" charset="0"/>
              </a:rPr>
              <a:t>是</a:t>
            </a:r>
            <a:r>
              <a:rPr lang="en-US" altLang="zh-TW" sz="2200" dirty="0" smtClean="0">
                <a:latin typeface="Times New Roman" pitchFamily="18" charset="0"/>
                <a:sym typeface="Wingdings" pitchFamily="2" charset="2"/>
              </a:rPr>
              <a:t>&lt;--</a:t>
            </a:r>
            <a:r>
              <a:rPr lang="en-US" altLang="zh-TW" sz="2200" dirty="0" smtClean="0">
                <a:latin typeface="Times New Roman" pitchFamily="18" charset="0"/>
              </a:rPr>
              <a:t>&gt;is…)=p( {</a:t>
            </a:r>
            <a:r>
              <a:rPr lang="zh-TW" altLang="en-US" sz="2200" dirty="0" smtClean="0">
                <a:latin typeface="Times New Roman" pitchFamily="18" charset="0"/>
              </a:rPr>
              <a:t>他</a:t>
            </a:r>
            <a:r>
              <a:rPr lang="en-US" altLang="zh-TW" sz="2200" dirty="0" smtClean="0">
                <a:latin typeface="Times New Roman" pitchFamily="18" charset="0"/>
              </a:rPr>
              <a:t>,He,(m)}, {</a:t>
            </a:r>
            <a:r>
              <a:rPr lang="zh-TW" altLang="en-US" sz="2200" dirty="0" smtClean="0">
                <a:latin typeface="Times New Roman" pitchFamily="18" charset="0"/>
              </a:rPr>
              <a:t>是</a:t>
            </a:r>
            <a:r>
              <a:rPr lang="en-US" altLang="zh-TW" sz="2200" dirty="0" smtClean="0">
                <a:latin typeface="Times New Roman" pitchFamily="18" charset="0"/>
              </a:rPr>
              <a:t>,is,(m)}, {</a:t>
            </a:r>
            <a:r>
              <a:rPr lang="zh-TW" altLang="en-US" sz="2200" dirty="0" smtClean="0">
                <a:latin typeface="Times New Roman" pitchFamily="18" charset="0"/>
              </a:rPr>
              <a:t>一位</a:t>
            </a:r>
            <a:r>
              <a:rPr lang="en-US" altLang="zh-TW" sz="2200" dirty="0" smtClean="0">
                <a:latin typeface="Times New Roman" pitchFamily="18" charset="0"/>
              </a:rPr>
              <a:t>,a,(d)}, </a:t>
            </a:r>
          </a:p>
          <a:p>
            <a:pPr marL="360362" lvl="1" indent="0">
              <a:lnSpc>
                <a:spcPct val="90000"/>
              </a:lnSpc>
              <a:spcBef>
                <a:spcPct val="0"/>
              </a:spcBef>
              <a:buNone/>
            </a:pPr>
            <a:r>
              <a:rPr lang="en-US" altLang="zh-TW" sz="2200" dirty="0">
                <a:latin typeface="Times New Roman" pitchFamily="18" charset="0"/>
              </a:rPr>
              <a:t> </a:t>
            </a:r>
            <a:r>
              <a:rPr lang="en-US" altLang="zh-TW" sz="2200" dirty="0" smtClean="0">
                <a:latin typeface="Times New Roman" pitchFamily="18" charset="0"/>
              </a:rPr>
              <a:t>                                      {</a:t>
            </a:r>
            <a:r>
              <a:rPr lang="zh-TW" altLang="en-US" sz="2200" dirty="0" smtClean="0">
                <a:latin typeface="Times New Roman" pitchFamily="18" charset="0"/>
              </a:rPr>
              <a:t>台大</a:t>
            </a:r>
            <a:r>
              <a:rPr lang="en-US" altLang="zh-TW" sz="2200" dirty="0" smtClean="0">
                <a:latin typeface="Times New Roman" pitchFamily="18" charset="0"/>
              </a:rPr>
              <a:t>,NTU,(s)}, {</a:t>
            </a:r>
            <a:r>
              <a:rPr lang="zh-TW" altLang="en-US" sz="2200" dirty="0" smtClean="0">
                <a:latin typeface="Times New Roman" pitchFamily="18" charset="0"/>
              </a:rPr>
              <a:t>的</a:t>
            </a:r>
            <a:r>
              <a:rPr lang="en-US" altLang="zh-TW" sz="2200" dirty="0" smtClean="0">
                <a:latin typeface="Times New Roman" pitchFamily="18" charset="0"/>
              </a:rPr>
              <a:t>,of,(s)}, {</a:t>
            </a:r>
            <a:r>
              <a:rPr lang="zh-TW" altLang="en-US" sz="2200" dirty="0" smtClean="0">
                <a:latin typeface="Times New Roman" pitchFamily="18" charset="0"/>
              </a:rPr>
              <a:t>教授</a:t>
            </a:r>
            <a:r>
              <a:rPr lang="en-US" altLang="zh-TW" sz="2200" dirty="0" smtClean="0">
                <a:latin typeface="Times New Roman" pitchFamily="18" charset="0"/>
              </a:rPr>
              <a:t>,professor,(d)} )</a:t>
            </a:r>
          </a:p>
        </p:txBody>
      </p:sp>
      <p:sp>
        <p:nvSpPr>
          <p:cNvPr id="1843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18438"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18440"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14" name="文字方塊 13"/>
          <p:cNvSpPr txBox="1"/>
          <p:nvPr/>
        </p:nvSpPr>
        <p:spPr>
          <a:xfrm>
            <a:off x="998064" y="6341258"/>
            <a:ext cx="4770858" cy="400110"/>
          </a:xfrm>
          <a:prstGeom prst="rect">
            <a:avLst/>
          </a:prstGeom>
          <a:noFill/>
        </p:spPr>
        <p:txBody>
          <a:bodyPr wrap="none" rtlCol="0">
            <a:spAutoFit/>
          </a:bodyPr>
          <a:lstStyle/>
          <a:p>
            <a:r>
              <a:rPr lang="en-US" altLang="zh-TW" sz="2000" dirty="0" smtClean="0">
                <a:solidFill>
                  <a:prstClr val="black"/>
                </a:solidFill>
                <a:latin typeface="Times New Roman" pitchFamily="18" charset="0"/>
                <a:cs typeface="Times New Roman" pitchFamily="18" charset="0"/>
              </a:rPr>
              <a:t>He </a:t>
            </a:r>
            <a:r>
              <a:rPr lang="zh-TW" altLang="en-US" sz="2000" dirty="0" smtClean="0">
                <a:solidFill>
                  <a:prstClr val="black"/>
                </a:solidFill>
                <a:latin typeface="Times New Roman" pitchFamily="18" charset="0"/>
                <a:cs typeface="Times New Roman" pitchFamily="18" charset="0"/>
              </a:rPr>
              <a:t>     </a:t>
            </a:r>
            <a:r>
              <a:rPr lang="en-US" altLang="zh-TW" sz="2000" dirty="0" smtClean="0">
                <a:solidFill>
                  <a:prstClr val="black"/>
                </a:solidFill>
                <a:latin typeface="Times New Roman" pitchFamily="18" charset="0"/>
                <a:cs typeface="Times New Roman" pitchFamily="18" charset="0"/>
              </a:rPr>
              <a:t>is</a:t>
            </a:r>
            <a:r>
              <a:rPr lang="zh-TW" altLang="en-US" sz="2000" dirty="0" smtClean="0">
                <a:solidFill>
                  <a:prstClr val="black"/>
                </a:solidFill>
                <a:latin typeface="Times New Roman" pitchFamily="18" charset="0"/>
                <a:cs typeface="Times New Roman" pitchFamily="18" charset="0"/>
              </a:rPr>
              <a:t>       </a:t>
            </a:r>
            <a:r>
              <a:rPr lang="en-US" altLang="zh-TW" sz="2000" dirty="0" smtClean="0">
                <a:solidFill>
                  <a:prstClr val="black"/>
                </a:solidFill>
                <a:latin typeface="Times New Roman" pitchFamily="18" charset="0"/>
                <a:cs typeface="Times New Roman" pitchFamily="18" charset="0"/>
              </a:rPr>
              <a:t>a </a:t>
            </a:r>
            <a:r>
              <a:rPr lang="zh-TW" altLang="en-US" sz="2000" dirty="0" smtClean="0">
                <a:solidFill>
                  <a:prstClr val="black"/>
                </a:solidFill>
                <a:latin typeface="Times New Roman" pitchFamily="18" charset="0"/>
                <a:cs typeface="Times New Roman" pitchFamily="18" charset="0"/>
              </a:rPr>
              <a:t>     </a:t>
            </a:r>
            <a:r>
              <a:rPr lang="en-US" altLang="zh-TW" sz="2000" dirty="0" smtClean="0">
                <a:solidFill>
                  <a:prstClr val="black"/>
                </a:solidFill>
                <a:latin typeface="Times New Roman" pitchFamily="18" charset="0"/>
                <a:cs typeface="Times New Roman" pitchFamily="18" charset="0"/>
              </a:rPr>
              <a:t>professor </a:t>
            </a:r>
            <a:r>
              <a:rPr lang="zh-TW" altLang="en-US" sz="2000" dirty="0" smtClean="0">
                <a:solidFill>
                  <a:prstClr val="black"/>
                </a:solidFill>
                <a:latin typeface="Times New Roman" pitchFamily="18" charset="0"/>
                <a:cs typeface="Times New Roman" pitchFamily="18" charset="0"/>
              </a:rPr>
              <a:t>   </a:t>
            </a:r>
            <a:r>
              <a:rPr lang="en-US" altLang="zh-TW" sz="2000" dirty="0" smtClean="0">
                <a:solidFill>
                  <a:prstClr val="black"/>
                </a:solidFill>
                <a:latin typeface="Times New Roman" pitchFamily="18" charset="0"/>
                <a:cs typeface="Times New Roman" pitchFamily="18" charset="0"/>
              </a:rPr>
              <a:t>of </a:t>
            </a:r>
            <a:r>
              <a:rPr lang="zh-TW" altLang="en-US" sz="2000" dirty="0" smtClean="0">
                <a:solidFill>
                  <a:prstClr val="black"/>
                </a:solidFill>
                <a:latin typeface="Times New Roman" pitchFamily="18" charset="0"/>
                <a:cs typeface="Times New Roman" pitchFamily="18" charset="0"/>
              </a:rPr>
              <a:t>     </a:t>
            </a:r>
            <a:r>
              <a:rPr lang="en-US" altLang="zh-TW" sz="2000" dirty="0" smtClean="0">
                <a:solidFill>
                  <a:prstClr val="black"/>
                </a:solidFill>
                <a:latin typeface="Times New Roman" pitchFamily="18" charset="0"/>
                <a:cs typeface="Times New Roman" pitchFamily="18" charset="0"/>
              </a:rPr>
              <a:t>NTU </a:t>
            </a:r>
            <a:r>
              <a:rPr lang="zh-TW" altLang="en-US" sz="2000" dirty="0" smtClean="0">
                <a:solidFill>
                  <a:prstClr val="black"/>
                </a:solidFill>
                <a:latin typeface="Times New Roman" pitchFamily="18" charset="0"/>
                <a:cs typeface="Times New Roman" pitchFamily="18" charset="0"/>
              </a:rPr>
              <a:t>     </a:t>
            </a:r>
            <a:r>
              <a:rPr lang="en-US" altLang="zh-TW" sz="2000" dirty="0" smtClean="0">
                <a:solidFill>
                  <a:prstClr val="black"/>
                </a:solidFill>
                <a:latin typeface="Times New Roman" pitchFamily="18" charset="0"/>
                <a:cs typeface="Times New Roman" pitchFamily="18" charset="0"/>
              </a:rPr>
              <a:t>.</a:t>
            </a:r>
            <a:endParaRPr lang="zh-TW" altLang="en-US" sz="2000" dirty="0">
              <a:solidFill>
                <a:prstClr val="black"/>
              </a:solidFill>
            </a:endParaRPr>
          </a:p>
        </p:txBody>
      </p:sp>
      <p:graphicFrame>
        <p:nvGraphicFramePr>
          <p:cNvPr id="4" name="表格 3"/>
          <p:cNvGraphicFramePr>
            <a:graphicFrameLocks noGrp="1"/>
          </p:cNvGraphicFramePr>
          <p:nvPr>
            <p:extLst>
              <p:ext uri="{D42A27DB-BD31-4B8C-83A1-F6EECF244321}">
                <p14:modId xmlns:p14="http://schemas.microsoft.com/office/powerpoint/2010/main" val="901884641"/>
              </p:ext>
            </p:extLst>
          </p:nvPr>
        </p:nvGraphicFramePr>
        <p:xfrm>
          <a:off x="921964" y="2776616"/>
          <a:ext cx="4968552" cy="3564645"/>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576064">
                  <a:extLst>
                    <a:ext uri="{9D8B030D-6E8A-4147-A177-3AD203B41FA5}">
                      <a16:colId xmlns:a16="http://schemas.microsoft.com/office/drawing/2014/main" val="20002"/>
                    </a:ext>
                  </a:extLst>
                </a:gridCol>
                <a:gridCol w="1211046">
                  <a:extLst>
                    <a:ext uri="{9D8B030D-6E8A-4147-A177-3AD203B41FA5}">
                      <a16:colId xmlns:a16="http://schemas.microsoft.com/office/drawing/2014/main" val="20003"/>
                    </a:ext>
                  </a:extLst>
                </a:gridCol>
                <a:gridCol w="517146">
                  <a:extLst>
                    <a:ext uri="{9D8B030D-6E8A-4147-A177-3AD203B41FA5}">
                      <a16:colId xmlns:a16="http://schemas.microsoft.com/office/drawing/2014/main" val="20004"/>
                    </a:ext>
                  </a:extLst>
                </a:gridCol>
                <a:gridCol w="864096">
                  <a:extLst>
                    <a:ext uri="{9D8B030D-6E8A-4147-A177-3AD203B41FA5}">
                      <a16:colId xmlns:a16="http://schemas.microsoft.com/office/drawing/2014/main" val="20005"/>
                    </a:ext>
                  </a:extLst>
                </a:gridCol>
                <a:gridCol w="576064">
                  <a:extLst>
                    <a:ext uri="{9D8B030D-6E8A-4147-A177-3AD203B41FA5}">
                      <a16:colId xmlns:a16="http://schemas.microsoft.com/office/drawing/2014/main" val="20006"/>
                    </a:ext>
                  </a:extLst>
                </a:gridCol>
              </a:tblGrid>
              <a:tr h="509235">
                <a:tc>
                  <a:txBody>
                    <a:bodyPr/>
                    <a:lstStyle/>
                    <a:p>
                      <a:endParaRPr lang="zh-TW" altLang="en-US" dirty="0"/>
                    </a:p>
                  </a:txBody>
                  <a:tcPr>
                    <a:solidFill>
                      <a:schemeClr val="bg1">
                        <a:lumMod val="85000"/>
                      </a:schemeClr>
                    </a:solidFill>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a:p>
                  </a:txBody>
                  <a:tcPr/>
                </a:tc>
                <a:tc>
                  <a:txBody>
                    <a:bodyPr/>
                    <a:lstStyle/>
                    <a:p>
                      <a:endParaRPr lang="zh-TW" altLang="en-US"/>
                    </a:p>
                  </a:txBody>
                  <a:tcPr/>
                </a:tc>
                <a:tc>
                  <a:txBody>
                    <a:bodyPr/>
                    <a:lstStyle/>
                    <a:p>
                      <a:endParaRPr lang="zh-TW" altLang="en-US" dirty="0"/>
                    </a:p>
                  </a:txBody>
                  <a:tcPr/>
                </a:tc>
                <a:extLst>
                  <a:ext uri="{0D108BD9-81ED-4DB2-BD59-A6C34878D82A}">
                    <a16:rowId xmlns:a16="http://schemas.microsoft.com/office/drawing/2014/main" val="10000"/>
                  </a:ext>
                </a:extLst>
              </a:tr>
              <a:tr h="509235">
                <a:tc>
                  <a:txBody>
                    <a:bodyPr/>
                    <a:lstStyle/>
                    <a:p>
                      <a:endParaRPr lang="zh-TW" altLang="en-US"/>
                    </a:p>
                  </a:txBody>
                  <a:tcPr/>
                </a:tc>
                <a:tc>
                  <a:txBody>
                    <a:bodyPr/>
                    <a:lstStyle/>
                    <a:p>
                      <a:endParaRPr lang="zh-TW" altLang="en-US" dirty="0"/>
                    </a:p>
                  </a:txBody>
                  <a:tcPr>
                    <a:solidFill>
                      <a:schemeClr val="bg1">
                        <a:lumMod val="85000"/>
                      </a:schemeClr>
                    </a:solidFill>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extLst>
                  <a:ext uri="{0D108BD9-81ED-4DB2-BD59-A6C34878D82A}">
                    <a16:rowId xmlns:a16="http://schemas.microsoft.com/office/drawing/2014/main" val="10001"/>
                  </a:ext>
                </a:extLst>
              </a:tr>
              <a:tr h="509235">
                <a:tc>
                  <a:txBody>
                    <a:bodyPr/>
                    <a:lstStyle/>
                    <a:p>
                      <a:endParaRPr lang="zh-TW" altLang="en-US"/>
                    </a:p>
                  </a:txBody>
                  <a:tcPr/>
                </a:tc>
                <a:tc>
                  <a:txBody>
                    <a:bodyPr/>
                    <a:lstStyle/>
                    <a:p>
                      <a:endParaRPr lang="zh-TW" altLang="en-US"/>
                    </a:p>
                  </a:txBody>
                  <a:tcPr/>
                </a:tc>
                <a:tc>
                  <a:txBody>
                    <a:bodyPr/>
                    <a:lstStyle/>
                    <a:p>
                      <a:endParaRPr lang="zh-TW" altLang="en-US" dirty="0">
                        <a:solidFill>
                          <a:schemeClr val="bg1">
                            <a:lumMod val="85000"/>
                          </a:schemeClr>
                        </a:solidFill>
                      </a:endParaRPr>
                    </a:p>
                  </a:txBody>
                  <a:tcPr>
                    <a:solidFill>
                      <a:schemeClr val="bg1">
                        <a:lumMod val="85000"/>
                      </a:schemeClr>
                    </a:solidFill>
                  </a:tcPr>
                </a:tc>
                <a:tc>
                  <a:txBody>
                    <a:bodyPr/>
                    <a:lstStyle/>
                    <a:p>
                      <a:endParaRPr lang="zh-TW" altLang="en-US" dirty="0"/>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extLst>
                  <a:ext uri="{0D108BD9-81ED-4DB2-BD59-A6C34878D82A}">
                    <a16:rowId xmlns:a16="http://schemas.microsoft.com/office/drawing/2014/main" val="10002"/>
                  </a:ext>
                </a:extLst>
              </a:tr>
              <a:tr h="509235">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dirty="0"/>
                    </a:p>
                  </a:txBody>
                  <a:tcPr/>
                </a:tc>
                <a:tc>
                  <a:txBody>
                    <a:bodyPr/>
                    <a:lstStyle/>
                    <a:p>
                      <a:endParaRPr lang="zh-TW" altLang="en-US"/>
                    </a:p>
                  </a:txBody>
                  <a:tcPr/>
                </a:tc>
                <a:tc>
                  <a:txBody>
                    <a:bodyPr/>
                    <a:lstStyle/>
                    <a:p>
                      <a:endParaRPr lang="zh-TW" altLang="en-US" dirty="0"/>
                    </a:p>
                  </a:txBody>
                  <a:tcPr>
                    <a:solidFill>
                      <a:schemeClr val="bg1">
                        <a:lumMod val="85000"/>
                      </a:schemeClr>
                    </a:solidFill>
                  </a:tcPr>
                </a:tc>
                <a:tc>
                  <a:txBody>
                    <a:bodyPr/>
                    <a:lstStyle/>
                    <a:p>
                      <a:endParaRPr lang="zh-TW" altLang="en-US"/>
                    </a:p>
                  </a:txBody>
                  <a:tcPr/>
                </a:tc>
                <a:extLst>
                  <a:ext uri="{0D108BD9-81ED-4DB2-BD59-A6C34878D82A}">
                    <a16:rowId xmlns:a16="http://schemas.microsoft.com/office/drawing/2014/main" val="10003"/>
                  </a:ext>
                </a:extLst>
              </a:tr>
              <a:tr h="509235">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dirty="0"/>
                    </a:p>
                  </a:txBody>
                  <a:tcPr>
                    <a:solidFill>
                      <a:schemeClr val="bg1">
                        <a:lumMod val="85000"/>
                      </a:schemeClr>
                    </a:solidFill>
                  </a:tcPr>
                </a:tc>
                <a:tc>
                  <a:txBody>
                    <a:bodyPr/>
                    <a:lstStyle/>
                    <a:p>
                      <a:endParaRPr lang="zh-TW" altLang="en-US"/>
                    </a:p>
                  </a:txBody>
                  <a:tcPr/>
                </a:tc>
                <a:tc>
                  <a:txBody>
                    <a:bodyPr/>
                    <a:lstStyle/>
                    <a:p>
                      <a:endParaRPr lang="zh-TW" altLang="en-US" dirty="0"/>
                    </a:p>
                  </a:txBody>
                  <a:tcPr/>
                </a:tc>
                <a:extLst>
                  <a:ext uri="{0D108BD9-81ED-4DB2-BD59-A6C34878D82A}">
                    <a16:rowId xmlns:a16="http://schemas.microsoft.com/office/drawing/2014/main" val="10004"/>
                  </a:ext>
                </a:extLst>
              </a:tr>
              <a:tr h="509235">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dirty="0"/>
                    </a:p>
                  </a:txBody>
                  <a:tcPr>
                    <a:solidFill>
                      <a:schemeClr val="bg1">
                        <a:lumMod val="85000"/>
                      </a:schemeClr>
                    </a:solidFill>
                  </a:tcPr>
                </a:tc>
                <a:tc>
                  <a:txBody>
                    <a:bodyPr/>
                    <a:lstStyle/>
                    <a:p>
                      <a:endParaRPr lang="zh-TW" altLang="en-US" dirty="0"/>
                    </a:p>
                  </a:txBody>
                  <a:tcPr/>
                </a:tc>
                <a:tc>
                  <a:txBody>
                    <a:bodyPr/>
                    <a:lstStyle/>
                    <a:p>
                      <a:endParaRPr lang="zh-TW" altLang="en-US" dirty="0"/>
                    </a:p>
                  </a:txBody>
                  <a:tcPr/>
                </a:tc>
                <a:tc>
                  <a:txBody>
                    <a:bodyPr/>
                    <a:lstStyle/>
                    <a:p>
                      <a:endParaRPr lang="zh-TW" altLang="en-US"/>
                    </a:p>
                  </a:txBody>
                  <a:tcPr/>
                </a:tc>
                <a:extLst>
                  <a:ext uri="{0D108BD9-81ED-4DB2-BD59-A6C34878D82A}">
                    <a16:rowId xmlns:a16="http://schemas.microsoft.com/office/drawing/2014/main" val="10005"/>
                  </a:ext>
                </a:extLst>
              </a:tr>
              <a:tr h="509235">
                <a:tc>
                  <a:txBody>
                    <a:bodyPr/>
                    <a:lstStyle/>
                    <a:p>
                      <a:endParaRPr lang="zh-TW" altLang="en-US" dirty="0"/>
                    </a:p>
                  </a:txBody>
                  <a:tcPr/>
                </a:tc>
                <a:tc>
                  <a:txBody>
                    <a:bodyPr/>
                    <a:lstStyle/>
                    <a:p>
                      <a:endParaRPr lang="zh-TW" altLang="en-US"/>
                    </a:p>
                  </a:txBody>
                  <a:tcPr/>
                </a:tc>
                <a:tc>
                  <a:txBody>
                    <a:bodyPr/>
                    <a:lstStyle/>
                    <a:p>
                      <a:endParaRPr lang="zh-TW" altLang="en-US"/>
                    </a:p>
                  </a:txBody>
                  <a:tcPr/>
                </a:tc>
                <a:tc>
                  <a:txBody>
                    <a:bodyPr/>
                    <a:lstStyle/>
                    <a:p>
                      <a:endParaRPr lang="zh-TW" altLang="en-US" dirty="0"/>
                    </a:p>
                  </a:txBody>
                  <a:tcPr/>
                </a:tc>
                <a:tc>
                  <a:txBody>
                    <a:bodyPr/>
                    <a:lstStyle/>
                    <a:p>
                      <a:endParaRPr lang="zh-TW" altLang="en-US"/>
                    </a:p>
                  </a:txBody>
                  <a:tcPr/>
                </a:tc>
                <a:tc>
                  <a:txBody>
                    <a:bodyPr/>
                    <a:lstStyle/>
                    <a:p>
                      <a:endParaRPr lang="zh-TW" altLang="en-US" dirty="0"/>
                    </a:p>
                  </a:txBody>
                  <a:tcPr/>
                </a:tc>
                <a:tc>
                  <a:txBody>
                    <a:bodyPr/>
                    <a:lstStyle/>
                    <a:p>
                      <a:endParaRPr lang="zh-TW" altLang="en-US" dirty="0"/>
                    </a:p>
                  </a:txBody>
                  <a:tcPr>
                    <a:solidFill>
                      <a:schemeClr val="bg1">
                        <a:lumMod val="85000"/>
                      </a:schemeClr>
                    </a:solidFill>
                  </a:tcPr>
                </a:tc>
                <a:extLst>
                  <a:ext uri="{0D108BD9-81ED-4DB2-BD59-A6C34878D82A}">
                    <a16:rowId xmlns:a16="http://schemas.microsoft.com/office/drawing/2014/main" val="10006"/>
                  </a:ext>
                </a:extLst>
              </a:tr>
            </a:tbl>
          </a:graphicData>
        </a:graphic>
      </p:graphicFrame>
      <p:sp>
        <p:nvSpPr>
          <p:cNvPr id="5" name="文字方塊 4"/>
          <p:cNvSpPr txBox="1"/>
          <p:nvPr/>
        </p:nvSpPr>
        <p:spPr>
          <a:xfrm>
            <a:off x="536399" y="2846074"/>
            <a:ext cx="461665" cy="3405741"/>
          </a:xfrm>
          <a:prstGeom prst="rect">
            <a:avLst/>
          </a:prstGeom>
          <a:noFill/>
        </p:spPr>
        <p:txBody>
          <a:bodyPr vert="eaVert" wrap="none" rtlCol="0">
            <a:spAutoFit/>
          </a:bodyPr>
          <a:lstStyle/>
          <a:p>
            <a:r>
              <a:rPr lang="zh-TW" altLang="en-US" dirty="0" smtClean="0">
                <a:solidFill>
                  <a:prstClr val="black"/>
                </a:solidFill>
              </a:rPr>
              <a:t>他      是  一位   台大  的   教授   。</a:t>
            </a:r>
            <a:endParaRPr lang="zh-TW" altLang="en-US" dirty="0">
              <a:solidFill>
                <a:prstClr val="black"/>
              </a:solidFill>
            </a:endParaRPr>
          </a:p>
        </p:txBody>
      </p:sp>
      <p:sp>
        <p:nvSpPr>
          <p:cNvPr id="7" name="橢圓 6"/>
          <p:cNvSpPr/>
          <p:nvPr/>
        </p:nvSpPr>
        <p:spPr>
          <a:xfrm>
            <a:off x="1360785" y="2705276"/>
            <a:ext cx="288032" cy="30110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solidFill>
                  <a:prstClr val="black"/>
                </a:solidFill>
              </a:rPr>
              <a:t>m</a:t>
            </a:r>
            <a:endParaRPr lang="zh-TW" altLang="en-US" dirty="0">
              <a:solidFill>
                <a:prstClr val="black"/>
              </a:solidFill>
            </a:endParaRPr>
          </a:p>
        </p:txBody>
      </p:sp>
      <p:sp>
        <p:nvSpPr>
          <p:cNvPr id="18" name="橢圓 17"/>
          <p:cNvSpPr/>
          <p:nvPr/>
        </p:nvSpPr>
        <p:spPr>
          <a:xfrm>
            <a:off x="2014909" y="3196508"/>
            <a:ext cx="288032" cy="30110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solidFill>
                  <a:prstClr val="black"/>
                </a:solidFill>
              </a:rPr>
              <a:t>m</a:t>
            </a:r>
            <a:endParaRPr lang="zh-TW" altLang="en-US" dirty="0">
              <a:solidFill>
                <a:prstClr val="black"/>
              </a:solidFill>
            </a:endParaRPr>
          </a:p>
        </p:txBody>
      </p:sp>
      <p:sp>
        <p:nvSpPr>
          <p:cNvPr id="11" name="弧形箭號 (下彎) 10"/>
          <p:cNvSpPr/>
          <p:nvPr/>
        </p:nvSpPr>
        <p:spPr>
          <a:xfrm>
            <a:off x="2675681" y="3557044"/>
            <a:ext cx="1872208" cy="30110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23" name="橢圓 22"/>
          <p:cNvSpPr/>
          <p:nvPr/>
        </p:nvSpPr>
        <p:spPr>
          <a:xfrm>
            <a:off x="3382129" y="3369868"/>
            <a:ext cx="288032" cy="30110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solidFill>
                  <a:prstClr val="black"/>
                </a:solidFill>
              </a:rPr>
              <a:t>d</a:t>
            </a:r>
            <a:endParaRPr lang="zh-TW" altLang="en-US" dirty="0">
              <a:solidFill>
                <a:prstClr val="black"/>
              </a:solidFill>
            </a:endParaRPr>
          </a:p>
        </p:txBody>
      </p:sp>
      <p:sp>
        <p:nvSpPr>
          <p:cNvPr id="25" name="橢圓 24"/>
          <p:cNvSpPr/>
          <p:nvPr/>
        </p:nvSpPr>
        <p:spPr>
          <a:xfrm>
            <a:off x="4285257" y="4226324"/>
            <a:ext cx="288032" cy="30110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solidFill>
                  <a:prstClr val="black"/>
                </a:solidFill>
              </a:rPr>
              <a:t>s</a:t>
            </a:r>
            <a:endParaRPr lang="zh-TW" altLang="en-US" dirty="0">
              <a:solidFill>
                <a:prstClr val="black"/>
              </a:solidFill>
            </a:endParaRPr>
          </a:p>
        </p:txBody>
      </p:sp>
      <p:sp>
        <p:nvSpPr>
          <p:cNvPr id="26" name="橢圓 25"/>
          <p:cNvSpPr/>
          <p:nvPr/>
        </p:nvSpPr>
        <p:spPr>
          <a:xfrm>
            <a:off x="3781201" y="4752704"/>
            <a:ext cx="288032" cy="30110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solidFill>
                  <a:prstClr val="black"/>
                </a:solidFill>
              </a:rPr>
              <a:t>s</a:t>
            </a:r>
            <a:endParaRPr lang="zh-TW" altLang="en-US" dirty="0">
              <a:solidFill>
                <a:prstClr val="black"/>
              </a:solidFill>
            </a:endParaRPr>
          </a:p>
        </p:txBody>
      </p:sp>
      <p:sp>
        <p:nvSpPr>
          <p:cNvPr id="27" name="弧形箭號 (下彎) 26"/>
          <p:cNvSpPr/>
          <p:nvPr/>
        </p:nvSpPr>
        <p:spPr>
          <a:xfrm>
            <a:off x="3896714" y="5066508"/>
            <a:ext cx="1515271" cy="30110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28" name="橢圓 27"/>
          <p:cNvSpPr/>
          <p:nvPr/>
        </p:nvSpPr>
        <p:spPr>
          <a:xfrm>
            <a:off x="4547889" y="4903256"/>
            <a:ext cx="288032" cy="30110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solidFill>
                  <a:prstClr val="black"/>
                </a:solidFill>
              </a:rPr>
              <a:t>d</a:t>
            </a:r>
            <a:endParaRPr lang="zh-TW" altLang="en-US" dirty="0">
              <a:solidFill>
                <a:prstClr val="black"/>
              </a:solidFill>
            </a:endParaRPr>
          </a:p>
        </p:txBody>
      </p:sp>
      <p:sp>
        <p:nvSpPr>
          <p:cNvPr id="19"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solidFill>
                <a:prstClr val="black"/>
              </a:solidFill>
            </a:endParaRPr>
          </a:p>
        </p:txBody>
      </p:sp>
      <p:sp>
        <p:nvSpPr>
          <p:cNvPr id="2" name="文字方塊 1"/>
          <p:cNvSpPr txBox="1"/>
          <p:nvPr/>
        </p:nvSpPr>
        <p:spPr>
          <a:xfrm>
            <a:off x="6228184" y="2854677"/>
            <a:ext cx="2808312" cy="707886"/>
          </a:xfrm>
          <a:prstGeom prst="rect">
            <a:avLst/>
          </a:prstGeom>
          <a:noFill/>
        </p:spPr>
        <p:txBody>
          <a:bodyPr wrap="square" rtlCol="0">
            <a:spAutoFit/>
          </a:bodyPr>
          <a:lstStyle/>
          <a:p>
            <a:r>
              <a:rPr lang="en-US" altLang="zh-TW" sz="2000" dirty="0" smtClean="0">
                <a:solidFill>
                  <a:prstClr val="black"/>
                </a:solidFill>
                <a:latin typeface="Times New Roman" pitchFamily="18" charset="0"/>
                <a:cs typeface="Times New Roman" pitchFamily="18" charset="0"/>
              </a:rPr>
              <a:t>Probabilities trained with parallel bilingual corpora</a:t>
            </a:r>
            <a:endParaRPr lang="zh-TW" altLang="en-US" sz="2000"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383076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ox(in)">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6000" y="115200"/>
            <a:ext cx="8229600" cy="633600"/>
          </a:xfrm>
        </p:spPr>
        <p:txBody>
          <a:bodyPr>
            <a:normAutofit/>
          </a:bodyPr>
          <a:lstStyle/>
          <a:p>
            <a:pPr algn="l">
              <a:lnSpc>
                <a:spcPct val="90000"/>
              </a:lnSpc>
            </a:pPr>
            <a:r>
              <a:rPr lang="en-US" altLang="zh-TW" sz="3300" b="1" dirty="0" smtClean="0">
                <a:latin typeface="Times New Roman" pitchFamily="18" charset="0"/>
              </a:rPr>
              <a:t>Modeling the Phrases</a:t>
            </a:r>
            <a:endParaRPr lang="zh-TW" altLang="en-US" sz="3300" b="1" dirty="0">
              <a:latin typeface="Times New Roman" pitchFamily="18" charset="0"/>
            </a:endParaRPr>
          </a:p>
        </p:txBody>
      </p:sp>
      <p:sp>
        <p:nvSpPr>
          <p:cNvPr id="4" name="投影片編號版面配置區 3"/>
          <p:cNvSpPr>
            <a:spLocks noGrp="1"/>
          </p:cNvSpPr>
          <p:nvPr>
            <p:ph type="sldNum" sz="quarter" idx="12"/>
          </p:nvPr>
        </p:nvSpPr>
        <p:spPr/>
        <p:txBody>
          <a:bodyPr/>
          <a:lstStyle/>
          <a:p>
            <a:fld id="{B8FB9254-3C86-4EC3-BC94-4857733A6CFD}" type="slidenum">
              <a:rPr lang="zh-TW" altLang="en-US" smtClean="0">
                <a:solidFill>
                  <a:prstClr val="black">
                    <a:tint val="75000"/>
                  </a:prstClr>
                </a:solidFill>
              </a:rPr>
              <a:pPr/>
              <a:t>86</a:t>
            </a:fld>
            <a:endParaRPr lang="zh-TW" altLang="en-US">
              <a:solidFill>
                <a:prstClr val="black">
                  <a:tint val="75000"/>
                </a:prstClr>
              </a:solidFill>
            </a:endParaRPr>
          </a:p>
        </p:txBody>
      </p:sp>
      <p:pic>
        <p:nvPicPr>
          <p:cNvPr id="3076" name="Picture 4"/>
          <p:cNvPicPr>
            <a:picLocks noChangeAspect="1" noChangeArrowheads="1"/>
          </p:cNvPicPr>
          <p:nvPr/>
        </p:nvPicPr>
        <p:blipFill>
          <a:blip r:embed="rId2" cstate="print"/>
          <a:srcRect/>
          <a:stretch>
            <a:fillRect/>
          </a:stretch>
        </p:blipFill>
        <p:spPr bwMode="auto">
          <a:xfrm>
            <a:off x="827584" y="836712"/>
            <a:ext cx="7338060" cy="5486400"/>
          </a:xfrm>
          <a:prstGeom prst="rect">
            <a:avLst/>
          </a:prstGeom>
          <a:noFill/>
          <a:ln w="9525">
            <a:noFill/>
            <a:miter lim="800000"/>
            <a:headEnd/>
            <a:tailEnd/>
          </a:ln>
        </p:spPr>
      </p:pic>
      <p:sp>
        <p:nvSpPr>
          <p:cNvPr id="6"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solidFill>
                <a:prstClr val="black"/>
              </a:solidFill>
            </a:endParaRPr>
          </a:p>
        </p:txBody>
      </p:sp>
    </p:spTree>
    <p:extLst>
      <p:ext uri="{BB962C8B-B14F-4D97-AF65-F5344CB8AC3E}">
        <p14:creationId xmlns:p14="http://schemas.microsoft.com/office/powerpoint/2010/main" val="244807048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6000" y="115200"/>
            <a:ext cx="8229600" cy="633600"/>
          </a:xfrm>
        </p:spPr>
        <p:txBody>
          <a:bodyPr>
            <a:normAutofit/>
          </a:bodyPr>
          <a:lstStyle/>
          <a:p>
            <a:pPr algn="l">
              <a:lnSpc>
                <a:spcPct val="90000"/>
              </a:lnSpc>
            </a:pPr>
            <a:r>
              <a:rPr lang="en-US" altLang="zh-TW" sz="3300" b="1" dirty="0" smtClean="0">
                <a:latin typeface="Times New Roman" pitchFamily="18" charset="0"/>
              </a:rPr>
              <a:t>Decoding Considering Phrases</a:t>
            </a:r>
            <a:endParaRPr lang="zh-TW" altLang="en-US" sz="3300" b="1" dirty="0">
              <a:latin typeface="Times New Roman" pitchFamily="18" charset="0"/>
            </a:endParaRPr>
          </a:p>
        </p:txBody>
      </p:sp>
      <p:sp>
        <p:nvSpPr>
          <p:cNvPr id="3" name="內容版面配置區 2"/>
          <p:cNvSpPr>
            <a:spLocks noGrp="1"/>
          </p:cNvSpPr>
          <p:nvPr>
            <p:ph idx="1"/>
          </p:nvPr>
        </p:nvSpPr>
        <p:spPr>
          <a:xfrm>
            <a:off x="0" y="991269"/>
            <a:ext cx="9144000" cy="2653034"/>
          </a:xfrm>
        </p:spPr>
        <p:txBody>
          <a:bodyPr>
            <a:spAutoFit/>
          </a:bodyPr>
          <a:lstStyle/>
          <a:p>
            <a:r>
              <a:rPr lang="en-US" altLang="zh-TW" b="1" dirty="0" smtClean="0">
                <a:latin typeface="Times New Roman" pitchFamily="18" charset="0"/>
                <a:cs typeface="Times New Roman" pitchFamily="18" charset="0"/>
              </a:rPr>
              <a:t>Phrase-based Translation</a:t>
            </a:r>
          </a:p>
          <a:p>
            <a:pPr lvl="1"/>
            <a:r>
              <a:rPr lang="en-US" altLang="zh-TW" dirty="0" smtClean="0">
                <a:latin typeface="Times New Roman" pitchFamily="18" charset="0"/>
                <a:cs typeface="Times New Roman" pitchFamily="18" charset="0"/>
              </a:rPr>
              <a:t>first source word covered</a:t>
            </a:r>
          </a:p>
          <a:p>
            <a:pPr lvl="1"/>
            <a:r>
              <a:rPr lang="en-US" altLang="zh-TW" dirty="0" smtClean="0">
                <a:latin typeface="Times New Roman" pitchFamily="18" charset="0"/>
                <a:cs typeface="Times New Roman" pitchFamily="18" charset="0"/>
              </a:rPr>
              <a:t>last source word covered</a:t>
            </a:r>
          </a:p>
          <a:p>
            <a:pPr lvl="1"/>
            <a:r>
              <a:rPr lang="en-US" altLang="zh-TW" dirty="0" smtClean="0">
                <a:latin typeface="Times New Roman" pitchFamily="18" charset="0"/>
                <a:cs typeface="Times New Roman" pitchFamily="18" charset="0"/>
              </a:rPr>
              <a:t>phrase translation considered</a:t>
            </a:r>
          </a:p>
          <a:p>
            <a:pPr lvl="1"/>
            <a:r>
              <a:rPr lang="en-US" altLang="zh-TW" dirty="0" smtClean="0">
                <a:latin typeface="Times New Roman" pitchFamily="18" charset="0"/>
                <a:cs typeface="Times New Roman" pitchFamily="18" charset="0"/>
              </a:rPr>
              <a:t>phrase translation probabilities trained</a:t>
            </a:r>
            <a:endParaRPr lang="zh-TW" altLang="en-US" dirty="0">
              <a:latin typeface="Times New Roman" pitchFamily="18" charset="0"/>
              <a:cs typeface="Times New Roman" pitchFamily="18" charset="0"/>
            </a:endParaRPr>
          </a:p>
        </p:txBody>
      </p:sp>
      <p:sp>
        <p:nvSpPr>
          <p:cNvPr id="4" name="投影片編號版面配置區 3"/>
          <p:cNvSpPr>
            <a:spLocks noGrp="1"/>
          </p:cNvSpPr>
          <p:nvPr>
            <p:ph type="sldNum" sz="quarter" idx="12"/>
          </p:nvPr>
        </p:nvSpPr>
        <p:spPr/>
        <p:txBody>
          <a:bodyPr/>
          <a:lstStyle/>
          <a:p>
            <a:fld id="{B8FB9254-3C86-4EC3-BC94-4857733A6CFD}" type="slidenum">
              <a:rPr lang="zh-TW" altLang="en-US" smtClean="0">
                <a:solidFill>
                  <a:prstClr val="black">
                    <a:tint val="75000"/>
                  </a:prstClr>
                </a:solidFill>
              </a:rPr>
              <a:pPr/>
              <a:t>87</a:t>
            </a:fld>
            <a:endParaRPr lang="zh-TW" altLang="en-US">
              <a:solidFill>
                <a:prstClr val="black">
                  <a:tint val="75000"/>
                </a:prstClr>
              </a:solidFill>
            </a:endParaRPr>
          </a:p>
        </p:txBody>
      </p:sp>
      <p:pic>
        <p:nvPicPr>
          <p:cNvPr id="4099" name="Picture 3"/>
          <p:cNvPicPr>
            <a:picLocks noChangeArrowheads="1"/>
          </p:cNvPicPr>
          <p:nvPr/>
        </p:nvPicPr>
        <p:blipFill>
          <a:blip r:embed="rId3" cstate="print"/>
          <a:srcRect/>
          <a:stretch>
            <a:fillRect/>
          </a:stretch>
        </p:blipFill>
        <p:spPr bwMode="auto">
          <a:xfrm>
            <a:off x="233772" y="4149079"/>
            <a:ext cx="8771382" cy="2330958"/>
          </a:xfrm>
          <a:prstGeom prst="rect">
            <a:avLst/>
          </a:prstGeom>
          <a:noFill/>
          <a:ln w="9525">
            <a:noFill/>
            <a:miter lim="800000"/>
            <a:headEnd/>
            <a:tailEnd/>
          </a:ln>
        </p:spPr>
      </p:pic>
      <p:sp>
        <p:nvSpPr>
          <p:cNvPr id="6"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solidFill>
                <a:prstClr val="black"/>
              </a:solidFill>
            </a:endParaRPr>
          </a:p>
        </p:txBody>
      </p:sp>
    </p:spTree>
    <p:extLst>
      <p:ext uri="{BB962C8B-B14F-4D97-AF65-F5344CB8AC3E}">
        <p14:creationId xmlns:p14="http://schemas.microsoft.com/office/powerpoint/2010/main" val="301143670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bwMode="auto">
          <a:xfrm>
            <a:off x="36000" y="115200"/>
            <a:ext cx="8229600" cy="633600"/>
          </a:xfrm>
          <a:noFill/>
          <a:ln>
            <a:miter lim="800000"/>
            <a:headEnd/>
            <a:tailEnd/>
          </a:ln>
        </p:spPr>
        <p:txBody>
          <a:bodyPr vert="horz" wrap="square" lIns="91440" tIns="45720" rIns="91440" bIns="45720" numCol="1" anchor="t" anchorCtr="0" compatLnSpc="1">
            <a:prstTxWarp prst="textNoShape">
              <a:avLst/>
            </a:prstTxWarp>
          </a:bodyPr>
          <a:lstStyle/>
          <a:p>
            <a:pPr algn="l" eaLnBrk="1" hangingPunct="1">
              <a:lnSpc>
                <a:spcPct val="90000"/>
              </a:lnSpc>
            </a:pPr>
            <a:r>
              <a:rPr lang="en-US" altLang="zh-TW" sz="3300" b="1" dirty="0" smtClean="0">
                <a:latin typeface="Times New Roman" pitchFamily="18" charset="0"/>
              </a:rPr>
              <a:t>References for Translation</a:t>
            </a:r>
          </a:p>
        </p:txBody>
      </p:sp>
      <p:sp>
        <p:nvSpPr>
          <p:cNvPr id="34819" name="Rectangle 3"/>
          <p:cNvSpPr>
            <a:spLocks noGrp="1" noChangeArrowheads="1"/>
          </p:cNvSpPr>
          <p:nvPr>
            <p:ph type="body" sz="half" idx="1"/>
          </p:nvPr>
        </p:nvSpPr>
        <p:spPr bwMode="auto">
          <a:xfrm>
            <a:off x="0" y="907200"/>
            <a:ext cx="9144000" cy="5973430"/>
          </a:xfrm>
          <a:noFill/>
          <a:ln>
            <a:miter lim="800000"/>
            <a:headEnd/>
            <a:tailEnd/>
          </a:ln>
        </p:spPr>
        <p:txBody>
          <a:bodyPr vert="horz" wrap="square" lIns="91440" tIns="45720" rIns="91440" bIns="45720" numCol="1" anchor="t" anchorCtr="0" compatLnSpc="1">
            <a:prstTxWarp prst="textNoShape">
              <a:avLst/>
            </a:prstTxWarp>
            <a:spAutoFit/>
          </a:bodyPr>
          <a:lstStyle/>
          <a:p>
            <a:pPr marL="180975" indent="-180975">
              <a:spcBef>
                <a:spcPts val="500"/>
              </a:spcBef>
            </a:pPr>
            <a:r>
              <a:rPr lang="en-US" altLang="zh-TW" sz="2400" b="1" dirty="0" smtClean="0">
                <a:latin typeface="Times New Roman" pitchFamily="18" charset="0"/>
              </a:rPr>
              <a:t>A Survey of Statistical Machine Translation</a:t>
            </a:r>
          </a:p>
          <a:p>
            <a:pPr marL="581025" lvl="1" indent="-180975">
              <a:spcBef>
                <a:spcPts val="500"/>
              </a:spcBef>
            </a:pPr>
            <a:r>
              <a:rPr lang="en-US" altLang="zh-TW" sz="2000" dirty="0" smtClean="0">
                <a:latin typeface="Times New Roman" pitchFamily="18" charset="0"/>
                <a:cs typeface="Times New Roman" pitchFamily="18" charset="0"/>
              </a:rPr>
              <a:t>Adam Lopez</a:t>
            </a:r>
          </a:p>
          <a:p>
            <a:pPr marL="581025" lvl="1" indent="-180975">
              <a:spcBef>
                <a:spcPts val="500"/>
              </a:spcBef>
            </a:pPr>
            <a:r>
              <a:rPr lang="en-US" altLang="zh-TW" sz="2000" dirty="0" smtClean="0">
                <a:latin typeface="Times New Roman" pitchFamily="18" charset="0"/>
                <a:cs typeface="Times New Roman" pitchFamily="18" charset="0"/>
              </a:rPr>
              <a:t>Tech. report of Univ. of Maryland</a:t>
            </a:r>
            <a:endParaRPr lang="en-US" altLang="zh-TW" sz="1800" dirty="0" smtClean="0">
              <a:latin typeface="Times New Roman" pitchFamily="18" charset="0"/>
              <a:cs typeface="Times New Roman" pitchFamily="18" charset="0"/>
            </a:endParaRPr>
          </a:p>
          <a:p>
            <a:pPr marL="180975" indent="-180975">
              <a:spcBef>
                <a:spcPts val="500"/>
              </a:spcBef>
            </a:pPr>
            <a:r>
              <a:rPr lang="en-US" altLang="zh-TW" sz="2400" b="1" dirty="0">
                <a:latin typeface="Times New Roman" pitchFamily="18" charset="0"/>
              </a:rPr>
              <a:t>Statistical Machine Translation</a:t>
            </a:r>
          </a:p>
          <a:p>
            <a:pPr marL="581025" lvl="1" indent="-180975">
              <a:spcBef>
                <a:spcPts val="500"/>
              </a:spcBef>
            </a:pPr>
            <a:r>
              <a:rPr lang="en-US" altLang="zh-TW" sz="2000" dirty="0" smtClean="0">
                <a:latin typeface="Times New Roman" pitchFamily="18" charset="0"/>
                <a:cs typeface="Times New Roman" pitchFamily="18" charset="0"/>
              </a:rPr>
              <a:t>Philipp </a:t>
            </a:r>
            <a:r>
              <a:rPr lang="en-US" altLang="zh-TW" sz="2000" dirty="0">
                <a:latin typeface="Times New Roman" pitchFamily="18" charset="0"/>
                <a:cs typeface="Times New Roman" pitchFamily="18" charset="0"/>
              </a:rPr>
              <a:t>Koehn</a:t>
            </a:r>
            <a:endParaRPr lang="en-US" altLang="zh-TW" sz="2000" dirty="0" smtClean="0">
              <a:latin typeface="Times New Roman" pitchFamily="18" charset="0"/>
              <a:cs typeface="Times New Roman" pitchFamily="18" charset="0"/>
            </a:endParaRPr>
          </a:p>
          <a:p>
            <a:pPr marL="581025" lvl="1" indent="-180975">
              <a:spcBef>
                <a:spcPts val="500"/>
              </a:spcBef>
            </a:pPr>
            <a:r>
              <a:rPr lang="en-US" altLang="zh-TW" sz="2000" dirty="0">
                <a:latin typeface="Times New Roman" pitchFamily="18" charset="0"/>
                <a:cs typeface="Times New Roman" pitchFamily="18" charset="0"/>
              </a:rPr>
              <a:t>Cambridge University </a:t>
            </a:r>
            <a:r>
              <a:rPr lang="en-US" altLang="zh-TW" sz="2000" dirty="0" smtClean="0">
                <a:latin typeface="Times New Roman" pitchFamily="18" charset="0"/>
                <a:cs typeface="Times New Roman" pitchFamily="18" charset="0"/>
              </a:rPr>
              <a:t>Press</a:t>
            </a:r>
            <a:endParaRPr lang="en-US" altLang="zh-TW" sz="1800" dirty="0" smtClean="0">
              <a:latin typeface="Times New Roman" pitchFamily="18" charset="0"/>
              <a:cs typeface="Times New Roman" pitchFamily="18" charset="0"/>
            </a:endParaRPr>
          </a:p>
          <a:p>
            <a:pPr marL="180975" indent="-180975">
              <a:spcBef>
                <a:spcPts val="500"/>
              </a:spcBef>
            </a:pPr>
            <a:r>
              <a:rPr lang="en-US" altLang="zh-TW" sz="2400" b="1" dirty="0">
                <a:latin typeface="Times New Roman" pitchFamily="18" charset="0"/>
              </a:rPr>
              <a:t>Building a Phrase-based Machine Translation System</a:t>
            </a:r>
          </a:p>
          <a:p>
            <a:pPr marL="581025" lvl="1" indent="-180975">
              <a:spcBef>
                <a:spcPts val="500"/>
              </a:spcBef>
            </a:pPr>
            <a:r>
              <a:rPr lang="en-US" altLang="zh-TW" sz="2000" dirty="0">
                <a:latin typeface="Times New Roman" pitchFamily="18" charset="0"/>
                <a:cs typeface="Times New Roman" pitchFamily="18" charset="0"/>
              </a:rPr>
              <a:t>Kevin Duh and Graham </a:t>
            </a:r>
            <a:r>
              <a:rPr lang="en-US" altLang="zh-TW" sz="2000" dirty="0" err="1">
                <a:latin typeface="Times New Roman" pitchFamily="18" charset="0"/>
                <a:cs typeface="Times New Roman" pitchFamily="18" charset="0"/>
              </a:rPr>
              <a:t>Neubig</a:t>
            </a:r>
            <a:endParaRPr lang="en-US" altLang="zh-TW" sz="2000" dirty="0">
              <a:latin typeface="Times New Roman" pitchFamily="18" charset="0"/>
              <a:cs typeface="Times New Roman" pitchFamily="18" charset="0"/>
            </a:endParaRPr>
          </a:p>
          <a:p>
            <a:pPr marL="581025" lvl="1" indent="-180975">
              <a:spcBef>
                <a:spcPts val="500"/>
              </a:spcBef>
            </a:pPr>
            <a:r>
              <a:rPr lang="en-US" altLang="zh-TW" sz="2000" dirty="0">
                <a:latin typeface="Times New Roman" pitchFamily="18" charset="0"/>
                <a:cs typeface="Times New Roman" pitchFamily="18" charset="0"/>
              </a:rPr>
              <a:t>Lecture note of “Statistical Machine Translation,”</a:t>
            </a:r>
            <a:r>
              <a:rPr lang="zh-TW" altLang="en-US" sz="2000" dirty="0">
                <a:latin typeface="Times New Roman" pitchFamily="18" charset="0"/>
                <a:cs typeface="Times New Roman" pitchFamily="18" charset="0"/>
              </a:rPr>
              <a:t> </a:t>
            </a:r>
            <a:r>
              <a:rPr lang="en-US" altLang="zh-TW" sz="2000" dirty="0">
                <a:latin typeface="Times New Roman" pitchFamily="18" charset="0"/>
                <a:cs typeface="Times New Roman" pitchFamily="18" charset="0"/>
              </a:rPr>
              <a:t>NAIST, 2012 </a:t>
            </a:r>
            <a:r>
              <a:rPr lang="en-US" altLang="zh-TW" sz="2000" dirty="0" smtClean="0">
                <a:latin typeface="Times New Roman" pitchFamily="18" charset="0"/>
                <a:cs typeface="Times New Roman" pitchFamily="18" charset="0"/>
              </a:rPr>
              <a:t>spring</a:t>
            </a:r>
          </a:p>
          <a:p>
            <a:pPr marL="180975" indent="-180975">
              <a:spcBef>
                <a:spcPts val="500"/>
              </a:spcBef>
            </a:pPr>
            <a:r>
              <a:rPr lang="en-US" altLang="zh-TW" sz="2400" b="1" dirty="0">
                <a:latin typeface="Times New Roman" pitchFamily="18" charset="0"/>
              </a:rPr>
              <a:t>Speech Recognition, </a:t>
            </a:r>
            <a:r>
              <a:rPr lang="en-US" altLang="zh-TW" sz="2400" b="1" dirty="0" smtClean="0">
                <a:latin typeface="Times New Roman" pitchFamily="18" charset="0"/>
              </a:rPr>
              <a:t>Machine Translation, and Speech Translation </a:t>
            </a:r>
            <a:r>
              <a:rPr lang="en-US" altLang="zh-TW" sz="2400" b="1" dirty="0">
                <a:latin typeface="Times New Roman" panose="02020603050405020304" pitchFamily="18" charset="0"/>
                <a:cs typeface="Times New Roman" panose="02020603050405020304" pitchFamily="18" charset="0"/>
              </a:rPr>
              <a:t>‒</a:t>
            </a:r>
            <a:r>
              <a:rPr lang="en-US" altLang="zh-TW" sz="2400" b="1" dirty="0" smtClean="0">
                <a:latin typeface="Times New Roman" pitchFamily="18" charset="0"/>
              </a:rPr>
              <a:t> A </a:t>
            </a:r>
            <a:r>
              <a:rPr lang="en-US" altLang="zh-TW" sz="2400" b="1" dirty="0">
                <a:latin typeface="Times New Roman" pitchFamily="18" charset="0"/>
              </a:rPr>
              <a:t>Unified Discriminative Learning </a:t>
            </a:r>
            <a:r>
              <a:rPr lang="en-US" altLang="zh-TW" sz="2400" b="1" dirty="0" smtClean="0">
                <a:latin typeface="Times New Roman" pitchFamily="18" charset="0"/>
              </a:rPr>
              <a:t>Paradigm</a:t>
            </a:r>
            <a:endParaRPr lang="en-US" altLang="zh-TW" sz="2400" b="1" dirty="0">
              <a:latin typeface="Times New Roman" pitchFamily="18" charset="0"/>
            </a:endParaRPr>
          </a:p>
          <a:p>
            <a:pPr marL="581025" lvl="1" indent="-180975">
              <a:spcBef>
                <a:spcPts val="500"/>
              </a:spcBef>
            </a:pPr>
            <a:r>
              <a:rPr lang="en-US" altLang="zh-TW" sz="2000" dirty="0" smtClean="0">
                <a:latin typeface="Times New Roman" pitchFamily="18" charset="0"/>
                <a:cs typeface="Times New Roman" pitchFamily="18" charset="0"/>
              </a:rPr>
              <a:t>IEEE </a:t>
            </a:r>
            <a:r>
              <a:rPr lang="en-US" altLang="zh-TW" sz="2000" dirty="0">
                <a:latin typeface="Times New Roman" pitchFamily="18" charset="0"/>
                <a:cs typeface="Times New Roman" pitchFamily="18" charset="0"/>
              </a:rPr>
              <a:t>Signal </a:t>
            </a:r>
            <a:r>
              <a:rPr lang="en-US" altLang="zh-TW" sz="2000" dirty="0" smtClean="0">
                <a:latin typeface="Times New Roman" pitchFamily="18" charset="0"/>
                <a:cs typeface="Times New Roman" pitchFamily="18" charset="0"/>
              </a:rPr>
              <a:t>Processing Magazine</a:t>
            </a:r>
            <a:r>
              <a:rPr lang="en-US" altLang="zh-TW" sz="2000" dirty="0">
                <a:latin typeface="Times New Roman" pitchFamily="18" charset="0"/>
                <a:cs typeface="Times New Roman" pitchFamily="18" charset="0"/>
              </a:rPr>
              <a:t>, </a:t>
            </a:r>
            <a:r>
              <a:rPr lang="en-US" altLang="zh-TW" sz="2000" dirty="0" smtClean="0">
                <a:latin typeface="Times New Roman" pitchFamily="18" charset="0"/>
                <a:cs typeface="Times New Roman" pitchFamily="18" charset="0"/>
              </a:rPr>
              <a:t>Sept 2011</a:t>
            </a:r>
            <a:endParaRPr lang="en-US" altLang="zh-TW" sz="1800" dirty="0" smtClean="0">
              <a:latin typeface="Times New Roman" pitchFamily="18" charset="0"/>
              <a:cs typeface="Times New Roman" pitchFamily="18" charset="0"/>
            </a:endParaRPr>
          </a:p>
          <a:p>
            <a:pPr marL="180975" lvl="1" indent="-180975">
              <a:spcBef>
                <a:spcPts val="500"/>
              </a:spcBef>
              <a:buFont typeface="Arial" pitchFamily="34" charset="0"/>
              <a:buChar char="•"/>
            </a:pPr>
            <a:r>
              <a:rPr lang="en-US" altLang="zh-TW" sz="2400" b="1" dirty="0" smtClean="0">
                <a:latin typeface="Times New Roman" pitchFamily="18" charset="0"/>
              </a:rPr>
              <a:t>Moses: Open </a:t>
            </a:r>
            <a:r>
              <a:rPr lang="en-US" altLang="zh-TW" sz="2400" b="1" dirty="0">
                <a:latin typeface="Times New Roman" pitchFamily="18" charset="0"/>
              </a:rPr>
              <a:t>Source Toolkit for Statistical Machine </a:t>
            </a:r>
            <a:r>
              <a:rPr lang="en-US" altLang="zh-TW" sz="2400" b="1" dirty="0" smtClean="0">
                <a:latin typeface="Times New Roman" pitchFamily="18" charset="0"/>
              </a:rPr>
              <a:t>Translation</a:t>
            </a:r>
          </a:p>
          <a:p>
            <a:pPr marL="581025" lvl="1" indent="-180975">
              <a:spcBef>
                <a:spcPts val="500"/>
              </a:spcBef>
            </a:pPr>
            <a:r>
              <a:rPr lang="en-US" altLang="zh-TW" sz="2000" dirty="0">
                <a:latin typeface="Times New Roman" pitchFamily="18" charset="0"/>
              </a:rPr>
              <a:t>Annual Meeting of the Association for Computational Linguistics (ACL</a:t>
            </a:r>
            <a:r>
              <a:rPr lang="en-US" altLang="zh-TW" sz="2000" dirty="0" smtClean="0">
                <a:latin typeface="Times New Roman" pitchFamily="18" charset="0"/>
              </a:rPr>
              <a:t>) </a:t>
            </a:r>
            <a:r>
              <a:rPr lang="en-US" altLang="zh-TW" sz="2000" dirty="0" smtClean="0">
                <a:latin typeface="Times New Roman" pitchFamily="18" charset="0"/>
                <a:cs typeface="Times New Roman" pitchFamily="18" charset="0"/>
              </a:rPr>
              <a:t> demonstration </a:t>
            </a:r>
            <a:r>
              <a:rPr lang="en-US" altLang="zh-TW" sz="2000" dirty="0">
                <a:latin typeface="Times New Roman" pitchFamily="18" charset="0"/>
                <a:cs typeface="Times New Roman" pitchFamily="18" charset="0"/>
              </a:rPr>
              <a:t>session, Prague, Czech Republic, June </a:t>
            </a:r>
            <a:r>
              <a:rPr lang="en-US" altLang="zh-TW" sz="2000" dirty="0" smtClean="0">
                <a:latin typeface="Times New Roman" pitchFamily="18" charset="0"/>
                <a:cs typeface="Times New Roman" pitchFamily="18" charset="0"/>
              </a:rPr>
              <a:t>2007</a:t>
            </a:r>
            <a:endParaRPr lang="en-US" altLang="zh-TW" sz="1800" dirty="0" smtClean="0">
              <a:latin typeface="Times New Roman" pitchFamily="18" charset="0"/>
              <a:cs typeface="Times New Roman" pitchFamily="18" charset="0"/>
            </a:endParaRPr>
          </a:p>
        </p:txBody>
      </p:sp>
      <p:sp>
        <p:nvSpPr>
          <p:cNvPr id="18438"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7"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solidFill>
                <a:prstClr val="black"/>
              </a:solidFill>
            </a:endParaRPr>
          </a:p>
        </p:txBody>
      </p:sp>
    </p:spTree>
    <p:extLst>
      <p:ext uri="{BB962C8B-B14F-4D97-AF65-F5344CB8AC3E}">
        <p14:creationId xmlns:p14="http://schemas.microsoft.com/office/powerpoint/2010/main" val="206462169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bwMode="auto">
          <a:xfrm>
            <a:off x="0" y="0"/>
            <a:ext cx="9144000" cy="720000"/>
          </a:xfrm>
          <a:noFill/>
          <a:ln>
            <a:miter lim="800000"/>
            <a:headEnd/>
            <a:tailEnd/>
          </a:ln>
        </p:spPr>
        <p:txBody>
          <a:bodyPr vert="horz" wrap="square" lIns="91440" tIns="45720" rIns="91440" bIns="45720" numCol="1" anchor="ctr" anchorCtr="0" compatLnSpc="1">
            <a:prstTxWarp prst="textNoShape">
              <a:avLst/>
            </a:prstTxWarp>
            <a:noAutofit/>
          </a:bodyPr>
          <a:lstStyle/>
          <a:p>
            <a:pPr algn="l" eaLnBrk="1" hangingPunct="1">
              <a:lnSpc>
                <a:spcPct val="90000"/>
              </a:lnSpc>
            </a:pPr>
            <a:r>
              <a:rPr lang="en-US" altLang="zh-TW" sz="3300" b="1" dirty="0" smtClean="0">
                <a:latin typeface="Times New Roman" pitchFamily="18" charset="0"/>
              </a:rPr>
              <a:t>References for Speech Recognition Updates</a:t>
            </a:r>
          </a:p>
        </p:txBody>
      </p:sp>
      <p:sp>
        <p:nvSpPr>
          <p:cNvPr id="34819" name="Rectangle 3"/>
          <p:cNvSpPr>
            <a:spLocks noGrp="1" noChangeArrowheads="1"/>
          </p:cNvSpPr>
          <p:nvPr>
            <p:ph type="body" sz="half" idx="1"/>
          </p:nvPr>
        </p:nvSpPr>
        <p:spPr bwMode="auto">
          <a:xfrm>
            <a:off x="0" y="907200"/>
            <a:ext cx="9144000" cy="2934137"/>
          </a:xfrm>
          <a:noFill/>
          <a:ln>
            <a:miter lim="800000"/>
            <a:headEnd/>
            <a:tailEnd/>
          </a:ln>
        </p:spPr>
        <p:txBody>
          <a:bodyPr vert="horz" wrap="square" lIns="91440" tIns="45720" rIns="91440" bIns="45720" numCol="1" anchor="t" anchorCtr="0" compatLnSpc="1">
            <a:prstTxWarp prst="textNoShape">
              <a:avLst/>
            </a:prstTxWarp>
            <a:spAutoFit/>
          </a:bodyPr>
          <a:lstStyle/>
          <a:p>
            <a:pPr marL="180975" lvl="1" indent="-180975">
              <a:spcBef>
                <a:spcPts val="1000"/>
              </a:spcBef>
              <a:buFont typeface="Arial" pitchFamily="34" charset="0"/>
              <a:buChar char="•"/>
            </a:pPr>
            <a:r>
              <a:rPr lang="en-US" altLang="zh-TW" sz="2400" b="1" dirty="0" smtClean="0">
                <a:latin typeface="Times New Roman" pitchFamily="18" charset="0"/>
              </a:rPr>
              <a:t>“Structured </a:t>
            </a:r>
            <a:r>
              <a:rPr lang="en-US" altLang="zh-TW" sz="2400" b="1" dirty="0">
                <a:latin typeface="Times New Roman" pitchFamily="18" charset="0"/>
              </a:rPr>
              <a:t>Discriminative Models for Speech </a:t>
            </a:r>
            <a:r>
              <a:rPr lang="en-US" altLang="zh-TW" sz="2400" b="1" dirty="0" smtClean="0">
                <a:latin typeface="Times New Roman" pitchFamily="18" charset="0"/>
              </a:rPr>
              <a:t>Recognition”, </a:t>
            </a:r>
            <a:r>
              <a:rPr lang="en-US" altLang="zh-TW" sz="2400" b="1" dirty="0">
                <a:latin typeface="Times New Roman" pitchFamily="18" charset="0"/>
              </a:rPr>
              <a:t>IEEE Signal Processing Magazine, Nov 2012</a:t>
            </a:r>
          </a:p>
          <a:p>
            <a:pPr marL="180975" lvl="1" indent="-180975">
              <a:spcBef>
                <a:spcPts val="1000"/>
              </a:spcBef>
              <a:buFont typeface="Arial" pitchFamily="34" charset="0"/>
              <a:buChar char="•"/>
            </a:pPr>
            <a:r>
              <a:rPr lang="en-US" altLang="zh-TW" sz="2400" b="1" dirty="0" smtClean="0">
                <a:latin typeface="Times New Roman" pitchFamily="18" charset="0"/>
              </a:rPr>
              <a:t>“</a:t>
            </a:r>
            <a:r>
              <a:rPr lang="en-US" altLang="zh-TW" sz="2400" b="1" dirty="0" err="1" smtClean="0">
                <a:latin typeface="Times New Roman" pitchFamily="18" charset="0"/>
              </a:rPr>
              <a:t>Subword</a:t>
            </a:r>
            <a:r>
              <a:rPr lang="en-US" altLang="zh-TW" sz="2400" b="1" dirty="0" smtClean="0">
                <a:latin typeface="Times New Roman" pitchFamily="18" charset="0"/>
              </a:rPr>
              <a:t> Modeling for Automatic Speech Recognition”, </a:t>
            </a:r>
            <a:r>
              <a:rPr lang="en-US" altLang="zh-TW" sz="2400" b="1" dirty="0">
                <a:latin typeface="Times New Roman" pitchFamily="18" charset="0"/>
              </a:rPr>
              <a:t>IEEE Signal Processing Magazine, Nov </a:t>
            </a:r>
            <a:r>
              <a:rPr lang="en-US" altLang="zh-TW" sz="2400" b="1" dirty="0" smtClean="0">
                <a:latin typeface="Times New Roman" pitchFamily="18" charset="0"/>
              </a:rPr>
              <a:t>2012</a:t>
            </a:r>
          </a:p>
          <a:p>
            <a:pPr marL="180975" lvl="1" indent="-180975">
              <a:spcBef>
                <a:spcPts val="1000"/>
              </a:spcBef>
              <a:buFont typeface="Arial" pitchFamily="34" charset="0"/>
              <a:buChar char="•"/>
            </a:pPr>
            <a:r>
              <a:rPr lang="en-US" altLang="zh-TW" sz="2400" b="1" dirty="0" smtClean="0">
                <a:latin typeface="Times New Roman" pitchFamily="18" charset="0"/>
              </a:rPr>
              <a:t>“Machine Learning Paradigms for </a:t>
            </a:r>
            <a:r>
              <a:rPr lang="en-US" altLang="zh-TW" sz="2400" b="1" dirty="0">
                <a:latin typeface="Times New Roman" pitchFamily="18" charset="0"/>
              </a:rPr>
              <a:t>Speech </a:t>
            </a:r>
            <a:r>
              <a:rPr lang="en-US" altLang="zh-TW" sz="2400" b="1" dirty="0" smtClean="0">
                <a:latin typeface="Times New Roman" pitchFamily="18" charset="0"/>
              </a:rPr>
              <a:t>Recognition </a:t>
            </a:r>
            <a:r>
              <a:rPr lang="en-US" altLang="zh-TW" sz="2400" b="1" dirty="0" smtClean="0">
                <a:latin typeface="Times New Roman" panose="02020603050405020304" pitchFamily="18" charset="0"/>
                <a:cs typeface="Times New Roman" panose="02020603050405020304" pitchFamily="18" charset="0"/>
              </a:rPr>
              <a:t>‒ An Overview”, </a:t>
            </a:r>
            <a:r>
              <a:rPr lang="en-US" altLang="zh-TW" sz="2400" b="1" dirty="0">
                <a:latin typeface="Times New Roman" pitchFamily="18" charset="0"/>
              </a:rPr>
              <a:t>IEEE Transactions on Audio, Speech and Language Processing, May 2013</a:t>
            </a:r>
          </a:p>
        </p:txBody>
      </p:sp>
      <p:sp>
        <p:nvSpPr>
          <p:cNvPr id="18438"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7"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solidFill>
                <a:prstClr val="black"/>
              </a:solidFill>
            </a:endParaRPr>
          </a:p>
        </p:txBody>
      </p:sp>
    </p:spTree>
    <p:extLst>
      <p:ext uri="{BB962C8B-B14F-4D97-AF65-F5344CB8AC3E}">
        <p14:creationId xmlns:p14="http://schemas.microsoft.com/office/powerpoint/2010/main" val="7501562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p>
        </p:txBody>
      </p:sp>
      <p:sp>
        <p:nvSpPr>
          <p:cNvPr id="7" name="Rectangle 2"/>
          <p:cNvSpPr txBox="1">
            <a:spLocks noChangeArrowheads="1"/>
          </p:cNvSpPr>
          <p:nvPr/>
        </p:nvSpPr>
        <p:spPr bwMode="auto">
          <a:xfrm>
            <a:off x="0" y="0"/>
            <a:ext cx="9144000" cy="720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新細明體" pitchFamily="18" charset="-120"/>
              </a:defRPr>
            </a:lvl2pPr>
            <a:lvl3pPr algn="ctr" rtl="0" fontAlgn="base">
              <a:spcBef>
                <a:spcPct val="0"/>
              </a:spcBef>
              <a:spcAft>
                <a:spcPct val="0"/>
              </a:spcAft>
              <a:defRPr sz="4400">
                <a:solidFill>
                  <a:schemeClr val="tx1"/>
                </a:solidFill>
                <a:latin typeface="Calibri" pitchFamily="34" charset="0"/>
                <a:ea typeface="新細明體" pitchFamily="18" charset="-120"/>
              </a:defRPr>
            </a:lvl3pPr>
            <a:lvl4pPr algn="ctr" rtl="0" fontAlgn="base">
              <a:spcBef>
                <a:spcPct val="0"/>
              </a:spcBef>
              <a:spcAft>
                <a:spcPct val="0"/>
              </a:spcAft>
              <a:defRPr sz="4400">
                <a:solidFill>
                  <a:schemeClr val="tx1"/>
                </a:solidFill>
                <a:latin typeface="Calibri" pitchFamily="34" charset="0"/>
                <a:ea typeface="新細明體" pitchFamily="18" charset="-120"/>
              </a:defRPr>
            </a:lvl4pPr>
            <a:lvl5pPr algn="ctr" rtl="0" fontAlgn="base">
              <a:spcBef>
                <a:spcPct val="0"/>
              </a:spcBef>
              <a:spcAft>
                <a:spcPct val="0"/>
              </a:spcAft>
              <a:defRPr sz="4400">
                <a:solidFill>
                  <a:schemeClr val="tx1"/>
                </a:solidFill>
                <a:latin typeface="Calibri" pitchFamily="34" charset="0"/>
                <a:ea typeface="新細明體" pitchFamily="18" charset="-120"/>
              </a:defRPr>
            </a:lvl5pPr>
            <a:lvl6pPr marL="457200" algn="ctr" rtl="0" fontAlgn="base">
              <a:spcBef>
                <a:spcPct val="0"/>
              </a:spcBef>
              <a:spcAft>
                <a:spcPct val="0"/>
              </a:spcAft>
              <a:defRPr sz="4400">
                <a:solidFill>
                  <a:schemeClr val="tx1"/>
                </a:solidFill>
                <a:latin typeface="Calibri" pitchFamily="34" charset="0"/>
                <a:ea typeface="新細明體" pitchFamily="18" charset="-120"/>
              </a:defRPr>
            </a:lvl6pPr>
            <a:lvl7pPr marL="914400" algn="ctr" rtl="0" fontAlgn="base">
              <a:spcBef>
                <a:spcPct val="0"/>
              </a:spcBef>
              <a:spcAft>
                <a:spcPct val="0"/>
              </a:spcAft>
              <a:defRPr sz="4400">
                <a:solidFill>
                  <a:schemeClr val="tx1"/>
                </a:solidFill>
                <a:latin typeface="Calibri" pitchFamily="34" charset="0"/>
                <a:ea typeface="新細明體" pitchFamily="18" charset="-120"/>
              </a:defRPr>
            </a:lvl7pPr>
            <a:lvl8pPr marL="1371600" algn="ctr" rtl="0" fontAlgn="base">
              <a:spcBef>
                <a:spcPct val="0"/>
              </a:spcBef>
              <a:spcAft>
                <a:spcPct val="0"/>
              </a:spcAft>
              <a:defRPr sz="4400">
                <a:solidFill>
                  <a:schemeClr val="tx1"/>
                </a:solidFill>
                <a:latin typeface="Calibri" pitchFamily="34" charset="0"/>
                <a:ea typeface="新細明體" pitchFamily="18" charset="-120"/>
              </a:defRPr>
            </a:lvl8pPr>
            <a:lvl9pPr marL="1828800" algn="ctr" rtl="0" fontAlgn="base">
              <a:spcBef>
                <a:spcPct val="0"/>
              </a:spcBef>
              <a:spcAft>
                <a:spcPct val="0"/>
              </a:spcAft>
              <a:defRPr sz="4400">
                <a:solidFill>
                  <a:schemeClr val="tx1"/>
                </a:solidFill>
                <a:latin typeface="Calibri" pitchFamily="34" charset="0"/>
                <a:ea typeface="新細明體" pitchFamily="18" charset="-120"/>
              </a:defRPr>
            </a:lvl9pPr>
          </a:lstStyle>
          <a:p>
            <a:pPr algn="l"/>
            <a:r>
              <a:rPr lang="en-US" altLang="zh-TW" sz="2950" b="1" dirty="0" smtClean="0">
                <a:latin typeface="Times New Roman" panose="02020603050405020304" pitchFamily="18" charset="0"/>
                <a:cs typeface="Times New Roman" panose="02020603050405020304" pitchFamily="18" charset="0"/>
              </a:rPr>
              <a:t>Minimum Phone Error (MPE) Rate Training </a:t>
            </a:r>
            <a:endParaRPr lang="zh-TW" altLang="en-US" sz="2950" b="1" dirty="0">
              <a:latin typeface="Times New Roman" panose="02020603050405020304" pitchFamily="18" charset="0"/>
              <a:cs typeface="Times New Roman" panose="02020603050405020304" pitchFamily="18" charset="0"/>
            </a:endParaRPr>
          </a:p>
        </p:txBody>
      </p:sp>
      <p:sp>
        <p:nvSpPr>
          <p:cNvPr id="9" name="Text Box 3"/>
          <p:cNvSpPr txBox="1">
            <a:spLocks noChangeArrowheads="1"/>
          </p:cNvSpPr>
          <p:nvPr/>
        </p:nvSpPr>
        <p:spPr bwMode="auto">
          <a:xfrm>
            <a:off x="0" y="907200"/>
            <a:ext cx="9144000" cy="3334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58888" indent="-1258888" defTabSz="1258888" eaLnBrk="0" hangingPunct="0">
              <a:defRPr kumimoji="1">
                <a:solidFill>
                  <a:schemeClr val="tx1"/>
                </a:solidFill>
                <a:latin typeface="Arial" pitchFamily="34" charset="0"/>
                <a:ea typeface="新細明體" pitchFamily="18" charset="-120"/>
              </a:defRPr>
            </a:lvl1pPr>
            <a:lvl2pPr marL="742950" indent="-285750" defTabSz="1258888" eaLnBrk="0" hangingPunct="0">
              <a:defRPr kumimoji="1">
                <a:solidFill>
                  <a:schemeClr val="tx1"/>
                </a:solidFill>
                <a:latin typeface="Arial" pitchFamily="34" charset="0"/>
                <a:ea typeface="新細明體" pitchFamily="18" charset="-120"/>
              </a:defRPr>
            </a:lvl2pPr>
            <a:lvl3pPr marL="1143000" indent="-228600" defTabSz="1258888" eaLnBrk="0" hangingPunct="0">
              <a:defRPr kumimoji="1">
                <a:solidFill>
                  <a:schemeClr val="tx1"/>
                </a:solidFill>
                <a:latin typeface="Arial" pitchFamily="34" charset="0"/>
                <a:ea typeface="新細明體" pitchFamily="18" charset="-120"/>
              </a:defRPr>
            </a:lvl3pPr>
            <a:lvl4pPr marL="1600200" indent="-228600" defTabSz="1258888" eaLnBrk="0" hangingPunct="0">
              <a:defRPr kumimoji="1">
                <a:solidFill>
                  <a:schemeClr val="tx1"/>
                </a:solidFill>
                <a:latin typeface="Arial" pitchFamily="34" charset="0"/>
                <a:ea typeface="新細明體" pitchFamily="18" charset="-120"/>
              </a:defRPr>
            </a:lvl4pPr>
            <a:lvl5pPr marL="2057400" indent="-228600" defTabSz="1258888" eaLnBrk="0" hangingPunct="0">
              <a:defRPr kumimoji="1">
                <a:solidFill>
                  <a:schemeClr val="tx1"/>
                </a:solidFill>
                <a:latin typeface="Arial" pitchFamily="34" charset="0"/>
                <a:ea typeface="新細明體" pitchFamily="18" charset="-120"/>
              </a:defRPr>
            </a:lvl5pPr>
            <a:lvl6pPr marL="2514600" indent="-228600" defTabSz="1258888"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defTabSz="1258888"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defTabSz="1258888"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defTabSz="1258888"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marL="180975" lvl="1" indent="-180975" defTabSz="914400" eaLnBrk="1" fontAlgn="base" hangingPunct="1">
              <a:spcBef>
                <a:spcPts val="2000"/>
              </a:spcBef>
              <a:spcAft>
                <a:spcPct val="0"/>
              </a:spcAft>
              <a:buFont typeface="Arial" pitchFamily="34" charset="0"/>
              <a:buChar char="•"/>
            </a:pPr>
            <a:r>
              <a:rPr lang="en-US" altLang="zh-TW" sz="2400" b="1" dirty="0" smtClean="0">
                <a:latin typeface="Times New Roman" pitchFamily="18" charset="0"/>
                <a:ea typeface="+mn-ea"/>
              </a:rPr>
              <a:t>Lattice</a:t>
            </a:r>
          </a:p>
          <a:p>
            <a:pPr marL="180975" lvl="1" indent="-180975" defTabSz="914400" eaLnBrk="1" fontAlgn="base" hangingPunct="1">
              <a:spcBef>
                <a:spcPts val="2000"/>
              </a:spcBef>
              <a:spcAft>
                <a:spcPct val="0"/>
              </a:spcAft>
              <a:buFont typeface="Arial" pitchFamily="34" charset="0"/>
              <a:buChar char="•"/>
            </a:pPr>
            <a:endParaRPr lang="en-US" altLang="zh-TW" sz="2400" b="1" dirty="0" smtClean="0">
              <a:latin typeface="Times New Roman" pitchFamily="18" charset="0"/>
              <a:ea typeface="+mn-ea"/>
            </a:endParaRPr>
          </a:p>
          <a:p>
            <a:pPr marL="180975" lvl="1" indent="-180975" defTabSz="914400" eaLnBrk="1" fontAlgn="base" hangingPunct="1">
              <a:spcBef>
                <a:spcPts val="2000"/>
              </a:spcBef>
              <a:spcAft>
                <a:spcPct val="0"/>
              </a:spcAft>
              <a:buFont typeface="Arial" pitchFamily="34" charset="0"/>
              <a:buChar char="•"/>
            </a:pPr>
            <a:endParaRPr lang="en-US" altLang="zh-TW" sz="2400" b="1" dirty="0">
              <a:latin typeface="Times New Roman" pitchFamily="18" charset="0"/>
              <a:ea typeface="+mn-ea"/>
            </a:endParaRPr>
          </a:p>
          <a:p>
            <a:pPr marL="180975" lvl="1" indent="-180975" defTabSz="914400" eaLnBrk="1" fontAlgn="base" hangingPunct="1">
              <a:spcBef>
                <a:spcPts val="2000"/>
              </a:spcBef>
              <a:spcAft>
                <a:spcPct val="0"/>
              </a:spcAft>
              <a:buFont typeface="Arial" pitchFamily="34" charset="0"/>
              <a:buChar char="•"/>
            </a:pPr>
            <a:endParaRPr lang="en-US" altLang="zh-TW" sz="2400" b="1" dirty="0" smtClean="0">
              <a:latin typeface="Times New Roman" pitchFamily="18" charset="0"/>
              <a:ea typeface="+mn-ea"/>
            </a:endParaRPr>
          </a:p>
          <a:p>
            <a:pPr marL="180975" lvl="1" indent="-180975" defTabSz="914400" eaLnBrk="1" fontAlgn="base" hangingPunct="1">
              <a:spcBef>
                <a:spcPts val="2000"/>
              </a:spcBef>
              <a:spcAft>
                <a:spcPct val="0"/>
              </a:spcAft>
              <a:buFont typeface="Arial" pitchFamily="34" charset="0"/>
              <a:buChar char="•"/>
            </a:pPr>
            <a:endParaRPr lang="en-US" altLang="zh-TW" sz="2400" b="1" dirty="0" smtClean="0">
              <a:latin typeface="Times New Roman" pitchFamily="18" charset="0"/>
            </a:endParaRPr>
          </a:p>
          <a:p>
            <a:pPr marL="180975" lvl="1" indent="-180975" defTabSz="914400" eaLnBrk="1" fontAlgn="base" hangingPunct="1">
              <a:spcAft>
                <a:spcPct val="0"/>
              </a:spcAft>
              <a:buFont typeface="Arial" pitchFamily="34" charset="0"/>
              <a:buChar char="•"/>
            </a:pPr>
            <a:r>
              <a:rPr lang="en-US" altLang="zh-TW" sz="2400" b="1" dirty="0" smtClean="0">
                <a:latin typeface="Times New Roman" pitchFamily="18" charset="0"/>
              </a:rPr>
              <a:t>Phone Accuracy </a:t>
            </a:r>
            <a:endParaRPr lang="en-US" altLang="zh-TW" sz="2400" b="1" dirty="0">
              <a:latin typeface="Times New Roman" pitchFamily="18" charset="0"/>
              <a:ea typeface="+mn-ea"/>
            </a:endParaRPr>
          </a:p>
        </p:txBody>
      </p:sp>
      <p:grpSp>
        <p:nvGrpSpPr>
          <p:cNvPr id="2" name="群組 1"/>
          <p:cNvGrpSpPr>
            <a:grpSpLocks noChangeAspect="1"/>
          </p:cNvGrpSpPr>
          <p:nvPr/>
        </p:nvGrpSpPr>
        <p:grpSpPr>
          <a:xfrm>
            <a:off x="1043608" y="1412775"/>
            <a:ext cx="6840761" cy="1950108"/>
            <a:chOff x="1187624" y="1751335"/>
            <a:chExt cx="4560507" cy="1300072"/>
          </a:xfrm>
        </p:grpSpPr>
        <p:sp>
          <p:nvSpPr>
            <p:cNvPr id="5" name="Line 60"/>
            <p:cNvSpPr>
              <a:spLocks noChangeShapeType="1"/>
            </p:cNvSpPr>
            <p:nvPr/>
          </p:nvSpPr>
          <p:spPr bwMode="auto">
            <a:xfrm>
              <a:off x="1187624" y="2973710"/>
              <a:ext cx="40227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 name="Text Box 61"/>
            <p:cNvSpPr txBox="1">
              <a:spLocks noChangeArrowheads="1"/>
            </p:cNvSpPr>
            <p:nvPr/>
          </p:nvSpPr>
          <p:spPr bwMode="auto">
            <a:xfrm>
              <a:off x="5219874" y="2764160"/>
              <a:ext cx="528257" cy="287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25" tIns="45712" rIns="91425" bIns="45712">
              <a:spAutoFit/>
            </a:bodyPr>
            <a:lstStyle>
              <a:lvl1pPr defTabSz="912813" eaLnBrk="0" hangingPunct="0">
                <a:defRPr kumimoji="1">
                  <a:solidFill>
                    <a:schemeClr val="tx1"/>
                  </a:solidFill>
                  <a:latin typeface="Arial" charset="0"/>
                  <a:ea typeface="新細明體" charset="-120"/>
                </a:defRPr>
              </a:lvl1pPr>
              <a:lvl2pPr marL="742950" indent="-285750" defTabSz="912813" eaLnBrk="0" hangingPunct="0">
                <a:defRPr kumimoji="1">
                  <a:solidFill>
                    <a:schemeClr val="tx1"/>
                  </a:solidFill>
                  <a:latin typeface="Arial" charset="0"/>
                  <a:ea typeface="新細明體" charset="-120"/>
                </a:defRPr>
              </a:lvl2pPr>
              <a:lvl3pPr marL="1143000" indent="-228600" defTabSz="912813" eaLnBrk="0" hangingPunct="0">
                <a:defRPr kumimoji="1">
                  <a:solidFill>
                    <a:schemeClr val="tx1"/>
                  </a:solidFill>
                  <a:latin typeface="Arial" charset="0"/>
                  <a:ea typeface="新細明體" charset="-120"/>
                </a:defRPr>
              </a:lvl3pPr>
              <a:lvl4pPr marL="1600200" indent="-228600" defTabSz="912813" eaLnBrk="0" hangingPunct="0">
                <a:defRPr kumimoji="1">
                  <a:solidFill>
                    <a:schemeClr val="tx1"/>
                  </a:solidFill>
                  <a:latin typeface="Arial" charset="0"/>
                  <a:ea typeface="新細明體" charset="-120"/>
                </a:defRPr>
              </a:lvl4pPr>
              <a:lvl5pPr marL="2057400" indent="-228600" defTabSz="912813" eaLnBrk="0" hangingPunct="0">
                <a:defRPr kumimoji="1">
                  <a:solidFill>
                    <a:schemeClr val="tx1"/>
                  </a:solidFill>
                  <a:latin typeface="Arial" charset="0"/>
                  <a:ea typeface="新細明體" charset="-120"/>
                </a:defRPr>
              </a:lvl5pPr>
              <a:lvl6pPr marL="2514600" indent="-228600" defTabSz="912813" eaLnBrk="0" fontAlgn="base" hangingPunct="0">
                <a:spcBef>
                  <a:spcPct val="0"/>
                </a:spcBef>
                <a:spcAft>
                  <a:spcPct val="0"/>
                </a:spcAft>
                <a:defRPr kumimoji="1">
                  <a:solidFill>
                    <a:schemeClr val="tx1"/>
                  </a:solidFill>
                  <a:latin typeface="Arial" charset="0"/>
                  <a:ea typeface="新細明體" charset="-120"/>
                </a:defRPr>
              </a:lvl6pPr>
              <a:lvl7pPr marL="2971800" indent="-228600" defTabSz="912813" eaLnBrk="0" fontAlgn="base" hangingPunct="0">
                <a:spcBef>
                  <a:spcPct val="0"/>
                </a:spcBef>
                <a:spcAft>
                  <a:spcPct val="0"/>
                </a:spcAft>
                <a:defRPr kumimoji="1">
                  <a:solidFill>
                    <a:schemeClr val="tx1"/>
                  </a:solidFill>
                  <a:latin typeface="Arial" charset="0"/>
                  <a:ea typeface="新細明體" charset="-120"/>
                </a:defRPr>
              </a:lvl7pPr>
              <a:lvl8pPr marL="3429000" indent="-228600" defTabSz="912813" eaLnBrk="0" fontAlgn="base" hangingPunct="0">
                <a:spcBef>
                  <a:spcPct val="0"/>
                </a:spcBef>
                <a:spcAft>
                  <a:spcPct val="0"/>
                </a:spcAft>
                <a:defRPr kumimoji="1">
                  <a:solidFill>
                    <a:schemeClr val="tx1"/>
                  </a:solidFill>
                  <a:latin typeface="Arial" charset="0"/>
                  <a:ea typeface="新細明體" charset="-120"/>
                </a:defRPr>
              </a:lvl8pPr>
              <a:lvl9pPr marL="3886200" indent="-228600" defTabSz="912813"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50000"/>
                </a:spcBef>
              </a:pPr>
              <a:r>
                <a:rPr lang="en-US" altLang="zh-TW" sz="2200" dirty="0">
                  <a:latin typeface="Times New Roman" pitchFamily="18" charset="0"/>
                </a:rPr>
                <a:t>Time</a:t>
              </a:r>
            </a:p>
          </p:txBody>
        </p:sp>
        <p:pic>
          <p:nvPicPr>
            <p:cNvPr id="10" name="Picture 99" descr="DS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751335"/>
              <a:ext cx="3887788" cy="110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400" y="4365104"/>
            <a:ext cx="3647090" cy="1870841"/>
          </a:xfrm>
          <a:prstGeom prst="rect">
            <a:avLst/>
          </a:prstGeom>
        </p:spPr>
      </p:pic>
      <p:sp>
        <p:nvSpPr>
          <p:cNvPr id="11" name="文字方塊 10"/>
          <p:cNvSpPr txBox="1"/>
          <p:nvPr/>
        </p:nvSpPr>
        <p:spPr>
          <a:xfrm>
            <a:off x="4788024" y="4816545"/>
            <a:ext cx="4176464" cy="452432"/>
          </a:xfrm>
          <a:prstGeom prst="rect">
            <a:avLst/>
          </a:prstGeom>
          <a:noFill/>
        </p:spPr>
        <p:txBody>
          <a:bodyPr wrap="square" rtlCol="0">
            <a:spAutoFit/>
          </a:bodyPr>
          <a:lstStyle/>
          <a:p>
            <a:pPr>
              <a:lnSpc>
                <a:spcPct val="90000"/>
              </a:lnSpc>
            </a:pPr>
            <a:r>
              <a:rPr lang="en-US" altLang="zh-TW" sz="2600" dirty="0" smtClean="0"/>
              <a:t>Reference phone sequence</a:t>
            </a:r>
          </a:p>
        </p:txBody>
      </p:sp>
      <p:sp>
        <p:nvSpPr>
          <p:cNvPr id="12" name="文字方塊 11"/>
          <p:cNvSpPr txBox="1"/>
          <p:nvPr/>
        </p:nvSpPr>
        <p:spPr>
          <a:xfrm>
            <a:off x="4788000" y="5352774"/>
            <a:ext cx="4176464" cy="812530"/>
          </a:xfrm>
          <a:prstGeom prst="rect">
            <a:avLst/>
          </a:prstGeom>
          <a:noFill/>
        </p:spPr>
        <p:txBody>
          <a:bodyPr wrap="square" rtlCol="0">
            <a:spAutoFit/>
          </a:bodyPr>
          <a:lstStyle/>
          <a:p>
            <a:pPr>
              <a:lnSpc>
                <a:spcPct val="90000"/>
              </a:lnSpc>
            </a:pPr>
            <a:r>
              <a:rPr lang="en-US" altLang="zh-TW" sz="2600" dirty="0" smtClean="0"/>
              <a:t>Decoded phone </a:t>
            </a:r>
            <a:r>
              <a:rPr lang="en-US" altLang="zh-TW" sz="2600" dirty="0"/>
              <a:t>sequence</a:t>
            </a:r>
          </a:p>
          <a:p>
            <a:pPr>
              <a:lnSpc>
                <a:spcPct val="90000"/>
              </a:lnSpc>
            </a:pPr>
            <a:r>
              <a:rPr lang="en-US" altLang="zh-TW" sz="2600" dirty="0" smtClean="0"/>
              <a:t>for a path in the lattice</a:t>
            </a:r>
            <a:endParaRPr lang="zh-TW" altLang="en-US" sz="2600" dirty="0"/>
          </a:p>
        </p:txBody>
      </p:sp>
      <p:cxnSp>
        <p:nvCxnSpPr>
          <p:cNvPr id="14" name="直線單箭頭接點 13"/>
          <p:cNvCxnSpPr>
            <a:stCxn id="11" idx="1"/>
          </p:cNvCxnSpPr>
          <p:nvPr/>
        </p:nvCxnSpPr>
        <p:spPr>
          <a:xfrm flipH="1">
            <a:off x="4211960" y="5042761"/>
            <a:ext cx="576064"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flipH="1">
            <a:off x="4211960" y="5566380"/>
            <a:ext cx="576064"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906291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8.8|6.2|3.8|5.3|7.4|7.6|19.7"/>
</p:tagLst>
</file>

<file path=ppt/tags/tag2.xml><?xml version="1.0" encoding="utf-8"?>
<p:tagLst xmlns:a="http://schemas.openxmlformats.org/drawingml/2006/main" xmlns:r="http://schemas.openxmlformats.org/officeDocument/2006/relationships" xmlns:p="http://schemas.openxmlformats.org/presentationml/2006/main">
  <p:tag name="TIMING" val="|53.6|81.5"/>
</p:tagLst>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8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4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5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6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7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1833</TotalTime>
  <Words>5026</Words>
  <Application>Microsoft Office PowerPoint</Application>
  <PresentationFormat>如螢幕大小 (4:3)</PresentationFormat>
  <Paragraphs>1375</Paragraphs>
  <Slides>89</Slides>
  <Notes>49</Notes>
  <HiddenSlides>0</HiddenSlides>
  <MMClips>0</MMClips>
  <ScaleCrop>false</ScaleCrop>
  <HeadingPairs>
    <vt:vector size="10" baseType="variant">
      <vt:variant>
        <vt:lpstr>使用字型</vt:lpstr>
      </vt:variant>
      <vt:variant>
        <vt:i4>14</vt:i4>
      </vt:variant>
      <vt:variant>
        <vt:lpstr>佈景主題</vt:lpstr>
      </vt:variant>
      <vt:variant>
        <vt:i4>10</vt:i4>
      </vt:variant>
      <vt:variant>
        <vt:lpstr>連結</vt:lpstr>
      </vt:variant>
      <vt:variant>
        <vt:i4>4</vt:i4>
      </vt:variant>
      <vt:variant>
        <vt:lpstr>內嵌 OLE 伺服程式</vt:lpstr>
      </vt:variant>
      <vt:variant>
        <vt:i4>3</vt:i4>
      </vt:variant>
      <vt:variant>
        <vt:lpstr>投影片標題</vt:lpstr>
      </vt:variant>
      <vt:variant>
        <vt:i4>89</vt:i4>
      </vt:variant>
    </vt:vector>
  </HeadingPairs>
  <TitlesOfParts>
    <vt:vector size="120" baseType="lpstr">
      <vt:lpstr>Arial Unicode MS</vt:lpstr>
      <vt:lpstr>BatangChe</vt:lpstr>
      <vt:lpstr>Benguiat Bk BT</vt:lpstr>
      <vt:lpstr>FangSong</vt:lpstr>
      <vt:lpstr>Gungsuh</vt:lpstr>
      <vt:lpstr>新細明體</vt:lpstr>
      <vt:lpstr>標楷體</vt:lpstr>
      <vt:lpstr>Arial</vt:lpstr>
      <vt:lpstr>Calibri</vt:lpstr>
      <vt:lpstr>Cambria Math</vt:lpstr>
      <vt:lpstr>Georgia</vt:lpstr>
      <vt:lpstr>Symbol</vt:lpstr>
      <vt:lpstr>Times New Roman</vt:lpstr>
      <vt:lpstr>Wingdings</vt:lpstr>
      <vt:lpstr>Office 佈景主題</vt:lpstr>
      <vt:lpstr>1_Office 佈景主題</vt:lpstr>
      <vt:lpstr>2_Office 佈景主題</vt:lpstr>
      <vt:lpstr>3_Office 佈景主題</vt:lpstr>
      <vt:lpstr>Office Theme</vt:lpstr>
      <vt:lpstr>4_Office 佈景主題</vt:lpstr>
      <vt:lpstr>5_Office 佈景主題</vt:lpstr>
      <vt:lpstr>6_Office 佈景主題</vt:lpstr>
      <vt:lpstr>7_Office 佈景主題</vt:lpstr>
      <vt:lpstr>8_Office 佈景主題</vt:lpstr>
      <vt:lpstr>file:///\\localhost\Users\shawn\Desktop\ppts\Macintosh%20HD:Users:shawn:Desktop:ppts:equation.docx!OLE_LINK7</vt:lpstr>
      <vt:lpstr>file:///\\localhost\Users\shawn\Desktop\ppts\Macintosh%20HD:Users:shawn:Desktop:ppts:equation.docx!OLE_LINK8</vt:lpstr>
      <vt:lpstr>file:///\\localhost\Users\shawn\Desktop\SLT2012\record\Document2!OLE_LINK1</vt:lpstr>
      <vt:lpstr>file:///\\localhost\Users\shawn\Desktop\SLT2012\record\Document2!OLE_LINK2</vt:lpstr>
      <vt:lpstr>方程式</vt:lpstr>
      <vt:lpstr>Equation</vt:lpstr>
      <vt:lpstr>圖表</vt:lpstr>
      <vt:lpstr>PowerPoint 簡報</vt:lpstr>
      <vt:lpstr>Minimum-Classification-Error (MCE) and Discriminative Training</vt:lpstr>
      <vt:lpstr>PowerPoint 簡報</vt:lpstr>
      <vt:lpstr>Minimum-Classification-Error (MCE) Training</vt:lpstr>
      <vt:lpstr>PowerPoint 簡報</vt:lpstr>
      <vt:lpstr>Minimum-Classification-Error (MCE) Training</vt:lpstr>
      <vt:lpstr>PowerPoint 簡報</vt:lpstr>
      <vt:lpstr>Discriminative Training and Minimum Phone Error Rate (MPE) Training For Large Vocabulary Speech Recognition</vt:lpstr>
      <vt:lpstr>PowerPoint 簡報</vt:lpstr>
      <vt:lpstr>PowerPoint 簡報</vt:lpstr>
      <vt:lpstr>Subspace Gaussian Mixture Model</vt:lpstr>
      <vt:lpstr>Subspace Gaussian Mixture Model</vt:lpstr>
      <vt:lpstr>Subspace Gaussian Mixture Model</vt:lpstr>
      <vt:lpstr>Subspace Gaussian Mixture Model</vt:lpstr>
      <vt:lpstr>References for Subspace Gaussian Mixture Model</vt:lpstr>
      <vt:lpstr>Neural Network — Classification Task</vt:lpstr>
      <vt:lpstr>Neural Network — 2D Feature Space</vt:lpstr>
      <vt:lpstr>Neural Network ‒ Multi-Dimensional Feature Space</vt:lpstr>
      <vt:lpstr>Neural Network — Neurons</vt:lpstr>
      <vt:lpstr>Neural Network</vt:lpstr>
      <vt:lpstr>Neural Network Training – Back Propagation</vt:lpstr>
      <vt:lpstr>PowerPoint 簡報</vt:lpstr>
      <vt:lpstr>Gradient Descent Algorithm</vt:lpstr>
      <vt:lpstr>Neural Network — Formal Formulation</vt:lpstr>
      <vt:lpstr>References for Neural Network</vt:lpstr>
      <vt:lpstr>Spectrogram</vt:lpstr>
      <vt:lpstr>Spectrogram</vt:lpstr>
      <vt:lpstr>Gabor Features (1/2)</vt:lpstr>
      <vt:lpstr>Gabor Features (2/2)</vt:lpstr>
      <vt:lpstr>Integrating HMM with Neural Networks</vt:lpstr>
      <vt:lpstr>Phoneme Posteriors and State Posteriors</vt:lpstr>
      <vt:lpstr>Integrating HMM with Neural Networks</vt:lpstr>
      <vt:lpstr>Integrating HMM with Neural Networks</vt:lpstr>
      <vt:lpstr>References</vt:lpstr>
      <vt:lpstr>Deep Neural Network (DNN)</vt:lpstr>
      <vt:lpstr>Restricted Boltzmann Machine</vt:lpstr>
      <vt:lpstr>RBM Initialization for DNN Training</vt:lpstr>
      <vt:lpstr>Deep Neural Network for Acoustic Modeling</vt:lpstr>
      <vt:lpstr>Bottleneck Features from DNN</vt:lpstr>
      <vt:lpstr>References for DNN</vt:lpstr>
      <vt:lpstr>Convolutional Neural Network (CNN)</vt:lpstr>
      <vt:lpstr>Convolutional Neural Network (CNN)</vt:lpstr>
      <vt:lpstr>Convolutional Neural Network (CNN)</vt:lpstr>
      <vt:lpstr>PowerPoint 簡報</vt:lpstr>
      <vt:lpstr>Long Short-term Memory (LSTM)</vt:lpstr>
      <vt:lpstr>Long Short-term Memory (LSTM)</vt:lpstr>
      <vt:lpstr>Long Short-term Memory (LSTM)</vt:lpstr>
      <vt:lpstr>Long Short-term Memory (LSTM)</vt:lpstr>
      <vt:lpstr>References</vt:lpstr>
      <vt:lpstr>Neural Network Language Modeling</vt:lpstr>
      <vt:lpstr>Recurrent Neural Network Language Modeling(RNNLM)</vt:lpstr>
      <vt:lpstr>PowerPoint 簡報</vt:lpstr>
      <vt:lpstr>Back propagation for RNNLM</vt:lpstr>
      <vt:lpstr>PowerPoint 簡報</vt:lpstr>
      <vt:lpstr>Word Vector Representations (Word Embedding)</vt:lpstr>
      <vt:lpstr>Word Vector Representations – Various Architectures</vt:lpstr>
      <vt:lpstr>References for Word Vector Representations</vt:lpstr>
      <vt:lpstr>Weighted Finite State Transducer(WFST)</vt:lpstr>
      <vt:lpstr>WFST Operations (1/2)</vt:lpstr>
      <vt:lpstr>WFST Operations (2/2)</vt:lpstr>
      <vt:lpstr>WFST for ASR (1/6)</vt:lpstr>
      <vt:lpstr>WFST for ASR (2/6)</vt:lpstr>
      <vt:lpstr>WFST for ASR (3/6)</vt:lpstr>
      <vt:lpstr>WFST for ASR (4/6)</vt:lpstr>
      <vt:lpstr>WFST for ASR (5/6)</vt:lpstr>
      <vt:lpstr>WFST for ASR (6/6)</vt:lpstr>
      <vt:lpstr>References</vt:lpstr>
      <vt:lpstr>Prosodic Features (І) </vt:lpstr>
      <vt:lpstr>Prosodic Features (Ⅱ)</vt:lpstr>
      <vt:lpstr>Random Forest for Tone Recognition for Mandarin</vt:lpstr>
      <vt:lpstr>Recognition Framework with Prosodic Modeling</vt:lpstr>
      <vt:lpstr>PowerPoint 簡報</vt:lpstr>
      <vt:lpstr>Personalized Recognizer and Social Networks</vt:lpstr>
      <vt:lpstr>Personalized Recognizer and Social Networks</vt:lpstr>
      <vt:lpstr>Language Model Adaptation Framework</vt:lpstr>
      <vt:lpstr>References for Personalized Recognizer</vt:lpstr>
      <vt:lpstr>Recognizing Code-switched Speech</vt:lpstr>
      <vt:lpstr>Recognizing Code-switched Speech</vt:lpstr>
      <vt:lpstr>Recognizing Code-switched Speech</vt:lpstr>
      <vt:lpstr>References for Recognizing Code-switched Speech</vt:lpstr>
      <vt:lpstr>Speech-to-speech Translation</vt:lpstr>
      <vt:lpstr>Machine Translation — Simplified Formulation </vt:lpstr>
      <vt:lpstr>Generative Models for SMT</vt:lpstr>
      <vt:lpstr>Generative Models for SMT</vt:lpstr>
      <vt:lpstr>An Example of Reordering Model</vt:lpstr>
      <vt:lpstr>Modeling the Phrases</vt:lpstr>
      <vt:lpstr>Decoding Considering Phrases</vt:lpstr>
      <vt:lpstr>References for Translation</vt:lpstr>
      <vt:lpstr>References for Speech Recognition Updates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Lab531</dc:creator>
  <cp:lastModifiedBy>Lab</cp:lastModifiedBy>
  <cp:revision>472</cp:revision>
  <cp:lastPrinted>2017-02-20T08:24:51Z</cp:lastPrinted>
  <dcterms:created xsi:type="dcterms:W3CDTF">2013-01-13T14:50:10Z</dcterms:created>
  <dcterms:modified xsi:type="dcterms:W3CDTF">2018-05-04T02:17:19Z</dcterms:modified>
</cp:coreProperties>
</file>